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00" r:id="rId2"/>
    <p:sldId id="256" r:id="rId3"/>
    <p:sldId id="292" r:id="rId4"/>
    <p:sldId id="257" r:id="rId5"/>
    <p:sldId id="261" r:id="rId6"/>
    <p:sldId id="258" r:id="rId7"/>
    <p:sldId id="262" r:id="rId8"/>
    <p:sldId id="264" r:id="rId9"/>
    <p:sldId id="265" r:id="rId10"/>
    <p:sldId id="266" r:id="rId11"/>
    <p:sldId id="267" r:id="rId12"/>
    <p:sldId id="271" r:id="rId13"/>
    <p:sldId id="272" r:id="rId14"/>
    <p:sldId id="268" r:id="rId15"/>
    <p:sldId id="293" r:id="rId16"/>
    <p:sldId id="277" r:id="rId17"/>
    <p:sldId id="294" r:id="rId18"/>
    <p:sldId id="278" r:id="rId19"/>
    <p:sldId id="280" r:id="rId20"/>
    <p:sldId id="295" r:id="rId21"/>
    <p:sldId id="296" r:id="rId22"/>
    <p:sldId id="281" r:id="rId23"/>
    <p:sldId id="297" r:id="rId24"/>
    <p:sldId id="298" r:id="rId25"/>
    <p:sldId id="284" r:id="rId26"/>
    <p:sldId id="29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419" autoAdjust="0"/>
  </p:normalViewPr>
  <p:slideViewPr>
    <p:cSldViewPr>
      <p:cViewPr varScale="1">
        <p:scale>
          <a:sx n="70" d="100"/>
          <a:sy n="70" d="100"/>
        </p:scale>
        <p:origin x="-157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07538D-CCA4-476F-8577-25D109996248}" type="datetimeFigureOut">
              <a:rPr lang="en-US" smtClean="0"/>
              <a:pPr/>
              <a:t>4/18/2014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46869F-8EC0-4A33-9673-8EFA6B1BB3B4}" type="slidenum">
              <a:rPr lang="en-US" smtClean="0"/>
              <a:pPr/>
              <a:t>‹#›</a:t>
            </a:fld>
            <a:endParaRPr lang="en-US"/>
          </a:p>
        </p:txBody>
      </p:sp>
    </p:spTree>
    <p:extLst>
      <p:ext uri="{BB962C8B-B14F-4D97-AF65-F5344CB8AC3E}">
        <p14:creationId xmlns:p14="http://schemas.microsoft.com/office/powerpoint/2010/main" val="3032611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5554D4E-051C-4C63-8D73-05EF68B5928F}" type="slidenum">
              <a:rPr lang="en-US" smtClean="0">
                <a:solidFill>
                  <a:srgbClr val="000000"/>
                </a:solidFill>
              </a:rPr>
              <a:pPr eaLnBrk="1" hangingPunct="1"/>
              <a:t>1</a:t>
            </a:fld>
            <a:endParaRPr lang="en-US" smtClean="0">
              <a:solidFill>
                <a:srgbClr val="000000"/>
              </a:solidFill>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Humans are grouped with the great apes because fossil evidence shows that modern humans and other present-day great apes evolved from a common ancestor.</a:t>
            </a:r>
            <a:endParaRPr lang="en-US" dirty="0"/>
          </a:p>
        </p:txBody>
      </p:sp>
      <p:sp>
        <p:nvSpPr>
          <p:cNvPr id="4" name="Slide Number Placeholder 3"/>
          <p:cNvSpPr>
            <a:spLocks noGrp="1"/>
          </p:cNvSpPr>
          <p:nvPr>
            <p:ph type="sldNum" sz="quarter" idx="10"/>
          </p:nvPr>
        </p:nvSpPr>
        <p:spPr/>
        <p:txBody>
          <a:bodyPr/>
          <a:lstStyle/>
          <a:p>
            <a:fld id="{1F46869F-8EC0-4A33-9673-8EFA6B1BB3B4}"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46869F-8EC0-4A33-9673-8EFA6B1BB3B4}"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For </a:t>
            </a:r>
            <a:r>
              <a:rPr lang="en-US" i="1" dirty="0" smtClean="0"/>
              <a:t>H sapiens</a:t>
            </a:r>
            <a:r>
              <a:rPr lang="en-US" i="0" baseline="0" dirty="0" smtClean="0"/>
              <a:t> a</a:t>
            </a:r>
            <a:r>
              <a:rPr lang="en-US" i="0" dirty="0" smtClean="0"/>
              <a:t>n </a:t>
            </a:r>
            <a:r>
              <a:rPr lang="en-US" dirty="0" smtClean="0"/>
              <a:t>upright gait meant the hands were free to make and use tools</a:t>
            </a:r>
            <a:r>
              <a:rPr lang="en-US" baseline="0" dirty="0" smtClean="0"/>
              <a:t> and a</a:t>
            </a:r>
            <a:r>
              <a:rPr lang="en-US" dirty="0" smtClean="0"/>
              <a:t> big brain enabled them to develop complex language.</a:t>
            </a:r>
          </a:p>
        </p:txBody>
      </p:sp>
      <p:sp>
        <p:nvSpPr>
          <p:cNvPr id="4" name="Slide Number Placeholder 3"/>
          <p:cNvSpPr>
            <a:spLocks noGrp="1"/>
          </p:cNvSpPr>
          <p:nvPr>
            <p:ph type="sldNum" sz="quarter" idx="10"/>
          </p:nvPr>
        </p:nvSpPr>
        <p:spPr/>
        <p:txBody>
          <a:bodyPr/>
          <a:lstStyle/>
          <a:p>
            <a:fld id="{1F46869F-8EC0-4A33-9673-8EFA6B1BB3B4}"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1F46869F-8EC0-4A33-9673-8EFA6B1BB3B4}"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sz="1200" kern="1200" dirty="0" smtClean="0">
                <a:solidFill>
                  <a:schemeClr val="tx1"/>
                </a:solidFill>
                <a:latin typeface="+mn-lt"/>
                <a:ea typeface="+mn-ea"/>
                <a:cs typeface="+mn-cs"/>
              </a:rPr>
              <a:t>temperature dramatically shifted from high to low and back several times during this period. Scientists hypothesize that a larger brain would have enabled better communication and problem solving, which would have been very useful to our hominid ancestors as they coped with climate change. This was also around the time that anatomically modern humans like mitochondrial Eve and our own species, </a:t>
            </a:r>
            <a:r>
              <a:rPr lang="en-US" sz="1200" i="1" kern="1200" dirty="0" smtClean="0">
                <a:solidFill>
                  <a:schemeClr val="tx1"/>
                </a:solidFill>
                <a:latin typeface="+mn-lt"/>
                <a:ea typeface="+mn-ea"/>
                <a:cs typeface="+mn-cs"/>
              </a:rPr>
              <a:t>Homo sapiens</a:t>
            </a:r>
            <a:r>
              <a:rPr lang="en-US" sz="1200" kern="1200" dirty="0" smtClean="0">
                <a:solidFill>
                  <a:schemeClr val="tx1"/>
                </a:solidFill>
                <a:latin typeface="+mn-lt"/>
                <a:ea typeface="+mn-ea"/>
                <a:cs typeface="+mn-cs"/>
              </a:rPr>
              <a:t>, appeared.</a:t>
            </a:r>
            <a:endParaRPr lang="en-US" dirty="0" smtClean="0"/>
          </a:p>
          <a:p>
            <a:endParaRPr lang="en-US" dirty="0"/>
          </a:p>
        </p:txBody>
      </p:sp>
      <p:sp>
        <p:nvSpPr>
          <p:cNvPr id="4" name="Slide Number Placeholder 3"/>
          <p:cNvSpPr>
            <a:spLocks noGrp="1"/>
          </p:cNvSpPr>
          <p:nvPr>
            <p:ph type="sldNum" sz="quarter" idx="10"/>
          </p:nvPr>
        </p:nvSpPr>
        <p:spPr/>
        <p:txBody>
          <a:bodyPr/>
          <a:lstStyle/>
          <a:p>
            <a:fld id="{1F46869F-8EC0-4A33-9673-8EFA6B1BB3B4}"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46869F-8EC0-4A33-9673-8EFA6B1BB3B4}" type="slidenum">
              <a:rPr lang="en-US" smtClean="0"/>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Skin color is trait that likely conferred an advantage to humans and underwent natural selection at some point in human history. Otherwise, dark or light skin color wouldn’t be so common among specific populations.</a:t>
            </a:r>
            <a:endParaRPr lang="en-US" dirty="0"/>
          </a:p>
        </p:txBody>
      </p:sp>
      <p:sp>
        <p:nvSpPr>
          <p:cNvPr id="4" name="Slide Number Placeholder 3"/>
          <p:cNvSpPr>
            <a:spLocks noGrp="1"/>
          </p:cNvSpPr>
          <p:nvPr>
            <p:ph type="sldNum" sz="quarter" idx="10"/>
          </p:nvPr>
        </p:nvSpPr>
        <p:spPr/>
        <p:txBody>
          <a:bodyPr/>
          <a:lstStyle/>
          <a:p>
            <a:fld id="{1F46869F-8EC0-4A33-9673-8EFA6B1BB3B4}" type="slidenum">
              <a:rPr lang="en-US" smtClean="0"/>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46869F-8EC0-4A33-9673-8EFA6B1BB3B4}" type="slidenum">
              <a:rPr lang="en-US" smtClean="0"/>
              <a:pPr/>
              <a:t>24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e</a:t>
            </a:r>
            <a:r>
              <a:rPr lang="en-US" sz="1200" kern="1200" dirty="0" smtClean="0">
                <a:solidFill>
                  <a:schemeClr val="tx1"/>
                </a:solidFill>
                <a:latin typeface="+mn-lt"/>
                <a:ea typeface="+mn-ea"/>
                <a:cs typeface="+mn-cs"/>
              </a:rPr>
              <a:t>volution of skin tone, the </a:t>
            </a:r>
            <a:r>
              <a:rPr lang="en-US" sz="1200" kern="1200" dirty="0" err="1" smtClean="0">
                <a:solidFill>
                  <a:schemeClr val="tx1"/>
                </a:solidFill>
                <a:latin typeface="+mn-lt"/>
                <a:ea typeface="+mn-ea"/>
                <a:cs typeface="+mn-cs"/>
              </a:rPr>
              <a:t>folate</a:t>
            </a:r>
            <a:r>
              <a:rPr lang="en-US" sz="1200" kern="1200" dirty="0" smtClean="0">
                <a:solidFill>
                  <a:schemeClr val="tx1"/>
                </a:solidFill>
                <a:latin typeface="+mn-lt"/>
                <a:ea typeface="+mn-ea"/>
                <a:cs typeface="+mn-cs"/>
              </a:rPr>
              <a:t>–vitamin D hypothesis, has the most supporting evidence.</a:t>
            </a:r>
            <a:endParaRPr lang="en-US" dirty="0"/>
          </a:p>
        </p:txBody>
      </p:sp>
      <p:sp>
        <p:nvSpPr>
          <p:cNvPr id="4" name="Slide Number Placeholder 3"/>
          <p:cNvSpPr>
            <a:spLocks noGrp="1"/>
          </p:cNvSpPr>
          <p:nvPr>
            <p:ph type="sldNum" sz="quarter" idx="10"/>
          </p:nvPr>
        </p:nvSpPr>
        <p:spPr/>
        <p:txBody>
          <a:bodyPr/>
          <a:lstStyle/>
          <a:p>
            <a:fld id="{1F46869F-8EC0-4A33-9673-8EFA6B1BB3B4}" type="slidenum">
              <a:rPr lang="en-US" smtClean="0"/>
              <a:pPr/>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46869F-8EC0-4A33-9673-8EFA6B1BB3B4}"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smtClean="0">
                <a:solidFill>
                  <a:schemeClr val="tx1"/>
                </a:solidFill>
                <a:latin typeface="+mn-lt"/>
                <a:ea typeface="+mn-ea"/>
                <a:cs typeface="+mn-cs"/>
              </a:rPr>
              <a:t>In certain environments, is there an evolutionary advantage to light or dark skin?</a:t>
            </a:r>
            <a:endParaRPr lang="en-US" dirty="0"/>
          </a:p>
        </p:txBody>
      </p:sp>
      <p:sp>
        <p:nvSpPr>
          <p:cNvPr id="4" name="Slide Number Placeholder 3"/>
          <p:cNvSpPr>
            <a:spLocks noGrp="1"/>
          </p:cNvSpPr>
          <p:nvPr>
            <p:ph type="sldNum" sz="quarter" idx="10"/>
          </p:nvPr>
        </p:nvSpPr>
        <p:spPr/>
        <p:txBody>
          <a:bodyPr/>
          <a:lstStyle/>
          <a:p>
            <a:fld id="{1F46869F-8EC0-4A33-9673-8EFA6B1BB3B4}"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Jablonksi</a:t>
            </a:r>
            <a:r>
              <a:rPr lang="en-US" sz="1200" kern="1200" dirty="0" smtClean="0">
                <a:solidFill>
                  <a:schemeClr val="tx1"/>
                </a:solidFill>
                <a:latin typeface="+mn-lt"/>
                <a:ea typeface="+mn-ea"/>
                <a:cs typeface="+mn-cs"/>
              </a:rPr>
              <a:t> (right) and Chaplin examine a map of predicted human skin color based on UV light intensity.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Folate</a:t>
            </a:r>
            <a:r>
              <a:rPr lang="en-US" sz="1200" kern="1200" dirty="0" smtClean="0">
                <a:solidFill>
                  <a:schemeClr val="tx1"/>
                </a:solidFill>
                <a:latin typeface="+mn-lt"/>
                <a:ea typeface="+mn-ea"/>
                <a:cs typeface="+mn-cs"/>
              </a:rPr>
              <a:t>: a B vitamin also known as folic acid, </a:t>
            </a:r>
            <a:r>
              <a:rPr lang="en-US" sz="1200" kern="1200" dirty="0" err="1" smtClean="0">
                <a:solidFill>
                  <a:schemeClr val="tx1"/>
                </a:solidFill>
                <a:latin typeface="+mn-lt"/>
                <a:ea typeface="+mn-ea"/>
                <a:cs typeface="+mn-cs"/>
              </a:rPr>
              <a:t>folate</a:t>
            </a:r>
            <a:r>
              <a:rPr lang="en-US" sz="1200" kern="1200" dirty="0" smtClean="0">
                <a:solidFill>
                  <a:schemeClr val="tx1"/>
                </a:solidFill>
                <a:latin typeface="+mn-lt"/>
                <a:ea typeface="+mn-ea"/>
                <a:cs typeface="+mn-cs"/>
              </a:rPr>
              <a:t> is an essential nutrient, necessary for basic bodily processes such as DNA replication and cell </a:t>
            </a:r>
            <a:r>
              <a:rPr lang="en-US" sz="1200" kern="1200" dirty="0" smtClean="0">
                <a:solidFill>
                  <a:schemeClr val="tx1"/>
                </a:solidFill>
                <a:latin typeface="+mn-lt"/>
                <a:ea typeface="+mn-ea"/>
                <a:cs typeface="+mn-cs"/>
              </a:rPr>
              <a:t>division.</a:t>
            </a:r>
            <a:r>
              <a:rPr lang="en-US" sz="1200" kern="1200" baseline="0" dirty="0" smtClean="0">
                <a:solidFill>
                  <a:schemeClr val="tx1"/>
                </a:solidFill>
                <a:latin typeface="+mn-lt"/>
                <a:ea typeface="+mn-ea"/>
                <a:cs typeface="+mn-cs"/>
              </a:rPr>
              <a:t> S</a:t>
            </a:r>
            <a:r>
              <a:rPr lang="en-US" sz="1200" kern="1200" dirty="0" smtClean="0">
                <a:solidFill>
                  <a:schemeClr val="tx1"/>
                </a:solidFill>
                <a:latin typeface="+mn-lt"/>
                <a:ea typeface="+mn-ea"/>
                <a:cs typeface="+mn-cs"/>
              </a:rPr>
              <a:t>unlight </a:t>
            </a:r>
            <a:r>
              <a:rPr lang="en-US" sz="1200" kern="1200" dirty="0" smtClean="0">
                <a:solidFill>
                  <a:schemeClr val="tx1"/>
                </a:solidFill>
                <a:latin typeface="+mn-lt"/>
                <a:ea typeface="+mn-ea"/>
                <a:cs typeface="+mn-cs"/>
              </a:rPr>
              <a:t>can halve the level of an important vitamin known as </a:t>
            </a:r>
            <a:r>
              <a:rPr lang="en-US" sz="1200" kern="1200" dirty="0" err="1" smtClean="0">
                <a:solidFill>
                  <a:schemeClr val="tx1"/>
                </a:solidFill>
                <a:latin typeface="+mn-lt"/>
                <a:ea typeface="+mn-ea"/>
                <a:cs typeface="+mn-cs"/>
              </a:rPr>
              <a:t>folate</a:t>
            </a:r>
            <a:r>
              <a:rPr lang="en-US" sz="1200" kern="1200" dirty="0" smtClean="0">
                <a:solidFill>
                  <a:schemeClr val="tx1"/>
                </a:solidFill>
                <a:latin typeface="+mn-lt"/>
                <a:ea typeface="+mn-ea"/>
                <a:cs typeface="+mn-cs"/>
              </a:rPr>
              <a:t>. Low </a:t>
            </a:r>
            <a:r>
              <a:rPr lang="en-US" sz="1200" kern="1200" dirty="0" err="1" smtClean="0">
                <a:solidFill>
                  <a:schemeClr val="tx1"/>
                </a:solidFill>
                <a:latin typeface="+mn-lt"/>
                <a:ea typeface="+mn-ea"/>
                <a:cs typeface="+mn-cs"/>
              </a:rPr>
              <a:t>folate</a:t>
            </a:r>
            <a:r>
              <a:rPr lang="en-US" sz="1200" kern="1200" dirty="0" smtClean="0">
                <a:solidFill>
                  <a:schemeClr val="tx1"/>
                </a:solidFill>
                <a:latin typeface="+mn-lt"/>
                <a:ea typeface="+mn-ea"/>
                <a:cs typeface="+mn-cs"/>
              </a:rPr>
              <a:t> levels can cause severe birth defects such as </a:t>
            </a:r>
            <a:r>
              <a:rPr lang="en-US" sz="1200" kern="1200" dirty="0" err="1" smtClean="0">
                <a:solidFill>
                  <a:schemeClr val="tx1"/>
                </a:solidFill>
                <a:latin typeface="+mn-lt"/>
                <a:ea typeface="+mn-ea"/>
                <a:cs typeface="+mn-cs"/>
              </a:rPr>
              <a:t>spina</a:t>
            </a:r>
            <a:r>
              <a:rPr lang="en-US" sz="1200" kern="1200" dirty="0" smtClean="0">
                <a:solidFill>
                  <a:schemeClr val="tx1"/>
                </a:solidFill>
                <a:latin typeface="+mn-lt"/>
                <a:ea typeface="+mn-ea"/>
                <a:cs typeface="+mn-cs"/>
              </a:rPr>
              <a:t> bifida.</a:t>
            </a:r>
            <a:endParaRPr lang="en-US" dirty="0" smtClean="0"/>
          </a:p>
          <a:p>
            <a:endParaRPr lang="en-US" dirty="0"/>
          </a:p>
        </p:txBody>
      </p:sp>
      <p:sp>
        <p:nvSpPr>
          <p:cNvPr id="4" name="Slide Number Placeholder 3"/>
          <p:cNvSpPr>
            <a:spLocks noGrp="1"/>
          </p:cNvSpPr>
          <p:nvPr>
            <p:ph type="sldNum" sz="quarter" idx="10"/>
          </p:nvPr>
        </p:nvSpPr>
        <p:spPr/>
        <p:txBody>
          <a:bodyPr/>
          <a:lstStyle/>
          <a:p>
            <a:fld id="{1F46869F-8EC0-4A33-9673-8EFA6B1BB3B4}"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Vitamin D: a fat-soluble vitamin required to maintain a healthy immune system and to build healthy bones and teeth. </a:t>
            </a:r>
          </a:p>
          <a:p>
            <a:r>
              <a:rPr lang="en-US" sz="1200" kern="1200" dirty="0" smtClean="0">
                <a:solidFill>
                  <a:schemeClr val="tx1"/>
                </a:solidFill>
                <a:latin typeface="+mn-lt"/>
                <a:ea typeface="+mn-ea"/>
                <a:cs typeface="+mn-cs"/>
              </a:rPr>
              <a:t>The human body produces vitamin D when skin is exposed to UV light.</a:t>
            </a:r>
            <a:endParaRPr lang="en-US" dirty="0"/>
          </a:p>
        </p:txBody>
      </p:sp>
      <p:sp>
        <p:nvSpPr>
          <p:cNvPr id="4" name="Slide Number Placeholder 3"/>
          <p:cNvSpPr>
            <a:spLocks noGrp="1"/>
          </p:cNvSpPr>
          <p:nvPr>
            <p:ph type="sldNum" sz="quarter" idx="10"/>
          </p:nvPr>
        </p:nvSpPr>
        <p:spPr/>
        <p:txBody>
          <a:bodyPr/>
          <a:lstStyle/>
          <a:p>
            <a:fld id="{1F46869F-8EC0-4A33-9673-8EFA6B1BB3B4}"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suggests that both dark and light skins are linked to levels of global sunlight.</a:t>
            </a:r>
            <a:endParaRPr lang="en-US" dirty="0"/>
          </a:p>
        </p:txBody>
      </p:sp>
      <p:sp>
        <p:nvSpPr>
          <p:cNvPr id="4" name="Slide Number Placeholder 3"/>
          <p:cNvSpPr>
            <a:spLocks noGrp="1"/>
          </p:cNvSpPr>
          <p:nvPr>
            <p:ph type="sldNum" sz="quarter" idx="10"/>
          </p:nvPr>
        </p:nvSpPr>
        <p:spPr/>
        <p:txBody>
          <a:bodyPr/>
          <a:lstStyle/>
          <a:p>
            <a:fld id="{1F46869F-8EC0-4A33-9673-8EFA6B1BB3B4}"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body’s need to balance levels of </a:t>
            </a:r>
            <a:r>
              <a:rPr lang="en-US" dirty="0" err="1" smtClean="0"/>
              <a:t>folate</a:t>
            </a:r>
            <a:r>
              <a:rPr lang="en-US" dirty="0" smtClean="0"/>
              <a:t> and vitamin D given varied levels of UV light explains why there is so much variation in skin tone around the globe.</a:t>
            </a:r>
          </a:p>
          <a:p>
            <a:endParaRPr lang="en-US" dirty="0"/>
          </a:p>
        </p:txBody>
      </p:sp>
      <p:sp>
        <p:nvSpPr>
          <p:cNvPr id="4" name="Slide Number Placeholder 3"/>
          <p:cNvSpPr>
            <a:spLocks noGrp="1"/>
          </p:cNvSpPr>
          <p:nvPr>
            <p:ph type="sldNum" sz="quarter" idx="10"/>
          </p:nvPr>
        </p:nvSpPr>
        <p:spPr/>
        <p:txBody>
          <a:bodyPr/>
          <a:lstStyle/>
          <a:p>
            <a:fld id="{1F46869F-8EC0-4A33-9673-8EFA6B1BB3B4}"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As mitochondrial DNA mutates at a more or less constant rate, the researchers could also tell how long it had been since groups diverged from one another, based on the number of differences.</a:t>
            </a:r>
            <a:endParaRPr lang="en-US" dirty="0"/>
          </a:p>
        </p:txBody>
      </p:sp>
      <p:sp>
        <p:nvSpPr>
          <p:cNvPr id="4" name="Slide Number Placeholder 3"/>
          <p:cNvSpPr>
            <a:spLocks noGrp="1"/>
          </p:cNvSpPr>
          <p:nvPr>
            <p:ph type="sldNum" sz="quarter" idx="10"/>
          </p:nvPr>
        </p:nvSpPr>
        <p:spPr/>
        <p:txBody>
          <a:bodyPr/>
          <a:lstStyle/>
          <a:p>
            <a:fld id="{1F46869F-8EC0-4A33-9673-8EFA6B1BB3B4}"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Researchers</a:t>
            </a:r>
            <a:r>
              <a:rPr lang="en-US" sz="1200" kern="1200" baseline="0" dirty="0" smtClean="0">
                <a:solidFill>
                  <a:schemeClr val="tx1"/>
                </a:solidFill>
                <a:latin typeface="+mn-lt"/>
                <a:ea typeface="+mn-ea"/>
                <a:cs typeface="+mn-cs"/>
              </a:rPr>
              <a:t> began by g</a:t>
            </a:r>
            <a:r>
              <a:rPr lang="en-US" sz="1200" kern="1200" dirty="0" smtClean="0">
                <a:solidFill>
                  <a:schemeClr val="tx1"/>
                </a:solidFill>
                <a:latin typeface="+mn-lt"/>
                <a:ea typeface="+mn-ea"/>
                <a:cs typeface="+mn-cs"/>
              </a:rPr>
              <a:t>rouping individuals that shared the most similar </a:t>
            </a:r>
            <a:r>
              <a:rPr lang="en-US" sz="1200" kern="1200" dirty="0" err="1" smtClean="0">
                <a:solidFill>
                  <a:schemeClr val="tx1"/>
                </a:solidFill>
                <a:latin typeface="+mn-lt"/>
                <a:ea typeface="+mn-ea"/>
                <a:cs typeface="+mn-cs"/>
              </a:rPr>
              <a:t>mtDNA</a:t>
            </a:r>
            <a:r>
              <a:rPr lang="en-US" sz="1200" kern="1200" dirty="0" smtClean="0">
                <a:solidFill>
                  <a:schemeClr val="tx1"/>
                </a:solidFill>
                <a:latin typeface="+mn-lt"/>
                <a:ea typeface="+mn-ea"/>
                <a:cs typeface="+mn-cs"/>
              </a:rPr>
              <a:t> sequences, and then grouping these groups with respect to one another, until finally the largest group—containing all the others—was reached. A computer program helped them choose the most statistically probable tree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tree had two major evolutionary </a:t>
            </a:r>
            <a:r>
              <a:rPr lang="en-US" dirty="0" smtClean="0"/>
              <a:t>branches.</a:t>
            </a:r>
            <a:r>
              <a:rPr lang="en-US" baseline="0" dirty="0" smtClean="0"/>
              <a:t> O</a:t>
            </a:r>
            <a:r>
              <a:rPr lang="en-US" dirty="0" smtClean="0"/>
              <a:t>ne </a:t>
            </a:r>
            <a:r>
              <a:rPr lang="en-US" dirty="0" smtClean="0"/>
              <a:t>included the ancestors of populations now living in Asia, Australia, Europe, and new Guinea, and </a:t>
            </a:r>
            <a:r>
              <a:rPr lang="en-US" dirty="0" smtClean="0"/>
              <a:t>one included </a:t>
            </a:r>
            <a:r>
              <a:rPr lang="en-US" dirty="0" smtClean="0"/>
              <a:t>the ancestors of modern-day Africans.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kern="1200" dirty="0" smtClean="0">
                <a:solidFill>
                  <a:schemeClr val="tx1"/>
                </a:solidFill>
                <a:latin typeface="+mn-lt"/>
                <a:ea typeface="+mn-ea"/>
                <a:cs typeface="+mn-cs"/>
              </a:rPr>
              <a:t>Traced back to a single female ancestor who lived in eastern Africa some 200,000 to 150,000 years ago.</a:t>
            </a:r>
            <a:endParaRPr lang="en-US" dirty="0"/>
          </a:p>
        </p:txBody>
      </p:sp>
      <p:sp>
        <p:nvSpPr>
          <p:cNvPr id="4" name="Slide Number Placeholder 3"/>
          <p:cNvSpPr>
            <a:spLocks noGrp="1"/>
          </p:cNvSpPr>
          <p:nvPr>
            <p:ph type="sldNum" sz="quarter" idx="10"/>
          </p:nvPr>
        </p:nvSpPr>
        <p:spPr/>
        <p:txBody>
          <a:bodyPr/>
          <a:lstStyle/>
          <a:p>
            <a:fld id="{1F46869F-8EC0-4A33-9673-8EFA6B1BB3B4}"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Fossil discoveries in Ethiopia in 2003 and 2005 represent the oldest known fossils of modern </a:t>
            </a:r>
            <a:r>
              <a:rPr lang="en-US" sz="1200" kern="1200" dirty="0" smtClean="0">
                <a:solidFill>
                  <a:schemeClr val="tx1"/>
                </a:solidFill>
                <a:latin typeface="+mn-lt"/>
                <a:ea typeface="+mn-ea"/>
                <a:cs typeface="+mn-cs"/>
              </a:rPr>
              <a:t>humans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160,000 </a:t>
            </a:r>
            <a:r>
              <a:rPr lang="en-US" sz="1200" kern="1200" dirty="0" smtClean="0">
                <a:solidFill>
                  <a:schemeClr val="tx1"/>
                </a:solidFill>
                <a:latin typeface="+mn-lt"/>
                <a:ea typeface="+mn-ea"/>
                <a:cs typeface="+mn-cs"/>
              </a:rPr>
              <a:t>and 195,000 years old, </a:t>
            </a:r>
            <a:r>
              <a:rPr lang="en-US" sz="1200" kern="1200" dirty="0" smtClean="0">
                <a:solidFill>
                  <a:schemeClr val="tx1"/>
                </a:solidFill>
                <a:latin typeface="+mn-lt"/>
                <a:ea typeface="+mn-ea"/>
                <a:cs typeface="+mn-cs"/>
              </a:rPr>
              <a:t>respectively)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a:t>
            </a:r>
            <a:r>
              <a:rPr lang="en-US" sz="1200" kern="1200" dirty="0" smtClean="0">
                <a:solidFill>
                  <a:schemeClr val="tx1"/>
                </a:solidFill>
                <a:latin typeface="+mn-lt"/>
                <a:ea typeface="+mn-ea"/>
                <a:cs typeface="+mn-cs"/>
              </a:rPr>
              <a:t>date precisely from the time that mitochondrial Eve lived in eastern Africa</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fossil discoveries provide evidence that anatomically modern humans were living in that region around the same as </a:t>
            </a:r>
            <a:r>
              <a:rPr lang="en-US" sz="1200" kern="1200" dirty="0" smtClean="0">
                <a:solidFill>
                  <a:schemeClr val="tx1"/>
                </a:solidFill>
                <a:latin typeface="+mn-lt"/>
                <a:ea typeface="+mn-ea"/>
                <a:cs typeface="+mn-cs"/>
              </a:rPr>
              <a:t>Eve.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This</a:t>
            </a:r>
            <a:r>
              <a:rPr lang="en-U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h</a:t>
            </a:r>
            <a:r>
              <a:rPr lang="en-US" sz="1200" kern="1200" dirty="0" smtClean="0">
                <a:solidFill>
                  <a:schemeClr val="tx1"/>
                </a:solidFill>
                <a:latin typeface="+mn-lt"/>
                <a:ea typeface="+mn-ea"/>
                <a:cs typeface="+mn-cs"/>
              </a:rPr>
              <a:t>ypothesis is also supported by research that sampled genetic diversity from nuclear DNA.</a:t>
            </a:r>
            <a:endParaRPr lang="en-US" dirty="0"/>
          </a:p>
        </p:txBody>
      </p:sp>
      <p:sp>
        <p:nvSpPr>
          <p:cNvPr id="4" name="Slide Number Placeholder 3"/>
          <p:cNvSpPr>
            <a:spLocks noGrp="1"/>
          </p:cNvSpPr>
          <p:nvPr>
            <p:ph type="sldNum" sz="quarter" idx="10"/>
          </p:nvPr>
        </p:nvSpPr>
        <p:spPr/>
        <p:txBody>
          <a:bodyPr/>
          <a:lstStyle/>
          <a:p>
            <a:fld id="{1F46869F-8EC0-4A33-9673-8EFA6B1BB3B4}"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299933-11C0-462C-ADB1-D13EBE9CFA95}" type="datetimeFigureOut">
              <a:rPr lang="en-US" smtClean="0"/>
              <a:pPr/>
              <a:t>4/18/2014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3F6CE-8F59-4D2E-8C88-D0DDD839F29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299933-11C0-462C-ADB1-D13EBE9CFA95}" type="datetimeFigureOut">
              <a:rPr lang="en-US" smtClean="0"/>
              <a:pPr/>
              <a:t>4/18/2014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3F6CE-8F59-4D2E-8C88-D0DDD839F2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299933-11C0-462C-ADB1-D13EBE9CFA95}" type="datetimeFigureOut">
              <a:rPr lang="en-US" smtClean="0"/>
              <a:pPr/>
              <a:t>4/18/2014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3F6CE-8F59-4D2E-8C88-D0DDD839F29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299933-11C0-462C-ADB1-D13EBE9CFA95}" type="datetimeFigureOut">
              <a:rPr lang="en-US" smtClean="0"/>
              <a:pPr/>
              <a:t>4/18/2014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3F6CE-8F59-4D2E-8C88-D0DDD839F29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299933-11C0-462C-ADB1-D13EBE9CFA95}" type="datetimeFigureOut">
              <a:rPr lang="en-US" smtClean="0"/>
              <a:pPr/>
              <a:t>4/18/2014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3F6CE-8F59-4D2E-8C88-D0DDD839F29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299933-11C0-462C-ADB1-D13EBE9CFA95}" type="datetimeFigureOut">
              <a:rPr lang="en-US" smtClean="0"/>
              <a:pPr/>
              <a:t>4/18/2014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3F6CE-8F59-4D2E-8C88-D0DDD839F29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299933-11C0-462C-ADB1-D13EBE9CFA95}" type="datetimeFigureOut">
              <a:rPr lang="en-US" smtClean="0"/>
              <a:pPr/>
              <a:t>4/18/2014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F3F6CE-8F59-4D2E-8C88-D0DDD839F29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299933-11C0-462C-ADB1-D13EBE9CFA95}" type="datetimeFigureOut">
              <a:rPr lang="en-US" smtClean="0"/>
              <a:pPr/>
              <a:t>4/18/2014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F3F6CE-8F59-4D2E-8C88-D0DDD839F29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299933-11C0-462C-ADB1-D13EBE9CFA95}" type="datetimeFigureOut">
              <a:rPr lang="en-US" smtClean="0"/>
              <a:pPr/>
              <a:t>4/18/2014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F3F6CE-8F59-4D2E-8C88-D0DDD839F29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299933-11C0-462C-ADB1-D13EBE9CFA95}" type="datetimeFigureOut">
              <a:rPr lang="en-US" smtClean="0"/>
              <a:pPr/>
              <a:t>4/18/2014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3F6CE-8F59-4D2E-8C88-D0DDD839F29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299933-11C0-462C-ADB1-D13EBE9CFA95}" type="datetimeFigureOut">
              <a:rPr lang="en-US" smtClean="0"/>
              <a:pPr/>
              <a:t>4/18/2014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3F6CE-8F59-4D2E-8C88-D0DDD839F29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299933-11C0-462C-ADB1-D13EBE9CFA95}" type="datetimeFigureOut">
              <a:rPr lang="en-US" smtClean="0"/>
              <a:pPr/>
              <a:t>4/18/2014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F3F6CE-8F59-4D2E-8C88-D0DDD839F29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4338" name="Rectangle 4"/>
          <p:cNvSpPr>
            <a:spLocks noGrp="1" noChangeArrowheads="1"/>
          </p:cNvSpPr>
          <p:nvPr/>
        </p:nvSpPr>
        <p:spPr bwMode="auto">
          <a:xfrm>
            <a:off x="495300" y="1447800"/>
            <a:ext cx="8153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lnSpc>
                <a:spcPct val="120000"/>
              </a:lnSpc>
            </a:pPr>
            <a:r>
              <a:rPr lang="en-US" sz="4400" b="1">
                <a:solidFill>
                  <a:srgbClr val="FFFFFE"/>
                </a:solidFill>
                <a:latin typeface="Verdana" pitchFamily="34" charset="0"/>
              </a:rPr>
              <a:t>Biology for a</a:t>
            </a:r>
          </a:p>
          <a:p>
            <a:pPr algn="ctr" eaLnBrk="0" hangingPunct="0">
              <a:lnSpc>
                <a:spcPct val="120000"/>
              </a:lnSpc>
            </a:pPr>
            <a:r>
              <a:rPr lang="en-US" sz="4400" b="1">
                <a:solidFill>
                  <a:srgbClr val="FFFFFE"/>
                </a:solidFill>
                <a:latin typeface="Verdana" pitchFamily="34" charset="0"/>
              </a:rPr>
              <a:t>Changing World</a:t>
            </a:r>
            <a:endParaRPr lang="en-US" sz="3400" b="1">
              <a:solidFill>
                <a:srgbClr val="FFFFFE"/>
              </a:solidFill>
              <a:latin typeface="Verdana" pitchFamily="34" charset="0"/>
            </a:endParaRPr>
          </a:p>
          <a:p>
            <a:pPr algn="ctr" eaLnBrk="0" hangingPunct="0">
              <a:lnSpc>
                <a:spcPct val="120000"/>
              </a:lnSpc>
            </a:pPr>
            <a:r>
              <a:rPr lang="en-US" sz="2400" b="1">
                <a:solidFill>
                  <a:srgbClr val="FFFFFE"/>
                </a:solidFill>
                <a:latin typeface="Verdana" pitchFamily="34" charset="0"/>
              </a:rPr>
              <a:t>SECOND EDITION</a:t>
            </a:r>
            <a:endParaRPr lang="en-US" sz="4400">
              <a:solidFill>
                <a:srgbClr val="FFFFFE"/>
              </a:solidFill>
              <a:latin typeface="Times" charset="0"/>
            </a:endParaRPr>
          </a:p>
        </p:txBody>
      </p:sp>
      <p:sp>
        <p:nvSpPr>
          <p:cNvPr id="14339" name="Rectangle 5"/>
          <p:cNvSpPr>
            <a:spLocks noGrp="1" noChangeArrowheads="1"/>
          </p:cNvSpPr>
          <p:nvPr/>
        </p:nvSpPr>
        <p:spPr bwMode="auto">
          <a:xfrm>
            <a:off x="1371600" y="3962400"/>
            <a:ext cx="6400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800" b="1" dirty="0">
                <a:solidFill>
                  <a:srgbClr val="FFFFFE"/>
                </a:solidFill>
                <a:latin typeface="Verdana" pitchFamily="34" charset="0"/>
              </a:rPr>
              <a:t>Lecture PowerPoint</a:t>
            </a:r>
          </a:p>
          <a:p>
            <a:pPr algn="ctr" eaLnBrk="0" hangingPunct="0"/>
            <a:r>
              <a:rPr lang="en-US" sz="2800" b="1" dirty="0">
                <a:solidFill>
                  <a:srgbClr val="FFFFFE"/>
                </a:solidFill>
                <a:latin typeface="Verdana" pitchFamily="34" charset="0"/>
              </a:rPr>
              <a:t>CHAPTER </a:t>
            </a:r>
            <a:r>
              <a:rPr lang="en-US" sz="2800" b="1" dirty="0" smtClean="0">
                <a:solidFill>
                  <a:srgbClr val="FFFFFE"/>
                </a:solidFill>
                <a:latin typeface="Verdana" pitchFamily="34" charset="0"/>
              </a:rPr>
              <a:t>20</a:t>
            </a:r>
            <a:endParaRPr lang="en-US" sz="2800" b="1" dirty="0">
              <a:solidFill>
                <a:srgbClr val="FFFFFE"/>
              </a:solidFill>
              <a:latin typeface="Verdana" pitchFamily="34" charset="0"/>
            </a:endParaRPr>
          </a:p>
          <a:p>
            <a:pPr algn="ctr" eaLnBrk="0" hangingPunct="0">
              <a:lnSpc>
                <a:spcPct val="120000"/>
              </a:lnSpc>
            </a:pPr>
            <a:r>
              <a:rPr lang="en-US" sz="2800" dirty="0">
                <a:solidFill>
                  <a:srgbClr val="FFFFFE"/>
                </a:solidFill>
                <a:latin typeface="Verdana" pitchFamily="34" charset="0"/>
              </a:rPr>
              <a:t>Human Evolution</a:t>
            </a:r>
          </a:p>
        </p:txBody>
      </p:sp>
      <p:sp>
        <p:nvSpPr>
          <p:cNvPr id="14340" name="Text Box 6"/>
          <p:cNvSpPr txBox="1">
            <a:spLocks noChangeArrowheads="1"/>
          </p:cNvSpPr>
          <p:nvPr/>
        </p:nvSpPr>
        <p:spPr bwMode="auto">
          <a:xfrm>
            <a:off x="3886200" y="6248400"/>
            <a:ext cx="502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sz="1200" b="1">
                <a:solidFill>
                  <a:srgbClr val="FFFFFE"/>
                </a:solidFill>
                <a:latin typeface="Verdana" pitchFamily="34" charset="0"/>
              </a:rPr>
              <a:t>Copyright © 2014 by W. H. Freeman and Company</a:t>
            </a:r>
          </a:p>
        </p:txBody>
      </p:sp>
      <p:sp>
        <p:nvSpPr>
          <p:cNvPr id="14341" name="Text Box 7"/>
          <p:cNvSpPr txBox="1">
            <a:spLocks noChangeArrowheads="1"/>
          </p:cNvSpPr>
          <p:nvPr/>
        </p:nvSpPr>
        <p:spPr bwMode="auto">
          <a:xfrm>
            <a:off x="762000" y="1447800"/>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solidFill>
                  <a:srgbClr val="FFFFFE"/>
                </a:solidFill>
                <a:latin typeface="Verdana" pitchFamily="34" charset="0"/>
              </a:rPr>
              <a:t> </a:t>
            </a:r>
            <a:endParaRPr lang="en-US">
              <a:solidFill>
                <a:srgbClr val="FFFFFE"/>
              </a:solidFill>
              <a:latin typeface="Verdana" pitchFamily="34" charset="0"/>
            </a:endParaRPr>
          </a:p>
          <a:p>
            <a:pPr algn="ctr"/>
            <a:endParaRPr lang="en-US" sz="1600">
              <a:solidFill>
                <a:srgbClr val="FFFFFE"/>
              </a:solidFill>
              <a:latin typeface="Times" charset="0"/>
            </a:endParaRPr>
          </a:p>
        </p:txBody>
      </p:sp>
      <p:sp>
        <p:nvSpPr>
          <p:cNvPr id="14342" name="Rectangle 11"/>
          <p:cNvSpPr>
            <a:spLocks noGrp="1" noChangeArrowheads="1"/>
          </p:cNvSpPr>
          <p:nvPr/>
        </p:nvSpPr>
        <p:spPr bwMode="auto">
          <a:xfrm>
            <a:off x="152400" y="914400"/>
            <a:ext cx="883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200">
                <a:solidFill>
                  <a:srgbClr val="FFFFFE"/>
                </a:solidFill>
              </a:rPr>
              <a:t>Michèle Shuster • Janet Vigna • Matthew Tontonoz • Gunjan Sinha   </a:t>
            </a:r>
          </a:p>
        </p:txBody>
      </p:sp>
    </p:spTree>
    <p:extLst>
      <p:ext uri="{BB962C8B-B14F-4D97-AF65-F5344CB8AC3E}">
        <p14:creationId xmlns:p14="http://schemas.microsoft.com/office/powerpoint/2010/main" val="3519405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Why did human populations evolve varying skin tones?</a:t>
            </a:r>
            <a:endParaRPr lang="en-US" dirty="0"/>
          </a:p>
        </p:txBody>
      </p:sp>
      <p:sp>
        <p:nvSpPr>
          <p:cNvPr id="3" name="Content Placeholder 2"/>
          <p:cNvSpPr>
            <a:spLocks noGrp="1"/>
          </p:cNvSpPr>
          <p:nvPr>
            <p:ph idx="1"/>
          </p:nvPr>
        </p:nvSpPr>
        <p:spPr>
          <a:xfrm>
            <a:off x="457200" y="1722437"/>
            <a:ext cx="8229600" cy="4525963"/>
          </a:xfrm>
        </p:spPr>
        <p:txBody>
          <a:bodyPr>
            <a:normAutofit/>
          </a:bodyPr>
          <a:lstStyle/>
          <a:p>
            <a:pPr>
              <a:buNone/>
            </a:pPr>
            <a:endParaRPr lang="en-US" dirty="0" smtClean="0"/>
          </a:p>
          <a:p>
            <a:r>
              <a:rPr lang="en-US" dirty="0" smtClean="0"/>
              <a:t>Light skin helps the body produce vitamin D in sun-poor parts of the world</a:t>
            </a:r>
          </a:p>
          <a:p>
            <a:endParaRPr lang="en-US" dirty="0" smtClean="0"/>
          </a:p>
          <a:p>
            <a:r>
              <a:rPr lang="en-US" dirty="0" smtClean="0"/>
              <a:t>Dark skin helped protect the body’s </a:t>
            </a:r>
            <a:r>
              <a:rPr lang="en-US" dirty="0" err="1" smtClean="0"/>
              <a:t>folate</a:t>
            </a:r>
            <a:r>
              <a:rPr lang="en-US" dirty="0" smtClean="0"/>
              <a:t> stores in sunny climates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Humans evolved in Africa</a:t>
            </a:r>
            <a:endParaRPr lang="en-US" b="1" dirty="0"/>
          </a:p>
        </p:txBody>
      </p:sp>
      <p:sp>
        <p:nvSpPr>
          <p:cNvPr id="3" name="Content Placeholder 2"/>
          <p:cNvSpPr>
            <a:spLocks noGrp="1"/>
          </p:cNvSpPr>
          <p:nvPr>
            <p:ph idx="1"/>
          </p:nvPr>
        </p:nvSpPr>
        <p:spPr>
          <a:xfrm>
            <a:off x="76200" y="1600200"/>
            <a:ext cx="9067800" cy="1905000"/>
          </a:xfrm>
        </p:spPr>
        <p:txBody>
          <a:bodyPr>
            <a:normAutofit/>
          </a:bodyPr>
          <a:lstStyle/>
          <a:p>
            <a:r>
              <a:rPr lang="en-US" sz="2400" dirty="0" smtClean="0"/>
              <a:t>Perform genetic analysis to confirm common ancestry</a:t>
            </a:r>
          </a:p>
          <a:p>
            <a:endParaRPr lang="en-US" sz="2400" b="1" dirty="0" smtClean="0"/>
          </a:p>
          <a:p>
            <a:r>
              <a:rPr lang="en-US" sz="2400" b="1" dirty="0" smtClean="0"/>
              <a:t>Mitochondrial DNA (</a:t>
            </a:r>
            <a:r>
              <a:rPr lang="en-US" sz="2400" b="1" dirty="0" err="1" smtClean="0"/>
              <a:t>mtDNA</a:t>
            </a:r>
            <a:r>
              <a:rPr lang="en-US" sz="2400" b="1" dirty="0" smtClean="0"/>
              <a:t>)</a:t>
            </a:r>
          </a:p>
          <a:p>
            <a:pPr lvl="1"/>
            <a:r>
              <a:rPr lang="en-US" sz="2000" dirty="0" smtClean="0"/>
              <a:t>DNA in mitochondria is inherited solely from mothers</a:t>
            </a:r>
          </a:p>
        </p:txBody>
      </p:sp>
      <p:sp>
        <p:nvSpPr>
          <p:cNvPr id="4" name="TextBox 3"/>
          <p:cNvSpPr txBox="1"/>
          <p:nvPr/>
        </p:nvSpPr>
        <p:spPr>
          <a:xfrm>
            <a:off x="3657600" y="5791200"/>
            <a:ext cx="1752600" cy="369332"/>
          </a:xfrm>
          <a:prstGeom prst="rect">
            <a:avLst/>
          </a:prstGeom>
          <a:noFill/>
        </p:spPr>
        <p:txBody>
          <a:bodyPr wrap="square" rtlCol="0">
            <a:spAutoFit/>
          </a:bodyPr>
          <a:lstStyle/>
          <a:p>
            <a:endParaRPr lang="en-US" dirty="0"/>
          </a:p>
        </p:txBody>
      </p:sp>
      <p:pic>
        <p:nvPicPr>
          <p:cNvPr id="7" name="Picture 2" descr="infographic_20_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3352800"/>
            <a:ext cx="5715000" cy="3461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Humans evolved in Africa</a:t>
            </a:r>
            <a:endParaRPr lang="en-US" dirty="0"/>
          </a:p>
        </p:txBody>
      </p:sp>
      <p:sp>
        <p:nvSpPr>
          <p:cNvPr id="3" name="Content Placeholder 2"/>
          <p:cNvSpPr>
            <a:spLocks noGrp="1"/>
          </p:cNvSpPr>
          <p:nvPr>
            <p:ph idx="1"/>
          </p:nvPr>
        </p:nvSpPr>
        <p:spPr>
          <a:xfrm>
            <a:off x="457200" y="2057400"/>
            <a:ext cx="8229600" cy="4068763"/>
          </a:xfrm>
        </p:spPr>
        <p:txBody>
          <a:bodyPr/>
          <a:lstStyle/>
          <a:p>
            <a:r>
              <a:rPr lang="en-US" dirty="0" err="1" smtClean="0"/>
              <a:t>mtDNA</a:t>
            </a:r>
            <a:r>
              <a:rPr lang="en-US" dirty="0" smtClean="0"/>
              <a:t> mutates at regular rate</a:t>
            </a:r>
          </a:p>
          <a:p>
            <a:endParaRPr lang="en-US" dirty="0" smtClean="0"/>
          </a:p>
          <a:p>
            <a:r>
              <a:rPr lang="en-US" dirty="0" smtClean="0"/>
              <a:t>mother with a mutation in her </a:t>
            </a:r>
            <a:r>
              <a:rPr lang="en-US" dirty="0" err="1" smtClean="0"/>
              <a:t>mtDNA</a:t>
            </a:r>
            <a:r>
              <a:rPr lang="en-US" dirty="0" smtClean="0"/>
              <a:t> will pass it to all her children</a:t>
            </a:r>
          </a:p>
          <a:p>
            <a:endParaRPr lang="en-US" dirty="0" smtClean="0"/>
          </a:p>
          <a:p>
            <a:r>
              <a:rPr lang="en-US" dirty="0" smtClean="0"/>
              <a:t>can track human ancestry  and build evolutionary tree: Eve</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Humans evolved in Africa</a:t>
            </a:r>
            <a:endParaRPr lang="en-US" dirty="0"/>
          </a:p>
        </p:txBody>
      </p:sp>
      <p:pic>
        <p:nvPicPr>
          <p:cNvPr id="4" name="Picture 2" descr="infographic_20_0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0" y="1371600"/>
            <a:ext cx="7057448"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Humans evolved in Africa</a:t>
            </a:r>
            <a:endParaRPr lang="en-US" dirty="0"/>
          </a:p>
        </p:txBody>
      </p:sp>
      <p:sp>
        <p:nvSpPr>
          <p:cNvPr id="3" name="Content Placeholder 2"/>
          <p:cNvSpPr>
            <a:spLocks noGrp="1"/>
          </p:cNvSpPr>
          <p:nvPr>
            <p:ph idx="1"/>
          </p:nvPr>
        </p:nvSpPr>
        <p:spPr>
          <a:xfrm>
            <a:off x="533400" y="1981200"/>
            <a:ext cx="8229600" cy="4525963"/>
          </a:xfrm>
        </p:spPr>
        <p:txBody>
          <a:bodyPr/>
          <a:lstStyle/>
          <a:p>
            <a:pPr>
              <a:buNone/>
            </a:pPr>
            <a:r>
              <a:rPr lang="en-US" b="1" dirty="0" smtClean="0"/>
              <a:t>“Out of Africa” </a:t>
            </a:r>
            <a:r>
              <a:rPr lang="en-US" dirty="0" smtClean="0"/>
              <a:t> hypothesis</a:t>
            </a:r>
          </a:p>
          <a:p>
            <a:r>
              <a:rPr lang="en-US" dirty="0" smtClean="0"/>
              <a:t>Humans originated in Africa</a:t>
            </a:r>
          </a:p>
          <a:p>
            <a:r>
              <a:rPr lang="en-US" dirty="0" smtClean="0"/>
              <a:t>A group migrated to other continents</a:t>
            </a:r>
          </a:p>
          <a:p>
            <a:endParaRPr lang="en-US" dirty="0" smtClean="0"/>
          </a:p>
          <a:p>
            <a:r>
              <a:rPr lang="en-US" dirty="0" smtClean="0"/>
              <a:t>Additional fossil evidence shows modern humans lived in Africa at time of Eve</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Out of Africa hypothesis</a:t>
            </a:r>
            <a:endParaRPr lang="en-US" b="1" dirty="0"/>
          </a:p>
        </p:txBody>
      </p:sp>
      <p:pic>
        <p:nvPicPr>
          <p:cNvPr id="4" name="Picture 2" descr="infographic_20_0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0" y="1447800"/>
            <a:ext cx="6316388" cy="5376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Becoming human</a:t>
            </a:r>
            <a:endParaRPr lang="en-US" b="1" dirty="0"/>
          </a:p>
        </p:txBody>
      </p:sp>
      <p:sp>
        <p:nvSpPr>
          <p:cNvPr id="3" name="Content Placeholder 2"/>
          <p:cNvSpPr>
            <a:spLocks noGrp="1"/>
          </p:cNvSpPr>
          <p:nvPr>
            <p:ph idx="1"/>
          </p:nvPr>
        </p:nvSpPr>
        <p:spPr>
          <a:xfrm>
            <a:off x="457200" y="1600200"/>
            <a:ext cx="8229600" cy="4267199"/>
          </a:xfrm>
        </p:spPr>
        <p:txBody>
          <a:bodyPr>
            <a:normAutofit/>
          </a:bodyPr>
          <a:lstStyle/>
          <a:p>
            <a:pPr>
              <a:buNone/>
            </a:pPr>
            <a:r>
              <a:rPr lang="en-US" b="1" dirty="0" smtClean="0"/>
              <a:t>Hominid</a:t>
            </a:r>
            <a:r>
              <a:rPr lang="en-US" dirty="0" smtClean="0"/>
              <a:t>  </a:t>
            </a:r>
          </a:p>
          <a:p>
            <a:r>
              <a:rPr lang="en-US" dirty="0" smtClean="0"/>
              <a:t>Any member of the biological family </a:t>
            </a:r>
            <a:r>
              <a:rPr lang="en-US" b="1" dirty="0" err="1" smtClean="0"/>
              <a:t>Hominidae</a:t>
            </a:r>
            <a:endParaRPr lang="en-US" b="1" dirty="0" smtClean="0"/>
          </a:p>
          <a:p>
            <a:endParaRPr lang="en-US" b="1" dirty="0" smtClean="0"/>
          </a:p>
          <a:p>
            <a:r>
              <a:rPr lang="en-US" dirty="0" smtClean="0"/>
              <a:t>Includes living and extinct great apes </a:t>
            </a:r>
          </a:p>
          <a:p>
            <a:pPr lvl="1"/>
            <a:r>
              <a:rPr lang="en-US" dirty="0" smtClean="0"/>
              <a:t>humans, orangutans, gorillas, chimpanzees, and </a:t>
            </a:r>
            <a:r>
              <a:rPr lang="en-US" dirty="0" err="1" smtClean="0"/>
              <a:t>bonobos</a:t>
            </a:r>
            <a:endParaRPr lang="en-US" b="1" dirty="0" smtClean="0"/>
          </a:p>
          <a:p>
            <a:endParaRPr lang="en-US" b="1" dirty="0" smtClean="0"/>
          </a:p>
        </p:txBody>
      </p:sp>
      <p:sp>
        <p:nvSpPr>
          <p:cNvPr id="4" name="TextBox 3"/>
          <p:cNvSpPr txBox="1"/>
          <p:nvPr/>
        </p:nvSpPr>
        <p:spPr>
          <a:xfrm>
            <a:off x="3505200" y="5867400"/>
            <a:ext cx="1828800" cy="369332"/>
          </a:xfrm>
          <a:prstGeom prst="rect">
            <a:avLst/>
          </a:prstGeom>
          <a:noFill/>
        </p:spPr>
        <p:txBody>
          <a:bodyPr wrap="square" rtlCol="0">
            <a:spAutoFit/>
          </a:bodyPr>
          <a:lstStyle/>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Becoming human</a:t>
            </a:r>
            <a:endParaRPr lang="en-US" b="1" dirty="0"/>
          </a:p>
        </p:txBody>
      </p:sp>
      <p:sp>
        <p:nvSpPr>
          <p:cNvPr id="4" name="TextBox 3"/>
          <p:cNvSpPr txBox="1"/>
          <p:nvPr/>
        </p:nvSpPr>
        <p:spPr>
          <a:xfrm>
            <a:off x="3505200" y="5867400"/>
            <a:ext cx="1828800" cy="369332"/>
          </a:xfrm>
          <a:prstGeom prst="rect">
            <a:avLst/>
          </a:prstGeom>
          <a:noFill/>
        </p:spPr>
        <p:txBody>
          <a:bodyPr wrap="square" rtlCol="0">
            <a:spAutoFit/>
          </a:bodyPr>
          <a:lstStyle/>
          <a:p>
            <a:endParaRPr lang="en-US" dirty="0"/>
          </a:p>
        </p:txBody>
      </p:sp>
      <p:pic>
        <p:nvPicPr>
          <p:cNvPr id="5" name="Picture 3" descr="infographic_20_0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6400" y="1524000"/>
            <a:ext cx="5900311" cy="525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Becoming human</a:t>
            </a:r>
            <a:endParaRPr lang="en-US" b="1"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pPr>
              <a:buNone/>
            </a:pPr>
            <a:r>
              <a:rPr lang="en-US" b="1" dirty="0" err="1" smtClean="0"/>
              <a:t>Hominidae</a:t>
            </a:r>
            <a:endParaRPr lang="en-US" b="1" dirty="0" smtClean="0"/>
          </a:p>
          <a:p>
            <a:r>
              <a:rPr lang="en-US" dirty="0" smtClean="0"/>
              <a:t>Humans and chimpanzees are most closely related </a:t>
            </a:r>
          </a:p>
          <a:p>
            <a:endParaRPr lang="en-US" dirty="0" smtClean="0"/>
          </a:p>
          <a:p>
            <a:r>
              <a:rPr lang="en-US" dirty="0" smtClean="0"/>
              <a:t>Last common ancestor approximately 7 million years ago; no fossil evidence yet</a:t>
            </a:r>
          </a:p>
          <a:p>
            <a:endParaRPr lang="en-US" dirty="0" smtClean="0"/>
          </a:p>
          <a:p>
            <a:pPr>
              <a:buNone/>
            </a:pPr>
            <a:r>
              <a:rPr lang="en-US" i="1" dirty="0" smtClean="0"/>
              <a:t>Homo sapiens</a:t>
            </a:r>
            <a:r>
              <a:rPr lang="en-US" dirty="0" smtClean="0"/>
              <a:t> characterized by</a:t>
            </a:r>
          </a:p>
          <a:p>
            <a:r>
              <a:rPr lang="en-US" dirty="0" smtClean="0"/>
              <a:t>ability to walk upright</a:t>
            </a:r>
          </a:p>
          <a:p>
            <a:r>
              <a:rPr lang="en-US" dirty="0" smtClean="0"/>
              <a:t>big brain  </a:t>
            </a:r>
          </a:p>
          <a:p>
            <a:endParaRPr lang="en-US" dirty="0" smtClean="0"/>
          </a:p>
          <a:p>
            <a:endParaRPr lang="en-US" dirty="0" smtClean="0"/>
          </a:p>
          <a:p>
            <a:pPr lvl="1"/>
            <a:endParaRPr lang="en-US" dirty="0" smtClean="0"/>
          </a:p>
          <a:p>
            <a:endParaRPr lang="en-US" dirty="0" smtClean="0"/>
          </a:p>
          <a:p>
            <a:endParaRPr lang="en-US" dirty="0" smtClean="0"/>
          </a:p>
          <a:p>
            <a:endParaRPr 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Becoming human</a:t>
            </a:r>
            <a:endParaRPr lang="en-US" b="1" dirty="0"/>
          </a:p>
        </p:txBody>
      </p:sp>
      <p:sp>
        <p:nvSpPr>
          <p:cNvPr id="3" name="Content Placeholder 2"/>
          <p:cNvSpPr>
            <a:spLocks noGrp="1"/>
          </p:cNvSpPr>
          <p:nvPr>
            <p:ph idx="1"/>
          </p:nvPr>
        </p:nvSpPr>
        <p:spPr>
          <a:xfrm>
            <a:off x="457200" y="1600200"/>
            <a:ext cx="8229600" cy="5257800"/>
          </a:xfrm>
        </p:spPr>
        <p:txBody>
          <a:bodyPr>
            <a:normAutofit lnSpcReduction="10000"/>
          </a:bodyPr>
          <a:lstStyle/>
          <a:p>
            <a:pPr>
              <a:buNone/>
            </a:pPr>
            <a:r>
              <a:rPr lang="en-US" i="1" dirty="0" err="1" smtClean="0"/>
              <a:t>Ardipithecus</a:t>
            </a:r>
            <a:r>
              <a:rPr lang="en-US" i="1" dirty="0" smtClean="0"/>
              <a:t> </a:t>
            </a:r>
            <a:r>
              <a:rPr lang="en-US" i="1" dirty="0" err="1" smtClean="0"/>
              <a:t>ramidus</a:t>
            </a:r>
            <a:r>
              <a:rPr lang="en-US" i="1" dirty="0" smtClean="0"/>
              <a:t> </a:t>
            </a:r>
            <a:r>
              <a:rPr lang="en-US" dirty="0" smtClean="0"/>
              <a:t>(4.4 million years ago)</a:t>
            </a:r>
          </a:p>
          <a:p>
            <a:r>
              <a:rPr lang="en-US" dirty="0" smtClean="0"/>
              <a:t>small brain</a:t>
            </a:r>
          </a:p>
          <a:p>
            <a:r>
              <a:rPr lang="en-US" dirty="0" smtClean="0"/>
              <a:t>bones show it could walk upright </a:t>
            </a:r>
          </a:p>
          <a:p>
            <a:r>
              <a:rPr lang="en-US" dirty="0" smtClean="0"/>
              <a:t>also all fours in trees</a:t>
            </a:r>
          </a:p>
          <a:p>
            <a:endParaRPr lang="en-US" i="1" dirty="0" smtClean="0"/>
          </a:p>
          <a:p>
            <a:pPr>
              <a:buNone/>
            </a:pPr>
            <a:r>
              <a:rPr lang="en-US" i="1" dirty="0" smtClean="0"/>
              <a:t>Australopithecus</a:t>
            </a:r>
            <a:r>
              <a:rPr lang="en-US" dirty="0" smtClean="0"/>
              <a:t> (2.6. million years ago)</a:t>
            </a:r>
          </a:p>
          <a:p>
            <a:r>
              <a:rPr lang="en-US" dirty="0" smtClean="0"/>
              <a:t>could walk upright</a:t>
            </a:r>
          </a:p>
          <a:p>
            <a:r>
              <a:rPr lang="en-US" dirty="0" smtClean="0"/>
              <a:t>lived on ground</a:t>
            </a:r>
          </a:p>
          <a:p>
            <a:r>
              <a:rPr lang="en-US" dirty="0" smtClean="0"/>
              <a:t>tools </a:t>
            </a:r>
          </a:p>
          <a:p>
            <a:pPr lvl="1"/>
            <a:endParaRPr lang="en-US" i="1"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lstStyle/>
          <a:p>
            <a:r>
              <a:rPr lang="en-US" dirty="0" smtClean="0"/>
              <a:t>Chapter 20</a:t>
            </a:r>
            <a:endParaRPr lang="en-US" dirty="0"/>
          </a:p>
        </p:txBody>
      </p:sp>
      <p:sp>
        <p:nvSpPr>
          <p:cNvPr id="3" name="Subtitle 2"/>
          <p:cNvSpPr>
            <a:spLocks noGrp="1"/>
          </p:cNvSpPr>
          <p:nvPr>
            <p:ph type="subTitle" idx="1"/>
          </p:nvPr>
        </p:nvSpPr>
        <p:spPr>
          <a:xfrm>
            <a:off x="1371600" y="1447800"/>
            <a:ext cx="6400800" cy="685800"/>
          </a:xfrm>
        </p:spPr>
        <p:txBody>
          <a:bodyPr/>
          <a:lstStyle/>
          <a:p>
            <a:r>
              <a:rPr lang="en-US" dirty="0" smtClean="0"/>
              <a:t>Human Evolution</a:t>
            </a:r>
            <a:endParaRPr lang="en-US" dirty="0"/>
          </a:p>
        </p:txBody>
      </p:sp>
      <p:pic>
        <p:nvPicPr>
          <p:cNvPr id="6" name="Picture 2" descr="chapter_20_ope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121096"/>
            <a:ext cx="3721100" cy="4704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Becoming human</a:t>
            </a:r>
            <a:endParaRPr lang="en-US" b="1" dirty="0"/>
          </a:p>
        </p:txBody>
      </p:sp>
      <p:sp>
        <p:nvSpPr>
          <p:cNvPr id="3" name="Content Placeholder 2"/>
          <p:cNvSpPr>
            <a:spLocks noGrp="1"/>
          </p:cNvSpPr>
          <p:nvPr>
            <p:ph idx="1"/>
          </p:nvPr>
        </p:nvSpPr>
        <p:spPr>
          <a:xfrm>
            <a:off x="457200" y="1600200"/>
            <a:ext cx="8229600" cy="4953000"/>
          </a:xfrm>
        </p:spPr>
        <p:txBody>
          <a:bodyPr>
            <a:normAutofit/>
          </a:bodyPr>
          <a:lstStyle/>
          <a:p>
            <a:pPr>
              <a:buNone/>
            </a:pPr>
            <a:r>
              <a:rPr lang="en-US" i="1" dirty="0" smtClean="0"/>
              <a:t>Homo erectus </a:t>
            </a:r>
            <a:r>
              <a:rPr lang="en-US" dirty="0" smtClean="0"/>
              <a:t>(800,000 years ago)</a:t>
            </a:r>
          </a:p>
          <a:p>
            <a:r>
              <a:rPr lang="en-US" dirty="0" smtClean="0"/>
              <a:t>controlled fire</a:t>
            </a:r>
          </a:p>
          <a:p>
            <a:endParaRPr lang="en-US" dirty="0" smtClean="0"/>
          </a:p>
          <a:p>
            <a:pPr marL="0" indent="0">
              <a:buNone/>
            </a:pPr>
            <a:r>
              <a:rPr lang="en-US" i="1" dirty="0" smtClean="0"/>
              <a:t>Homo sapiens </a:t>
            </a:r>
            <a:r>
              <a:rPr lang="en-US" dirty="0" smtClean="0"/>
              <a:t>(between 800,000-200,000 years ago)</a:t>
            </a:r>
          </a:p>
          <a:p>
            <a:r>
              <a:rPr lang="en-US" dirty="0" smtClean="0"/>
              <a:t>big brain</a:t>
            </a:r>
          </a:p>
          <a:p>
            <a:r>
              <a:rPr lang="en-US" dirty="0" smtClean="0"/>
              <a:t>better communication and problem solving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Becoming human</a:t>
            </a:r>
            <a:endParaRPr lang="en-US" b="1" dirty="0"/>
          </a:p>
        </p:txBody>
      </p:sp>
      <p:sp>
        <p:nvSpPr>
          <p:cNvPr id="4" name="TextBox 3"/>
          <p:cNvSpPr txBox="1"/>
          <p:nvPr/>
        </p:nvSpPr>
        <p:spPr>
          <a:xfrm>
            <a:off x="3505200" y="5867400"/>
            <a:ext cx="1828800" cy="369332"/>
          </a:xfrm>
          <a:prstGeom prst="rect">
            <a:avLst/>
          </a:prstGeom>
          <a:noFill/>
        </p:spPr>
        <p:txBody>
          <a:bodyPr wrap="square" rtlCol="0">
            <a:spAutoFit/>
          </a:bodyPr>
          <a:lstStyle/>
          <a:p>
            <a:endParaRPr lang="en-US" dirty="0"/>
          </a:p>
        </p:txBody>
      </p:sp>
      <p:pic>
        <p:nvPicPr>
          <p:cNvPr id="5" name="Picture 3" descr="infographic_20_0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41235" y="1178969"/>
            <a:ext cx="6356729" cy="56645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Selection for skin color</a:t>
            </a:r>
            <a:endParaRPr lang="en-US" b="1" dirty="0"/>
          </a:p>
        </p:txBody>
      </p:sp>
      <p:sp>
        <p:nvSpPr>
          <p:cNvPr id="3" name="Content Placeholder 2"/>
          <p:cNvSpPr>
            <a:spLocks noGrp="1"/>
          </p:cNvSpPr>
          <p:nvPr>
            <p:ph idx="1"/>
          </p:nvPr>
        </p:nvSpPr>
        <p:spPr>
          <a:xfrm>
            <a:off x="228600" y="1447800"/>
            <a:ext cx="8458200" cy="4876800"/>
          </a:xfrm>
        </p:spPr>
        <p:txBody>
          <a:bodyPr>
            <a:normAutofit fontScale="92500" lnSpcReduction="10000"/>
          </a:bodyPr>
          <a:lstStyle/>
          <a:p>
            <a:r>
              <a:rPr lang="en-US" dirty="0" smtClean="0"/>
              <a:t>Environmental factors played a role</a:t>
            </a:r>
          </a:p>
          <a:p>
            <a:endParaRPr lang="en-US" dirty="0" smtClean="0"/>
          </a:p>
          <a:p>
            <a:r>
              <a:rPr lang="en-US" dirty="0" smtClean="0"/>
              <a:t>Acts on traits, or phenotypes, which increases or decreases allele frequency in a population</a:t>
            </a:r>
          </a:p>
          <a:p>
            <a:endParaRPr lang="en-US" dirty="0" smtClean="0"/>
          </a:p>
          <a:p>
            <a:r>
              <a:rPr lang="en-US" dirty="0" smtClean="0"/>
              <a:t>Mutations introduce new alleles into the population</a:t>
            </a:r>
          </a:p>
          <a:p>
            <a:endParaRPr lang="en-US" dirty="0" smtClean="0"/>
          </a:p>
          <a:p>
            <a:r>
              <a:rPr lang="en-US" dirty="0" smtClean="0"/>
              <a:t>Different environments select for different traits, and therefore different alleles</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Selection for skin color</a:t>
            </a:r>
            <a:endParaRPr lang="en-US" b="1" dirty="0"/>
          </a:p>
        </p:txBody>
      </p:sp>
      <p:pic>
        <p:nvPicPr>
          <p:cNvPr id="4" name="Content Placeholder 3" descr="infographic 2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411514"/>
            <a:ext cx="8529594" cy="541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Selection for skin color</a:t>
            </a:r>
            <a:endParaRPr lang="en-US" b="1" dirty="0"/>
          </a:p>
        </p:txBody>
      </p:sp>
      <p:sp>
        <p:nvSpPr>
          <p:cNvPr id="3" name="Content Placeholder 2"/>
          <p:cNvSpPr>
            <a:spLocks noGrp="1"/>
          </p:cNvSpPr>
          <p:nvPr>
            <p:ph idx="1"/>
          </p:nvPr>
        </p:nvSpPr>
        <p:spPr>
          <a:xfrm>
            <a:off x="228600" y="1447800"/>
            <a:ext cx="8458200" cy="4876800"/>
          </a:xfrm>
        </p:spPr>
        <p:txBody>
          <a:bodyPr>
            <a:normAutofit/>
          </a:bodyPr>
          <a:lstStyle/>
          <a:p>
            <a:r>
              <a:rPr lang="en-US" dirty="0" smtClean="0"/>
              <a:t>Other traits selected for, as well</a:t>
            </a:r>
          </a:p>
          <a:p>
            <a:endParaRPr lang="en-US" dirty="0" smtClean="0"/>
          </a:p>
          <a:p>
            <a:pPr lvl="1"/>
            <a:r>
              <a:rPr lang="en-US" dirty="0" err="1" smtClean="0"/>
              <a:t>bipedalism</a:t>
            </a:r>
            <a:endParaRPr lang="en-US" dirty="0" smtClean="0"/>
          </a:p>
          <a:p>
            <a:pPr lvl="1"/>
            <a:r>
              <a:rPr lang="en-US" dirty="0" smtClean="0"/>
              <a:t>loss of body hair</a:t>
            </a:r>
          </a:p>
          <a:p>
            <a:pPr lvl="1"/>
            <a:r>
              <a:rPr lang="en-US" dirty="0" smtClean="0"/>
              <a:t>development of sweat glands</a:t>
            </a:r>
          </a:p>
          <a:p>
            <a:pPr lvl="1"/>
            <a:r>
              <a:rPr lang="en-US" dirty="0" smtClean="0"/>
              <a:t>levels of melanin</a:t>
            </a:r>
          </a:p>
          <a:p>
            <a:endParaRPr lang="en-US" dirty="0" smtClean="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092" y="0"/>
            <a:ext cx="8229600" cy="1143000"/>
          </a:xfrm>
        </p:spPr>
        <p:txBody>
          <a:bodyPr/>
          <a:lstStyle/>
          <a:p>
            <a:r>
              <a:rPr lang="en-US" b="1" dirty="0" smtClean="0"/>
              <a:t>Selection for skin color</a:t>
            </a:r>
            <a:endParaRPr lang="en-US" b="1" dirty="0"/>
          </a:p>
        </p:txBody>
      </p:sp>
      <p:sp>
        <p:nvSpPr>
          <p:cNvPr id="4" name="TextBox 3"/>
          <p:cNvSpPr txBox="1"/>
          <p:nvPr/>
        </p:nvSpPr>
        <p:spPr>
          <a:xfrm>
            <a:off x="3505200" y="4953000"/>
            <a:ext cx="1828800" cy="369332"/>
          </a:xfrm>
          <a:prstGeom prst="rect">
            <a:avLst/>
          </a:prstGeom>
          <a:noFill/>
        </p:spPr>
        <p:txBody>
          <a:bodyPr wrap="square" rtlCol="0">
            <a:spAutoFit/>
          </a:bodyPr>
          <a:lstStyle/>
          <a:p>
            <a:endParaRPr lang="en-US" dirty="0"/>
          </a:p>
        </p:txBody>
      </p:sp>
      <p:pic>
        <p:nvPicPr>
          <p:cNvPr id="5" name="Picture 2" descr="infographic_20_1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1219200"/>
            <a:ext cx="7668821" cy="559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092" y="0"/>
            <a:ext cx="8229600" cy="1143000"/>
          </a:xfrm>
        </p:spPr>
        <p:txBody>
          <a:bodyPr/>
          <a:lstStyle/>
          <a:p>
            <a:r>
              <a:rPr lang="en-US" b="1" dirty="0" smtClean="0"/>
              <a:t>Summary</a:t>
            </a:r>
            <a:endParaRPr lang="en-US" b="1" dirty="0"/>
          </a:p>
        </p:txBody>
      </p:sp>
      <p:sp>
        <p:nvSpPr>
          <p:cNvPr id="3" name="Content Placeholder 2"/>
          <p:cNvSpPr>
            <a:spLocks noGrp="1"/>
          </p:cNvSpPr>
          <p:nvPr>
            <p:ph idx="1"/>
          </p:nvPr>
        </p:nvSpPr>
        <p:spPr>
          <a:xfrm>
            <a:off x="441092" y="1265237"/>
            <a:ext cx="8229600" cy="5211763"/>
          </a:xfrm>
        </p:spPr>
        <p:txBody>
          <a:bodyPr>
            <a:normAutofit fontScale="77500" lnSpcReduction="20000"/>
          </a:bodyPr>
          <a:lstStyle/>
          <a:p>
            <a:r>
              <a:rPr lang="en-US" sz="3294" dirty="0" smtClean="0"/>
              <a:t>Humans are 99.9% genetically identical to one another regardless of geographic origin.</a:t>
            </a:r>
          </a:p>
          <a:p>
            <a:r>
              <a:rPr lang="en-US" sz="3294" dirty="0" smtClean="0"/>
              <a:t>All humans are members of a single biological species, </a:t>
            </a:r>
            <a:r>
              <a:rPr lang="en-US" sz="3294" i="1" dirty="0" smtClean="0"/>
              <a:t>Homo sapiens.</a:t>
            </a:r>
          </a:p>
          <a:p>
            <a:r>
              <a:rPr lang="en-US" sz="3294" dirty="0" smtClean="0"/>
              <a:t>Skin color most likely evolved in response to environmental UV levels, an example of evolution by natural selection.</a:t>
            </a:r>
          </a:p>
          <a:p>
            <a:r>
              <a:rPr lang="en-US" sz="3294" dirty="0" smtClean="0"/>
              <a:t>Fossil evidence shows that humans and apes descended from a common ancestor and that walking upright preceded development of a big brain.</a:t>
            </a:r>
          </a:p>
          <a:p>
            <a:r>
              <a:rPr lang="en-US" sz="3294" dirty="0" smtClean="0"/>
              <a:t>Fossil and DNA evidence shows that anatomically modern humans first emerged in Africa, approximately 200,000 </a:t>
            </a:r>
            <a:r>
              <a:rPr lang="en-US" sz="3294" smtClean="0"/>
              <a:t>years ago.</a:t>
            </a:r>
            <a:endParaRPr lang="en-US" sz="3294" dirty="0" smtClean="0"/>
          </a:p>
          <a:p>
            <a:endParaRPr lang="en-US" dirty="0"/>
          </a:p>
        </p:txBody>
      </p:sp>
      <p:sp>
        <p:nvSpPr>
          <p:cNvPr id="4" name="TextBox 3"/>
          <p:cNvSpPr txBox="1"/>
          <p:nvPr/>
        </p:nvSpPr>
        <p:spPr>
          <a:xfrm>
            <a:off x="3505200" y="4953000"/>
            <a:ext cx="1828800" cy="369332"/>
          </a:xfrm>
          <a:prstGeom prst="rect">
            <a:avLst/>
          </a:prstGeom>
          <a:noFill/>
        </p:spPr>
        <p:txBody>
          <a:bodyPr wrap="square" rtlCol="0">
            <a:spAutoFit/>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Driving Questions</a:t>
            </a:r>
            <a:endParaRPr lang="en-US" b="1" dirty="0"/>
          </a:p>
        </p:txBody>
      </p:sp>
      <p:sp>
        <p:nvSpPr>
          <p:cNvPr id="3" name="Content Placeholder 2"/>
          <p:cNvSpPr>
            <a:spLocks noGrp="1"/>
          </p:cNvSpPr>
          <p:nvPr>
            <p:ph idx="1"/>
          </p:nvPr>
        </p:nvSpPr>
        <p:spPr/>
        <p:txBody>
          <a:bodyPr>
            <a:noAutofit/>
          </a:bodyPr>
          <a:lstStyle/>
          <a:p>
            <a:pPr marL="0" indent="0">
              <a:buNone/>
            </a:pPr>
            <a:r>
              <a:rPr lang="en-US" sz="2800" dirty="0" smtClean="0"/>
              <a:t>1. What </a:t>
            </a:r>
            <a:r>
              <a:rPr lang="en-US" sz="2800" dirty="0"/>
              <a:t>contributes </a:t>
            </a:r>
            <a:r>
              <a:rPr lang="en-US" sz="2800" dirty="0" smtClean="0"/>
              <a:t>to human </a:t>
            </a:r>
            <a:r>
              <a:rPr lang="en-US" sz="2800" dirty="0"/>
              <a:t>skin color, </a:t>
            </a:r>
            <a:r>
              <a:rPr lang="en-US" sz="2800" dirty="0" smtClean="0"/>
              <a:t>and why </a:t>
            </a:r>
            <a:r>
              <a:rPr lang="en-US" sz="2800" dirty="0"/>
              <a:t>is </a:t>
            </a:r>
            <a:endParaRPr lang="en-US" sz="2800" dirty="0" smtClean="0"/>
          </a:p>
          <a:p>
            <a:pPr marL="0" indent="0">
              <a:buNone/>
            </a:pPr>
            <a:r>
              <a:rPr lang="en-US" sz="2800" dirty="0" smtClean="0"/>
              <a:t>     there </a:t>
            </a:r>
            <a:r>
              <a:rPr lang="en-US" sz="2800" dirty="0"/>
              <a:t>so </a:t>
            </a:r>
            <a:r>
              <a:rPr lang="en-US" sz="2800" dirty="0" smtClean="0"/>
              <a:t>much variation </a:t>
            </a:r>
            <a:r>
              <a:rPr lang="en-US" sz="2800" dirty="0"/>
              <a:t>in skin </a:t>
            </a:r>
            <a:r>
              <a:rPr lang="en-US" sz="2800" dirty="0" smtClean="0"/>
              <a:t>color among   </a:t>
            </a:r>
          </a:p>
          <a:p>
            <a:pPr marL="0" indent="0">
              <a:buNone/>
            </a:pPr>
            <a:r>
              <a:rPr lang="en-US" sz="2800" dirty="0"/>
              <a:t> </a:t>
            </a:r>
            <a:r>
              <a:rPr lang="en-US" sz="2800" dirty="0" smtClean="0"/>
              <a:t>    different populations</a:t>
            </a:r>
            <a:r>
              <a:rPr lang="en-US" sz="2800" dirty="0"/>
              <a:t>?</a:t>
            </a:r>
          </a:p>
          <a:p>
            <a:pPr marL="0" indent="0">
              <a:buNone/>
            </a:pPr>
            <a:r>
              <a:rPr lang="en-US" sz="2800" dirty="0"/>
              <a:t>2. Where did the </a:t>
            </a:r>
            <a:r>
              <a:rPr lang="en-US" sz="2800" dirty="0" smtClean="0"/>
              <a:t>earliest humans </a:t>
            </a:r>
            <a:r>
              <a:rPr lang="en-US" sz="2800" dirty="0"/>
              <a:t>evolve, and </a:t>
            </a:r>
            <a:r>
              <a:rPr lang="en-US" sz="2800" dirty="0" smtClean="0"/>
              <a:t>how do  </a:t>
            </a:r>
          </a:p>
          <a:p>
            <a:pPr marL="0" indent="0">
              <a:buNone/>
            </a:pPr>
            <a:r>
              <a:rPr lang="en-US" sz="2800" dirty="0"/>
              <a:t> </a:t>
            </a:r>
            <a:r>
              <a:rPr lang="en-US" sz="2800" dirty="0" smtClean="0"/>
              <a:t>    we </a:t>
            </a:r>
            <a:r>
              <a:rPr lang="en-US" sz="2800" dirty="0"/>
              <a:t>know?</a:t>
            </a:r>
          </a:p>
          <a:p>
            <a:pPr marL="0" indent="0">
              <a:buNone/>
            </a:pPr>
            <a:r>
              <a:rPr lang="en-US" sz="2800" dirty="0"/>
              <a:t>3. What can we learn </a:t>
            </a:r>
            <a:r>
              <a:rPr lang="en-US" sz="2800" dirty="0" smtClean="0"/>
              <a:t>about human </a:t>
            </a:r>
            <a:r>
              <a:rPr lang="en-US" sz="2800" dirty="0"/>
              <a:t>evolution from </a:t>
            </a:r>
            <a:r>
              <a:rPr lang="en-US" sz="2800" dirty="0" smtClean="0"/>
              <a:t>the</a:t>
            </a:r>
            <a:endParaRPr lang="en-US" sz="2800" dirty="0"/>
          </a:p>
          <a:p>
            <a:pPr marL="0" indent="0">
              <a:buNone/>
            </a:pPr>
            <a:r>
              <a:rPr lang="en-US" sz="2800" dirty="0" smtClean="0"/>
              <a:t>     fossil </a:t>
            </a:r>
            <a:r>
              <a:rPr lang="en-US" sz="2800" dirty="0"/>
              <a:t>record?</a:t>
            </a:r>
          </a:p>
        </p:txBody>
      </p:sp>
      <p:sp>
        <p:nvSpPr>
          <p:cNvPr id="4" name="TextBox 3"/>
          <p:cNvSpPr txBox="1"/>
          <p:nvPr/>
        </p:nvSpPr>
        <p:spPr>
          <a:xfrm>
            <a:off x="3581400" y="4419600"/>
            <a:ext cx="1828800" cy="369332"/>
          </a:xfrm>
          <a:prstGeom prst="rect">
            <a:avLst/>
          </a:prstGeom>
          <a:noFill/>
        </p:spPr>
        <p:txBody>
          <a:bodyPr wrap="square" rtlCol="0">
            <a:spAutoFit/>
          </a:bodyPr>
          <a:lstStyle/>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Humans are all very similar</a:t>
            </a:r>
            <a:endParaRPr lang="en-US" b="1" dirty="0"/>
          </a:p>
        </p:txBody>
      </p:sp>
      <p:sp>
        <p:nvSpPr>
          <p:cNvPr id="3" name="Content Placeholder 2"/>
          <p:cNvSpPr>
            <a:spLocks noGrp="1"/>
          </p:cNvSpPr>
          <p:nvPr>
            <p:ph idx="1"/>
          </p:nvPr>
        </p:nvSpPr>
        <p:spPr>
          <a:xfrm>
            <a:off x="457200" y="1600201"/>
            <a:ext cx="8229600" cy="1371599"/>
          </a:xfrm>
        </p:spPr>
        <p:txBody>
          <a:bodyPr/>
          <a:lstStyle/>
          <a:p>
            <a:r>
              <a:rPr lang="en-US" i="1" dirty="0" smtClean="0"/>
              <a:t>Homo sapiens:</a:t>
            </a:r>
            <a:r>
              <a:rPr lang="en-US" dirty="0" smtClean="0"/>
              <a:t> biological species of humans</a:t>
            </a:r>
          </a:p>
          <a:p>
            <a:r>
              <a:rPr lang="en-US" dirty="0" smtClean="0"/>
              <a:t>Highly similar to one another</a:t>
            </a:r>
          </a:p>
          <a:p>
            <a:endParaRPr lang="en-US" dirty="0" smtClean="0"/>
          </a:p>
        </p:txBody>
      </p:sp>
      <p:sp>
        <p:nvSpPr>
          <p:cNvPr id="4" name="TextBox 3"/>
          <p:cNvSpPr txBox="1"/>
          <p:nvPr/>
        </p:nvSpPr>
        <p:spPr>
          <a:xfrm>
            <a:off x="3581400" y="4419600"/>
            <a:ext cx="1828800" cy="369332"/>
          </a:xfrm>
          <a:prstGeom prst="rect">
            <a:avLst/>
          </a:prstGeom>
          <a:noFill/>
        </p:spPr>
        <p:txBody>
          <a:bodyPr wrap="square" rtlCol="0">
            <a:spAutoFit/>
          </a:bodyPr>
          <a:lstStyle/>
          <a:p>
            <a:endParaRPr lang="en-US" dirty="0"/>
          </a:p>
        </p:txBody>
      </p:sp>
      <p:pic>
        <p:nvPicPr>
          <p:cNvPr id="6" name="Picture 2" descr="infographic_20_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797818"/>
            <a:ext cx="5486400" cy="4060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Why did human populations evolve varying skin tones?</a:t>
            </a:r>
            <a:endParaRPr lang="en-US" b="1" dirty="0"/>
          </a:p>
        </p:txBody>
      </p:sp>
      <p:sp>
        <p:nvSpPr>
          <p:cNvPr id="3" name="Content Placeholder 2"/>
          <p:cNvSpPr>
            <a:spLocks noGrp="1"/>
          </p:cNvSpPr>
          <p:nvPr>
            <p:ph idx="1"/>
          </p:nvPr>
        </p:nvSpPr>
        <p:spPr>
          <a:xfrm>
            <a:off x="228600" y="1752601"/>
            <a:ext cx="8458200" cy="1371600"/>
          </a:xfrm>
        </p:spPr>
        <p:txBody>
          <a:bodyPr>
            <a:normAutofit/>
          </a:bodyPr>
          <a:lstStyle/>
          <a:p>
            <a:r>
              <a:rPr lang="en-US" dirty="0" smtClean="0"/>
              <a:t>Skin tone reflects levels of </a:t>
            </a:r>
            <a:r>
              <a:rPr lang="en-US" b="1" dirty="0" smtClean="0"/>
              <a:t>melanin</a:t>
            </a:r>
          </a:p>
          <a:p>
            <a:pPr lvl="1"/>
            <a:r>
              <a:rPr lang="en-US" dirty="0" smtClean="0"/>
              <a:t>pigment produced by a type of skin cell </a:t>
            </a:r>
          </a:p>
        </p:txBody>
      </p:sp>
      <p:pic>
        <p:nvPicPr>
          <p:cNvPr id="5" name="Picture 2" descr="infographic_20_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2929721"/>
            <a:ext cx="5105400" cy="3928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Why did human populations evolve varying skin tones?</a:t>
            </a:r>
            <a:endParaRPr lang="en-US" b="1" dirty="0"/>
          </a:p>
        </p:txBody>
      </p:sp>
      <p:sp>
        <p:nvSpPr>
          <p:cNvPr id="3" name="Content Placeholder 2"/>
          <p:cNvSpPr>
            <a:spLocks noGrp="1"/>
          </p:cNvSpPr>
          <p:nvPr>
            <p:ph idx="1"/>
          </p:nvPr>
        </p:nvSpPr>
        <p:spPr>
          <a:xfrm>
            <a:off x="304800" y="1828800"/>
            <a:ext cx="8534400" cy="1447800"/>
          </a:xfrm>
        </p:spPr>
        <p:txBody>
          <a:bodyPr>
            <a:normAutofit/>
          </a:bodyPr>
          <a:lstStyle/>
          <a:p>
            <a:r>
              <a:rPr lang="en-US" dirty="0" smtClean="0"/>
              <a:t>Skin tone correlates with geography</a:t>
            </a:r>
          </a:p>
          <a:p>
            <a:r>
              <a:rPr lang="en-US" dirty="0" smtClean="0"/>
              <a:t>Relative position to Earth’s poles </a:t>
            </a:r>
          </a:p>
          <a:p>
            <a:endParaRPr lang="en-US" dirty="0" smtClean="0"/>
          </a:p>
        </p:txBody>
      </p:sp>
      <p:sp>
        <p:nvSpPr>
          <p:cNvPr id="4" name="TextBox 3"/>
          <p:cNvSpPr txBox="1"/>
          <p:nvPr/>
        </p:nvSpPr>
        <p:spPr>
          <a:xfrm>
            <a:off x="3657600" y="5791200"/>
            <a:ext cx="1752600" cy="369332"/>
          </a:xfrm>
          <a:prstGeom prst="rect">
            <a:avLst/>
          </a:prstGeom>
          <a:noFill/>
        </p:spPr>
        <p:txBody>
          <a:bodyPr wrap="square" rtlCol="0">
            <a:spAutoFit/>
          </a:bodyPr>
          <a:lstStyle/>
          <a:p>
            <a:endParaRPr lang="en-US" dirty="0"/>
          </a:p>
        </p:txBody>
      </p:sp>
      <p:pic>
        <p:nvPicPr>
          <p:cNvPr id="6" name="Picture 2" descr="unnumbered_20_p434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3182067"/>
            <a:ext cx="4800599" cy="3675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Why did human populations evolve varying skin tones?</a:t>
            </a:r>
            <a:endParaRPr lang="en-US" dirty="0"/>
          </a:p>
        </p:txBody>
      </p:sp>
      <p:sp>
        <p:nvSpPr>
          <p:cNvPr id="3" name="Content Placeholder 2"/>
          <p:cNvSpPr>
            <a:spLocks noGrp="1"/>
          </p:cNvSpPr>
          <p:nvPr>
            <p:ph idx="1"/>
          </p:nvPr>
        </p:nvSpPr>
        <p:spPr>
          <a:xfrm>
            <a:off x="457200" y="1600201"/>
            <a:ext cx="8229600" cy="2590800"/>
          </a:xfrm>
        </p:spPr>
        <p:txBody>
          <a:bodyPr>
            <a:normAutofit/>
          </a:bodyPr>
          <a:lstStyle/>
          <a:p>
            <a:r>
              <a:rPr lang="en-US" b="1" dirty="0" err="1" smtClean="0"/>
              <a:t>Folate</a:t>
            </a:r>
            <a:r>
              <a:rPr lang="en-US" b="1" dirty="0" smtClean="0"/>
              <a:t> (B vitamin)</a:t>
            </a:r>
            <a:r>
              <a:rPr lang="en-US" dirty="0" smtClean="0"/>
              <a:t> levels are influenced by UV light</a:t>
            </a:r>
          </a:p>
          <a:p>
            <a:r>
              <a:rPr lang="en-US" dirty="0" smtClean="0"/>
              <a:t>Lighter skin, more </a:t>
            </a:r>
            <a:r>
              <a:rPr lang="en-US" dirty="0" err="1" smtClean="0"/>
              <a:t>folate</a:t>
            </a:r>
            <a:r>
              <a:rPr lang="en-US" dirty="0" smtClean="0"/>
              <a:t> destroyed</a:t>
            </a:r>
          </a:p>
          <a:p>
            <a:r>
              <a:rPr lang="en-US" b="1" dirty="0" smtClean="0"/>
              <a:t>Melanin</a:t>
            </a:r>
            <a:r>
              <a:rPr lang="en-US" dirty="0" smtClean="0"/>
              <a:t> absorbs UV light</a:t>
            </a:r>
          </a:p>
          <a:p>
            <a:endParaRPr lang="en-US" dirty="0" smtClean="0"/>
          </a:p>
          <a:p>
            <a:endParaRPr lang="en-US" b="1" dirty="0"/>
          </a:p>
        </p:txBody>
      </p:sp>
      <p:pic>
        <p:nvPicPr>
          <p:cNvPr id="5" name="Picture 2" descr="unnumbered_20_p434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1" y="3836985"/>
            <a:ext cx="3962400" cy="303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Why did human populations evolve varying skin tones?</a:t>
            </a:r>
            <a:endParaRPr lang="en-US" dirty="0"/>
          </a:p>
        </p:txBody>
      </p:sp>
      <p:sp>
        <p:nvSpPr>
          <p:cNvPr id="3" name="Content Placeholder 2"/>
          <p:cNvSpPr>
            <a:spLocks noGrp="1"/>
          </p:cNvSpPr>
          <p:nvPr>
            <p:ph idx="1"/>
          </p:nvPr>
        </p:nvSpPr>
        <p:spPr>
          <a:xfrm>
            <a:off x="457200" y="1600201"/>
            <a:ext cx="8229600" cy="1371600"/>
          </a:xfrm>
        </p:spPr>
        <p:txBody>
          <a:bodyPr/>
          <a:lstStyle/>
          <a:p>
            <a:r>
              <a:rPr lang="en-US" dirty="0" smtClean="0"/>
              <a:t>Why light skin?</a:t>
            </a:r>
          </a:p>
          <a:p>
            <a:r>
              <a:rPr lang="en-US" b="1" dirty="0" smtClean="0"/>
              <a:t>Vitamin D </a:t>
            </a:r>
            <a:r>
              <a:rPr lang="en-US" dirty="0" smtClean="0"/>
              <a:t>production</a:t>
            </a:r>
            <a:r>
              <a:rPr lang="en-US" i="1" dirty="0" smtClean="0"/>
              <a:t> requires </a:t>
            </a:r>
            <a:r>
              <a:rPr lang="en-US" dirty="0" smtClean="0"/>
              <a:t>UV light</a:t>
            </a:r>
          </a:p>
        </p:txBody>
      </p:sp>
      <p:pic>
        <p:nvPicPr>
          <p:cNvPr id="5" name="Picture 2" descr="infographic_20_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2811771"/>
            <a:ext cx="5207000" cy="4046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Why did human populations evolve varying skin tones?</a:t>
            </a:r>
            <a:endParaRPr lang="en-US" dirty="0"/>
          </a:p>
        </p:txBody>
      </p:sp>
      <p:sp>
        <p:nvSpPr>
          <p:cNvPr id="3" name="Content Placeholder 2"/>
          <p:cNvSpPr>
            <a:spLocks noGrp="1"/>
          </p:cNvSpPr>
          <p:nvPr>
            <p:ph idx="1"/>
          </p:nvPr>
        </p:nvSpPr>
        <p:spPr>
          <a:xfrm>
            <a:off x="457200" y="1874837"/>
            <a:ext cx="8229600" cy="1325563"/>
          </a:xfrm>
        </p:spPr>
        <p:txBody>
          <a:bodyPr/>
          <a:lstStyle/>
          <a:p>
            <a:r>
              <a:rPr lang="en-US" dirty="0" smtClean="0"/>
              <a:t>Compare skin color with levels of UV light</a:t>
            </a:r>
          </a:p>
          <a:p>
            <a:r>
              <a:rPr lang="en-US" dirty="0" smtClean="0"/>
              <a:t>The weaker the UV light, the fairer the skin</a:t>
            </a:r>
            <a:endParaRPr lang="en-US" dirty="0"/>
          </a:p>
        </p:txBody>
      </p:sp>
      <p:pic>
        <p:nvPicPr>
          <p:cNvPr id="5" name="Picture 2" descr="infographic_20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069007"/>
            <a:ext cx="6982959" cy="3770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4438</TotalTime>
  <Words>1236</Words>
  <Application>Microsoft Office PowerPoint</Application>
  <PresentationFormat>On-screen Show (4:3)</PresentationFormat>
  <Paragraphs>164</Paragraphs>
  <Slides>26</Slides>
  <Notes>19</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Chapter 20</vt:lpstr>
      <vt:lpstr>Driving Questions</vt:lpstr>
      <vt:lpstr>Humans are all very similar</vt:lpstr>
      <vt:lpstr>Why did human populations evolve varying skin tones?</vt:lpstr>
      <vt:lpstr>Why did human populations evolve varying skin tones?</vt:lpstr>
      <vt:lpstr>Why did human populations evolve varying skin tones?</vt:lpstr>
      <vt:lpstr>Why did human populations evolve varying skin tones?</vt:lpstr>
      <vt:lpstr>Why did human populations evolve varying skin tones?</vt:lpstr>
      <vt:lpstr>Why did human populations evolve varying skin tones?</vt:lpstr>
      <vt:lpstr>Humans evolved in Africa</vt:lpstr>
      <vt:lpstr>Humans evolved in Africa</vt:lpstr>
      <vt:lpstr>Humans evolved in Africa</vt:lpstr>
      <vt:lpstr>Humans evolved in Africa</vt:lpstr>
      <vt:lpstr>Out of Africa hypothesis</vt:lpstr>
      <vt:lpstr>Becoming human</vt:lpstr>
      <vt:lpstr>Becoming human</vt:lpstr>
      <vt:lpstr>Becoming human</vt:lpstr>
      <vt:lpstr>Becoming human</vt:lpstr>
      <vt:lpstr>Becoming human</vt:lpstr>
      <vt:lpstr>Becoming human</vt:lpstr>
      <vt:lpstr>Selection for skin color</vt:lpstr>
      <vt:lpstr>Selection for skin color</vt:lpstr>
      <vt:lpstr>Selection for skin color</vt:lpstr>
      <vt:lpstr>Selection for skin color</vt:lpstr>
      <vt:lpstr>Summary</vt:lpstr>
    </vt:vector>
  </TitlesOfParts>
  <Company>GVSU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20</dc:title>
  <dc:creator>cymbolje</dc:creator>
  <cp:lastModifiedBy>hbadmin</cp:lastModifiedBy>
  <cp:revision>63</cp:revision>
  <dcterms:created xsi:type="dcterms:W3CDTF">2014-03-16T17:36:05Z</dcterms:created>
  <dcterms:modified xsi:type="dcterms:W3CDTF">2014-04-18T17:30:45Z</dcterms:modified>
</cp:coreProperties>
</file>