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56" r:id="rId3"/>
    <p:sldId id="292" r:id="rId4"/>
    <p:sldId id="257" r:id="rId5"/>
    <p:sldId id="258" r:id="rId6"/>
    <p:sldId id="259" r:id="rId7"/>
    <p:sldId id="260" r:id="rId8"/>
    <p:sldId id="261" r:id="rId9"/>
    <p:sldId id="262" r:id="rId10"/>
    <p:sldId id="263" r:id="rId11"/>
    <p:sldId id="293" r:id="rId12"/>
    <p:sldId id="294" r:id="rId13"/>
    <p:sldId id="266" r:id="rId14"/>
    <p:sldId id="295" r:id="rId15"/>
    <p:sldId id="267" r:id="rId16"/>
    <p:sldId id="268" r:id="rId17"/>
    <p:sldId id="303" r:id="rId18"/>
    <p:sldId id="269" r:id="rId19"/>
    <p:sldId id="270" r:id="rId20"/>
    <p:sldId id="274" r:id="rId21"/>
    <p:sldId id="275" r:id="rId22"/>
    <p:sldId id="276" r:id="rId23"/>
    <p:sldId id="296" r:id="rId24"/>
    <p:sldId id="278" r:id="rId25"/>
    <p:sldId id="297" r:id="rId26"/>
    <p:sldId id="279" r:id="rId27"/>
    <p:sldId id="280" r:id="rId28"/>
    <p:sldId id="298" r:id="rId29"/>
    <p:sldId id="300" r:id="rId30"/>
    <p:sldId id="284" r:id="rId31"/>
    <p:sldId id="301" r:id="rId32"/>
    <p:sldId id="30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5D58E1-27CE-491A-A869-475A9722CDE3}">
          <p14:sldIdLst>
            <p14:sldId id="304"/>
            <p14:sldId id="256"/>
            <p14:sldId id="292"/>
            <p14:sldId id="257"/>
            <p14:sldId id="258"/>
            <p14:sldId id="259"/>
            <p14:sldId id="260"/>
            <p14:sldId id="261"/>
            <p14:sldId id="262"/>
            <p14:sldId id="263"/>
            <p14:sldId id="293"/>
            <p14:sldId id="294"/>
            <p14:sldId id="266"/>
            <p14:sldId id="295"/>
            <p14:sldId id="267"/>
            <p14:sldId id="268"/>
            <p14:sldId id="303"/>
            <p14:sldId id="269"/>
          </p14:sldIdLst>
        </p14:section>
        <p14:section name="Untitled Section" id="{1EA152C4-E995-4494-B350-251CF85B1E65}">
          <p14:sldIdLst>
            <p14:sldId id="270"/>
            <p14:sldId id="274"/>
            <p14:sldId id="275"/>
            <p14:sldId id="276"/>
            <p14:sldId id="296"/>
            <p14:sldId id="278"/>
            <p14:sldId id="297"/>
            <p14:sldId id="279"/>
            <p14:sldId id="280"/>
            <p14:sldId id="298"/>
            <p14:sldId id="300"/>
            <p14:sldId id="284"/>
            <p14:sldId id="301"/>
            <p14:sldId id="30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man, Jodi" initials="I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08" autoAdjust="0"/>
  </p:normalViewPr>
  <p:slideViewPr>
    <p:cSldViewPr>
      <p:cViewPr>
        <p:scale>
          <a:sx n="75" d="100"/>
          <a:sy n="75" d="100"/>
        </p:scale>
        <p:origin x="-1422"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5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BEC42-56F9-47D2-B199-79FB5D89CB44}" type="datetimeFigureOut">
              <a:rPr lang="en-US" smtClean="0"/>
              <a:pPr/>
              <a:t>4/18/2014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BC8F8-662A-4981-A805-1424E6AD704B}" type="slidenum">
              <a:rPr lang="en-US" smtClean="0"/>
              <a:pPr/>
              <a:t>‹#›</a:t>
            </a:fld>
            <a:endParaRPr lang="en-US"/>
          </a:p>
        </p:txBody>
      </p:sp>
    </p:spTree>
    <p:extLst>
      <p:ext uri="{BB962C8B-B14F-4D97-AF65-F5344CB8AC3E}">
        <p14:creationId xmlns:p14="http://schemas.microsoft.com/office/powerpoint/2010/main" val="308424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5554D4E-051C-4C63-8D73-05EF68B5928F}"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Various environmental factors such as food availability and access to habitat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physical environment where an organism lives and to which it is adapted) limit an organism’s ability to reproduce.</a:t>
            </a:r>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Why does the wolf population fall? Because even for wolves, there’s no such thing as a free lunch: The wolves pay a price for predation in the form of a declining food supply. The result is a repeating cycle in the numbers of predator and prey. Rather than growing exponentially and leveling off, the populations cycle through repeated rounds of boom and bust.</a:t>
            </a:r>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John </a:t>
            </a:r>
            <a:r>
              <a:rPr lang="en-US" sz="1200" kern="1200" dirty="0" err="1" smtClean="0">
                <a:solidFill>
                  <a:schemeClr val="tx1"/>
                </a:solidFill>
                <a:latin typeface="+mn-lt"/>
                <a:ea typeface="+mn-ea"/>
                <a:cs typeface="+mn-cs"/>
              </a:rPr>
              <a:t>Vucetich</a:t>
            </a:r>
            <a:r>
              <a:rPr lang="en-US" sz="1200" kern="1200" dirty="0" smtClean="0">
                <a:solidFill>
                  <a:schemeClr val="tx1"/>
                </a:solidFill>
                <a:latin typeface="+mn-lt"/>
                <a:ea typeface="+mn-ea"/>
                <a:cs typeface="+mn-cs"/>
              </a:rPr>
              <a:t> examines a kill </a:t>
            </a:r>
            <a:r>
              <a:rPr lang="en-US" sz="1200" kern="1200" dirty="0" smtClean="0">
                <a:solidFill>
                  <a:schemeClr val="tx1"/>
                </a:solidFill>
                <a:latin typeface="+mn-lt"/>
                <a:ea typeface="+mn-ea"/>
                <a:cs typeface="+mn-cs"/>
              </a:rPr>
              <a:t>site.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There </a:t>
            </a:r>
            <a:r>
              <a:rPr lang="en-US" sz="1200" kern="1200" dirty="0" smtClean="0">
                <a:solidFill>
                  <a:schemeClr val="tx1"/>
                </a:solidFill>
                <a:latin typeface="+mn-lt"/>
                <a:ea typeface="+mn-ea"/>
                <a:cs typeface="+mn-cs"/>
              </a:rPr>
              <a:t>is a correlation between a large wolf population and vigorous tree growth. When wolves are plentiful, they keep the moose population in check. Because trees are the primary food source for moose, more trees exist when fewer moose are eating them.</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population density of a species increases, individuals of that species may face food shortages.</a:t>
            </a:r>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young moose on Isle </a:t>
            </a:r>
            <a:r>
              <a:rPr lang="en-US" sz="1200" kern="1200" dirty="0" smtClean="0">
                <a:solidFill>
                  <a:schemeClr val="tx1"/>
                </a:solidFill>
                <a:latin typeface="+mn-lt"/>
                <a:ea typeface="+mn-ea"/>
                <a:cs typeface="+mn-cs"/>
              </a:rPr>
              <a:t>Royale.</a:t>
            </a:r>
            <a:r>
              <a:rPr lang="en-US" sz="1200" kern="1200" baseline="0" dirty="0" smtClean="0">
                <a:solidFill>
                  <a:schemeClr val="tx1"/>
                </a:solidFill>
                <a:latin typeface="+mn-lt"/>
                <a:ea typeface="+mn-ea"/>
                <a:cs typeface="+mn-cs"/>
              </a:rPr>
              <a:t> N</a:t>
            </a:r>
            <a:r>
              <a:rPr lang="en-US" sz="1200" kern="1200" dirty="0" smtClean="0">
                <a:solidFill>
                  <a:schemeClr val="tx1"/>
                </a:solidFill>
                <a:latin typeface="+mn-lt"/>
                <a:ea typeface="+mn-ea"/>
                <a:cs typeface="+mn-cs"/>
              </a:rPr>
              <a:t>ote </a:t>
            </a:r>
            <a:r>
              <a:rPr lang="en-US" sz="1200" kern="1200" dirty="0" smtClean="0">
                <a:solidFill>
                  <a:schemeClr val="tx1"/>
                </a:solidFill>
                <a:latin typeface="+mn-lt"/>
                <a:ea typeface="+mn-ea"/>
                <a:cs typeface="+mn-cs"/>
              </a:rPr>
              <a:t>the patchy fur, a sign of tick </a:t>
            </a:r>
            <a:r>
              <a:rPr lang="en-US" sz="1200" kern="1200" dirty="0" smtClean="0">
                <a:solidFill>
                  <a:schemeClr val="tx1"/>
                </a:solidFill>
                <a:latin typeface="+mn-lt"/>
                <a:ea typeface="+mn-ea"/>
                <a:cs typeface="+mn-cs"/>
              </a:rPr>
              <a:t>infestation. </a:t>
            </a:r>
            <a:r>
              <a:rPr lang="en-US" sz="1200" kern="1200" dirty="0" smtClean="0">
                <a:solidFill>
                  <a:schemeClr val="tx1"/>
                </a:solidFill>
                <a:latin typeface="+mn-lt"/>
                <a:ea typeface="+mn-ea"/>
                <a:cs typeface="+mn-cs"/>
              </a:rPr>
              <a:t>Moose scratch themselves against trees and chew their hair out trying to rid themselves of ticks</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disease called canine parvovirus (</a:t>
            </a:r>
            <a:r>
              <a:rPr lang="en-US" sz="1200" kern="1200" dirty="0" err="1" smtClean="0">
                <a:solidFill>
                  <a:schemeClr val="tx1"/>
                </a:solidFill>
                <a:latin typeface="+mn-lt"/>
                <a:ea typeface="+mn-ea"/>
                <a:cs typeface="+mn-cs"/>
              </a:rPr>
              <a:t>cpV</a:t>
            </a:r>
            <a:r>
              <a:rPr lang="en-US" sz="1200" kern="1200" dirty="0" smtClean="0">
                <a:solidFill>
                  <a:schemeClr val="tx1"/>
                </a:solidFill>
                <a:latin typeface="+mn-lt"/>
                <a:ea typeface="+mn-ea"/>
                <a:cs typeface="+mn-cs"/>
              </a:rPr>
              <a:t>) infected Isle Royale’s </a:t>
            </a:r>
            <a:r>
              <a:rPr lang="en-US" sz="1200" kern="1200" dirty="0" smtClean="0">
                <a:solidFill>
                  <a:schemeClr val="tx1"/>
                </a:solidFill>
                <a:latin typeface="+mn-lt"/>
                <a:ea typeface="+mn-ea"/>
                <a:cs typeface="+mn-cs"/>
              </a:rPr>
              <a:t>wolves.</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a:t>
            </a:r>
            <a:r>
              <a:rPr lang="en-US" sz="1200" kern="1200" dirty="0" smtClean="0">
                <a:solidFill>
                  <a:schemeClr val="tx1"/>
                </a:solidFill>
                <a:latin typeface="+mn-lt"/>
                <a:ea typeface="+mn-ea"/>
                <a:cs typeface="+mn-cs"/>
              </a:rPr>
              <a:t>disease killed all but 14 of the island’s </a:t>
            </a:r>
            <a:r>
              <a:rPr lang="en-US" sz="1200" kern="1200" dirty="0" smtClean="0">
                <a:solidFill>
                  <a:schemeClr val="tx1"/>
                </a:solidFill>
                <a:latin typeface="+mn-lt"/>
                <a:ea typeface="+mn-ea"/>
                <a:cs typeface="+mn-cs"/>
              </a:rPr>
              <a:t>wolves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a:t>
            </a:r>
            <a:r>
              <a:rPr lang="en-US" sz="1200" kern="1200" dirty="0" smtClean="0">
                <a:solidFill>
                  <a:schemeClr val="tx1"/>
                </a:solidFill>
                <a:latin typeface="+mn-lt"/>
                <a:ea typeface="+mn-ea"/>
                <a:cs typeface="+mn-cs"/>
              </a:rPr>
              <a:t>over the next 10 years the moose population skyrocketed.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warming climate is influencing moose population </a:t>
            </a:r>
            <a:r>
              <a:rPr lang="en-US" sz="1200" kern="120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weltering </a:t>
            </a:r>
            <a:r>
              <a:rPr lang="en-US" sz="1200" kern="1200" dirty="0" smtClean="0">
                <a:solidFill>
                  <a:schemeClr val="tx1"/>
                </a:solidFill>
                <a:latin typeface="+mn-lt"/>
                <a:ea typeface="+mn-ea"/>
                <a:cs typeface="+mn-cs"/>
              </a:rPr>
              <a:t>summer temperatures hit moose especially hard. The large herbivores get hot easily; they escape the heat by resting in the shade. A lot of time spent resting means less time for eating, and a moose who eats less all summer has less insulation for winter.</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F1BC8F8-662A-4981-A805-1424E6AD704B}"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Isle Royale wolf and moose study (begun in 1958) is the longest-running predator–prey study in the </a:t>
            </a:r>
            <a:r>
              <a:rPr lang="en-US" sz="1200" kern="1200" dirty="0" smtClean="0">
                <a:solidFill>
                  <a:schemeClr val="tx1"/>
                </a:solidFill>
                <a:latin typeface="+mn-lt"/>
                <a:ea typeface="+mn-ea"/>
                <a:cs typeface="+mn-cs"/>
              </a:rPr>
              <a:t>world.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Isle</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Royale is u</a:t>
            </a:r>
            <a:r>
              <a:rPr lang="en-US" sz="1200" kern="1200" dirty="0" smtClean="0">
                <a:solidFill>
                  <a:schemeClr val="tx1"/>
                </a:solidFill>
                <a:latin typeface="+mn-lt"/>
                <a:ea typeface="+mn-ea"/>
                <a:cs typeface="+mn-cs"/>
              </a:rPr>
              <a:t>ninhabited by humans and is protected as a national </a:t>
            </a:r>
            <a:r>
              <a:rPr lang="en-US" sz="1200" kern="1200" dirty="0" smtClean="0">
                <a:solidFill>
                  <a:schemeClr val="tx1"/>
                </a:solidFill>
                <a:latin typeface="+mn-lt"/>
                <a:ea typeface="+mn-ea"/>
                <a:cs typeface="+mn-cs"/>
              </a:rPr>
              <a:t>park.</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cientists </a:t>
            </a:r>
            <a:r>
              <a:rPr lang="en-US" sz="1200" kern="1200" dirty="0" smtClean="0">
                <a:solidFill>
                  <a:schemeClr val="tx1"/>
                </a:solidFill>
                <a:latin typeface="+mn-lt"/>
                <a:ea typeface="+mn-ea"/>
                <a:cs typeface="+mn-cs"/>
              </a:rPr>
              <a:t>can study moose–wolf interactions in a nearly natural </a:t>
            </a:r>
            <a:r>
              <a:rPr lang="en-US" sz="1200" kern="1200" dirty="0" smtClean="0">
                <a:solidFill>
                  <a:schemeClr val="tx1"/>
                </a:solidFill>
                <a:latin typeface="+mn-lt"/>
                <a:ea typeface="+mn-ea"/>
                <a:cs typeface="+mn-cs"/>
              </a:rPr>
              <a:t>environment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undisturbed </a:t>
            </a:r>
            <a:r>
              <a:rPr lang="en-US" sz="1200" kern="1200" dirty="0" smtClean="0">
                <a:solidFill>
                  <a:schemeClr val="tx1"/>
                </a:solidFill>
                <a:latin typeface="+mn-lt"/>
                <a:ea typeface="+mn-ea"/>
                <a:cs typeface="+mn-cs"/>
              </a:rPr>
              <a:t>by settlement, hunting, or logging.</a:t>
            </a:r>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Community:</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nteracting populations of different species in a defined habitat</a:t>
            </a:r>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Ecosystem: all the living organisms in an area and the nonliving components of the environment with which they </a:t>
            </a:r>
            <a:r>
              <a:rPr lang="en-US" dirty="0" smtClean="0"/>
              <a:t>interact</a:t>
            </a:r>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Example: Pine trees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have </a:t>
            </a:r>
            <a:r>
              <a:rPr lang="en-US" sz="1200" kern="1200" dirty="0" smtClean="0">
                <a:solidFill>
                  <a:schemeClr val="tx1"/>
                </a:solidFill>
                <a:latin typeface="+mn-lt"/>
                <a:ea typeface="+mn-ea"/>
                <a:cs typeface="+mn-cs"/>
              </a:rPr>
              <a:t>air-blown seeds that are spread far and wide by gusty winds, resulting in a random distribution of trees in the forest.</a:t>
            </a:r>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Moose have a random distribution on Isle Royale.</a:t>
            </a:r>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Clumping helps wolves gang up on moose; they circle their prey and close in for the </a:t>
            </a:r>
            <a:r>
              <a:rPr lang="en-US" sz="1200" kern="1200" dirty="0" smtClean="0">
                <a:solidFill>
                  <a:schemeClr val="tx1"/>
                </a:solidFill>
                <a:latin typeface="+mn-lt"/>
                <a:ea typeface="+mn-ea"/>
                <a:cs typeface="+mn-cs"/>
              </a:rPr>
              <a:t>kill.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Clumping </a:t>
            </a:r>
            <a:r>
              <a:rPr lang="en-US" sz="1200" kern="1200" dirty="0" smtClean="0">
                <a:solidFill>
                  <a:schemeClr val="tx1"/>
                </a:solidFill>
                <a:latin typeface="+mn-lt"/>
                <a:ea typeface="+mn-ea"/>
                <a:cs typeface="+mn-cs"/>
              </a:rPr>
              <a:t>can also be a defense against predation, as it is for a school of fish.</a:t>
            </a:r>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C8F8-662A-4981-A805-1424E6AD704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626D9-6170-4A96-8452-E1A8F03613C6}"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626D9-6170-4A96-8452-E1A8F03613C6}"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626D9-6170-4A96-8452-E1A8F03613C6}"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626D9-6170-4A96-8452-E1A8F03613C6}"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626D9-6170-4A96-8452-E1A8F03613C6}"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0626D9-6170-4A96-8452-E1A8F03613C6}"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0626D9-6170-4A96-8452-E1A8F03613C6}" type="datetimeFigureOut">
              <a:rPr lang="en-US" smtClean="0"/>
              <a:pPr/>
              <a:t>4/18/2014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626D9-6170-4A96-8452-E1A8F03613C6}" type="datetimeFigureOut">
              <a:rPr lang="en-US" smtClean="0"/>
              <a:pPr/>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626D9-6170-4A96-8452-E1A8F03613C6}" type="datetimeFigureOut">
              <a:rPr lang="en-US" smtClean="0"/>
              <a:pPr/>
              <a:t>4/18/2014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626D9-6170-4A96-8452-E1A8F03613C6}"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626D9-6170-4A96-8452-E1A8F03613C6}"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04B9E-5BA9-4AC2-A7D1-7D39A4814F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26D9-6170-4A96-8452-E1A8F03613C6}" type="datetimeFigureOut">
              <a:rPr lang="en-US" smtClean="0"/>
              <a:pPr/>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04B9E-5BA9-4AC2-A7D1-7D39A4814F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pitchFamily="34" charset="0"/>
              </a:rPr>
              <a:t>Lecture PowerPoint</a:t>
            </a:r>
          </a:p>
          <a:p>
            <a:pPr algn="ctr" eaLnBrk="0" hangingPunct="0"/>
            <a:r>
              <a:rPr lang="en-US" sz="2800" b="1" dirty="0">
                <a:solidFill>
                  <a:srgbClr val="FFFFFE"/>
                </a:solidFill>
                <a:latin typeface="Verdana" pitchFamily="34" charset="0"/>
              </a:rPr>
              <a:t>CHAPTER </a:t>
            </a:r>
            <a:r>
              <a:rPr lang="en-US" sz="2800" b="1" dirty="0" smtClean="0">
                <a:solidFill>
                  <a:srgbClr val="FFFFFE"/>
                </a:solidFill>
                <a:latin typeface="Verdana" pitchFamily="34" charset="0"/>
              </a:rPr>
              <a:t>21</a:t>
            </a:r>
            <a:endParaRPr lang="en-US" sz="2800" b="1" dirty="0">
              <a:solidFill>
                <a:srgbClr val="FFFFFE"/>
              </a:solidFill>
              <a:latin typeface="Verdana" pitchFamily="34" charset="0"/>
            </a:endParaRPr>
          </a:p>
          <a:p>
            <a:pPr algn="ctr" eaLnBrk="0" hangingPunct="0">
              <a:lnSpc>
                <a:spcPct val="120000"/>
              </a:lnSpc>
            </a:pPr>
            <a:r>
              <a:rPr lang="en-US" sz="2800" dirty="0" smtClean="0">
                <a:solidFill>
                  <a:srgbClr val="FFFFFE"/>
                </a:solidFill>
                <a:latin typeface="Verdana" pitchFamily="34" charset="0"/>
              </a:rPr>
              <a:t>Population Ecology</a:t>
            </a:r>
            <a:endParaRPr lang="en-US" sz="2800" dirty="0">
              <a:solidFill>
                <a:srgbClr val="FFFFFE"/>
              </a:solidFill>
              <a:latin typeface="Verdana" pitchFamily="34"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Matthew Tontonoz • Gunjan Sinha   </a:t>
            </a:r>
          </a:p>
        </p:txBody>
      </p:sp>
    </p:spTree>
    <p:extLst>
      <p:ext uri="{BB962C8B-B14F-4D97-AF65-F5344CB8AC3E}">
        <p14:creationId xmlns:p14="http://schemas.microsoft.com/office/powerpoint/2010/main" val="832697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ecology</a:t>
            </a:r>
            <a:endParaRPr lang="en-US" b="1" dirty="0"/>
          </a:p>
        </p:txBody>
      </p:sp>
      <p:sp>
        <p:nvSpPr>
          <p:cNvPr id="3" name="Content Placeholder 2"/>
          <p:cNvSpPr>
            <a:spLocks noGrp="1"/>
          </p:cNvSpPr>
          <p:nvPr>
            <p:ph idx="1"/>
          </p:nvPr>
        </p:nvSpPr>
        <p:spPr>
          <a:xfrm>
            <a:off x="609600" y="1600200"/>
            <a:ext cx="4800600" cy="4525963"/>
          </a:xfrm>
        </p:spPr>
        <p:txBody>
          <a:bodyPr/>
          <a:lstStyle/>
          <a:p>
            <a:r>
              <a:rPr lang="en-US" dirty="0" smtClean="0"/>
              <a:t>Multidisciplinary science</a:t>
            </a:r>
          </a:p>
          <a:p>
            <a:endParaRPr lang="en-US" dirty="0" smtClean="0"/>
          </a:p>
          <a:p>
            <a:r>
              <a:rPr lang="en-US" dirty="0" smtClean="0"/>
              <a:t>Biology </a:t>
            </a:r>
          </a:p>
          <a:p>
            <a:r>
              <a:rPr lang="en-US" dirty="0" smtClean="0"/>
              <a:t>Geography</a:t>
            </a:r>
          </a:p>
          <a:p>
            <a:r>
              <a:rPr lang="en-US" dirty="0" smtClean="0"/>
              <a:t>Meteorology</a:t>
            </a:r>
          </a:p>
          <a:p>
            <a:r>
              <a:rPr lang="en-US" dirty="0" smtClean="0"/>
              <a:t>Mathematics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ecology</a:t>
            </a:r>
            <a:endParaRPr lang="en-US" b="1" dirty="0"/>
          </a:p>
        </p:txBody>
      </p:sp>
      <p:sp>
        <p:nvSpPr>
          <p:cNvPr id="3" name="Content Placeholder 2"/>
          <p:cNvSpPr>
            <a:spLocks noGrp="1"/>
          </p:cNvSpPr>
          <p:nvPr>
            <p:ph idx="1"/>
          </p:nvPr>
        </p:nvSpPr>
        <p:spPr>
          <a:xfrm>
            <a:off x="76200" y="1600200"/>
            <a:ext cx="3886200" cy="5029199"/>
          </a:xfrm>
        </p:spPr>
        <p:txBody>
          <a:bodyPr>
            <a:normAutofit lnSpcReduction="10000"/>
          </a:bodyPr>
          <a:lstStyle/>
          <a:p>
            <a:pPr>
              <a:buNone/>
            </a:pPr>
            <a:r>
              <a:rPr lang="en-US" sz="2800" b="1" dirty="0" smtClean="0"/>
              <a:t>Distribution pattern</a:t>
            </a:r>
          </a:p>
          <a:p>
            <a:r>
              <a:rPr lang="en-US" sz="2800" dirty="0" smtClean="0"/>
              <a:t>Organisms distributed in geographic space</a:t>
            </a:r>
          </a:p>
          <a:p>
            <a:endParaRPr lang="en-US" sz="2800" dirty="0" smtClean="0"/>
          </a:p>
          <a:p>
            <a:r>
              <a:rPr lang="en-US" sz="2800" dirty="0" smtClean="0"/>
              <a:t>Depends on resources and interactions with other members of the population</a:t>
            </a:r>
          </a:p>
          <a:p>
            <a:endParaRPr lang="en-US" sz="2800" dirty="0" smtClean="0"/>
          </a:p>
          <a:p>
            <a:r>
              <a:rPr lang="en-US" sz="2800" dirty="0" smtClean="0"/>
              <a:t>Reflect behavioral or ecological adaption</a:t>
            </a:r>
            <a:endParaRPr lang="en-US" sz="2800" dirty="0"/>
          </a:p>
        </p:txBody>
      </p:sp>
      <p:pic>
        <p:nvPicPr>
          <p:cNvPr id="6" name="Picture 2" descr="unnumbered_21_p4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044700"/>
            <a:ext cx="497568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ecology</a:t>
            </a:r>
            <a:endParaRPr lang="en-US" b="1" dirty="0"/>
          </a:p>
        </p:txBody>
      </p:sp>
      <p:pic>
        <p:nvPicPr>
          <p:cNvPr id="4" name="Picture 2" descr="infographic_2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857999" cy="491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143000"/>
          </a:xfrm>
        </p:spPr>
        <p:txBody>
          <a:bodyPr/>
          <a:lstStyle/>
          <a:p>
            <a:r>
              <a:rPr lang="en-US" b="1" dirty="0" smtClean="0"/>
              <a:t>Distribution patterns</a:t>
            </a:r>
            <a:endParaRPr lang="en-US" b="1" dirty="0"/>
          </a:p>
        </p:txBody>
      </p:sp>
      <p:sp>
        <p:nvSpPr>
          <p:cNvPr id="3" name="Content Placeholder 2"/>
          <p:cNvSpPr>
            <a:spLocks noGrp="1"/>
          </p:cNvSpPr>
          <p:nvPr>
            <p:ph idx="1"/>
          </p:nvPr>
        </p:nvSpPr>
        <p:spPr>
          <a:xfrm>
            <a:off x="266700" y="1676400"/>
            <a:ext cx="3238500" cy="4449763"/>
          </a:xfrm>
        </p:spPr>
        <p:txBody>
          <a:bodyPr/>
          <a:lstStyle/>
          <a:p>
            <a:pPr marL="0" indent="0">
              <a:buNone/>
            </a:pPr>
            <a:r>
              <a:rPr lang="en-US" b="1" dirty="0" smtClean="0"/>
              <a:t>Random distribution</a:t>
            </a:r>
          </a:p>
          <a:p>
            <a:r>
              <a:rPr lang="en-US" dirty="0" smtClean="0"/>
              <a:t>May allow individuals to maximize their access to resources</a:t>
            </a:r>
            <a:endParaRPr lang="en-US" dirty="0"/>
          </a:p>
        </p:txBody>
      </p:sp>
      <p:sp>
        <p:nvSpPr>
          <p:cNvPr id="4" name="TextBox 3"/>
          <p:cNvSpPr txBox="1"/>
          <p:nvPr/>
        </p:nvSpPr>
        <p:spPr>
          <a:xfrm>
            <a:off x="1981200" y="5334000"/>
            <a:ext cx="4800600" cy="369332"/>
          </a:xfrm>
          <a:prstGeom prst="rect">
            <a:avLst/>
          </a:prstGeom>
          <a:noFill/>
        </p:spPr>
        <p:txBody>
          <a:bodyPr wrap="square" rtlCol="0">
            <a:spAutoFit/>
          </a:bodyPr>
          <a:lstStyle/>
          <a:p>
            <a:endParaRPr lang="en-US" dirty="0"/>
          </a:p>
        </p:txBody>
      </p:sp>
      <p:pic>
        <p:nvPicPr>
          <p:cNvPr id="7" name="Picture 2" descr="infographic_21_03"/>
          <p:cNvPicPr>
            <a:picLocks noChangeAspect="1" noChangeArrowheads="1"/>
          </p:cNvPicPr>
          <p:nvPr/>
        </p:nvPicPr>
        <p:blipFill rotWithShape="1">
          <a:blip r:embed="rId3">
            <a:extLst>
              <a:ext uri="{28A0092B-C50C-407E-A947-70E740481C1C}">
                <a14:useLocalDpi xmlns:a14="http://schemas.microsoft.com/office/drawing/2010/main" val="0"/>
              </a:ext>
            </a:extLst>
          </a:blip>
          <a:srcRect t="12554" r="69929" b="11808"/>
          <a:stretch/>
        </p:blipFill>
        <p:spPr bwMode="auto">
          <a:xfrm>
            <a:off x="4648200" y="1740932"/>
            <a:ext cx="3321182"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143000"/>
          </a:xfrm>
        </p:spPr>
        <p:txBody>
          <a:bodyPr/>
          <a:lstStyle/>
          <a:p>
            <a:r>
              <a:rPr lang="en-US" b="1" dirty="0" smtClean="0"/>
              <a:t>Distribution patterns</a:t>
            </a:r>
            <a:endParaRPr lang="en-US" b="1" dirty="0"/>
          </a:p>
        </p:txBody>
      </p:sp>
      <p:sp>
        <p:nvSpPr>
          <p:cNvPr id="3" name="Content Placeholder 2"/>
          <p:cNvSpPr>
            <a:spLocks noGrp="1"/>
          </p:cNvSpPr>
          <p:nvPr>
            <p:ph idx="1"/>
          </p:nvPr>
        </p:nvSpPr>
        <p:spPr>
          <a:xfrm>
            <a:off x="266700" y="1676400"/>
            <a:ext cx="3238500" cy="4449763"/>
          </a:xfrm>
        </p:spPr>
        <p:txBody>
          <a:bodyPr/>
          <a:lstStyle/>
          <a:p>
            <a:pPr marL="0" indent="0">
              <a:buNone/>
            </a:pPr>
            <a:r>
              <a:rPr lang="en-US" b="1" dirty="0" smtClean="0"/>
              <a:t>Random distribution</a:t>
            </a:r>
          </a:p>
        </p:txBody>
      </p:sp>
      <p:sp>
        <p:nvSpPr>
          <p:cNvPr id="4" name="TextBox 3"/>
          <p:cNvSpPr txBox="1"/>
          <p:nvPr/>
        </p:nvSpPr>
        <p:spPr>
          <a:xfrm>
            <a:off x="1981200" y="5334000"/>
            <a:ext cx="4800600" cy="369332"/>
          </a:xfrm>
          <a:prstGeom prst="rect">
            <a:avLst/>
          </a:prstGeom>
          <a:noFill/>
        </p:spPr>
        <p:txBody>
          <a:bodyPr wrap="square" rtlCol="0">
            <a:spAutoFit/>
          </a:bodyPr>
          <a:lstStyle/>
          <a:p>
            <a:endParaRPr lang="en-US" dirty="0"/>
          </a:p>
        </p:txBody>
      </p:sp>
      <p:pic>
        <p:nvPicPr>
          <p:cNvPr id="6" name="Picture 2" descr="unnumbered_21_p4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905000"/>
            <a:ext cx="5181600" cy="396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US" b="1" dirty="0" smtClean="0"/>
              <a:t>Distribution patterns</a:t>
            </a:r>
            <a:endParaRPr lang="en-US" b="1" dirty="0"/>
          </a:p>
        </p:txBody>
      </p:sp>
      <p:sp>
        <p:nvSpPr>
          <p:cNvPr id="3" name="Content Placeholder 2"/>
          <p:cNvSpPr>
            <a:spLocks noGrp="1"/>
          </p:cNvSpPr>
          <p:nvPr>
            <p:ph idx="1"/>
          </p:nvPr>
        </p:nvSpPr>
        <p:spPr>
          <a:xfrm>
            <a:off x="228600" y="1600200"/>
            <a:ext cx="3200400" cy="4525963"/>
          </a:xfrm>
        </p:spPr>
        <p:txBody>
          <a:bodyPr>
            <a:noAutofit/>
          </a:bodyPr>
          <a:lstStyle/>
          <a:p>
            <a:pPr marL="0" indent="0">
              <a:buNone/>
            </a:pPr>
            <a:r>
              <a:rPr lang="en-US" sz="2800" b="1" dirty="0" smtClean="0"/>
              <a:t>Clumped distribution</a:t>
            </a:r>
          </a:p>
          <a:p>
            <a:r>
              <a:rPr lang="en-US" sz="2800" dirty="0" smtClean="0"/>
              <a:t>When resources are unevenly distributed across the landscape</a:t>
            </a:r>
          </a:p>
          <a:p>
            <a:endParaRPr lang="en-US" sz="2800" dirty="0" smtClean="0"/>
          </a:p>
          <a:p>
            <a:r>
              <a:rPr lang="en-US" sz="2800" dirty="0" smtClean="0"/>
              <a:t>Or when social behavior dictates grouping</a:t>
            </a:r>
            <a:endParaRPr lang="en-US" sz="2800" dirty="0"/>
          </a:p>
        </p:txBody>
      </p:sp>
      <p:pic>
        <p:nvPicPr>
          <p:cNvPr id="6" name="Picture 2" descr="infographic_21_03"/>
          <p:cNvPicPr>
            <a:picLocks noChangeAspect="1" noChangeArrowheads="1"/>
          </p:cNvPicPr>
          <p:nvPr/>
        </p:nvPicPr>
        <p:blipFill rotWithShape="1">
          <a:blip r:embed="rId3">
            <a:extLst>
              <a:ext uri="{28A0092B-C50C-407E-A947-70E740481C1C}">
                <a14:useLocalDpi xmlns:a14="http://schemas.microsoft.com/office/drawing/2010/main" val="0"/>
              </a:ext>
            </a:extLst>
          </a:blip>
          <a:srcRect l="29773" t="13496" r="29736" b="16830"/>
          <a:stretch/>
        </p:blipFill>
        <p:spPr bwMode="auto">
          <a:xfrm>
            <a:off x="3962400" y="2057400"/>
            <a:ext cx="448138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b="1" dirty="0" smtClean="0"/>
              <a:t>Distribution patterns</a:t>
            </a:r>
            <a:endParaRPr lang="en-US" b="1" dirty="0"/>
          </a:p>
        </p:txBody>
      </p:sp>
      <p:sp>
        <p:nvSpPr>
          <p:cNvPr id="3" name="Content Placeholder 2"/>
          <p:cNvSpPr>
            <a:spLocks noGrp="1"/>
          </p:cNvSpPr>
          <p:nvPr>
            <p:ph idx="1"/>
          </p:nvPr>
        </p:nvSpPr>
        <p:spPr>
          <a:xfrm>
            <a:off x="457200" y="1676401"/>
            <a:ext cx="3352800" cy="1981200"/>
          </a:xfrm>
        </p:spPr>
        <p:txBody>
          <a:bodyPr>
            <a:normAutofit/>
          </a:bodyPr>
          <a:lstStyle/>
          <a:p>
            <a:pPr>
              <a:spcBef>
                <a:spcPts val="0"/>
              </a:spcBef>
              <a:buNone/>
            </a:pPr>
            <a:r>
              <a:rPr lang="en-US" sz="2800" b="1" dirty="0" smtClean="0"/>
              <a:t>Uniform distribution</a:t>
            </a:r>
          </a:p>
          <a:p>
            <a:pPr>
              <a:spcBef>
                <a:spcPts val="0"/>
              </a:spcBef>
            </a:pPr>
            <a:r>
              <a:rPr lang="en-US" sz="2800" dirty="0" smtClean="0"/>
              <a:t>results from territorial behavior</a:t>
            </a:r>
            <a:endParaRPr lang="en-US" sz="2800" dirty="0"/>
          </a:p>
        </p:txBody>
      </p:sp>
      <p:sp>
        <p:nvSpPr>
          <p:cNvPr id="4" name="TextBox 3"/>
          <p:cNvSpPr txBox="1"/>
          <p:nvPr/>
        </p:nvSpPr>
        <p:spPr>
          <a:xfrm>
            <a:off x="1981200" y="5334000"/>
            <a:ext cx="4800600" cy="369332"/>
          </a:xfrm>
          <a:prstGeom prst="rect">
            <a:avLst/>
          </a:prstGeom>
          <a:noFill/>
        </p:spPr>
        <p:txBody>
          <a:bodyPr wrap="square" rtlCol="0">
            <a:spAutoFit/>
          </a:bodyPr>
          <a:lstStyle/>
          <a:p>
            <a:endParaRPr lang="en-US" dirty="0"/>
          </a:p>
        </p:txBody>
      </p:sp>
      <p:pic>
        <p:nvPicPr>
          <p:cNvPr id="8" name="Picture 2" descr="infographic_21_03"/>
          <p:cNvPicPr>
            <a:picLocks noChangeAspect="1" noChangeArrowheads="1"/>
          </p:cNvPicPr>
          <p:nvPr/>
        </p:nvPicPr>
        <p:blipFill rotWithShape="1">
          <a:blip r:embed="rId3">
            <a:extLst>
              <a:ext uri="{28A0092B-C50C-407E-A947-70E740481C1C}">
                <a14:useLocalDpi xmlns:a14="http://schemas.microsoft.com/office/drawing/2010/main" val="0"/>
              </a:ext>
            </a:extLst>
          </a:blip>
          <a:srcRect l="69967" t="11927" b="9925"/>
          <a:stretch/>
        </p:blipFill>
        <p:spPr bwMode="auto">
          <a:xfrm>
            <a:off x="4572000" y="1772166"/>
            <a:ext cx="3185191" cy="393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b="1" dirty="0" smtClean="0"/>
              <a:t>Distribution patterns</a:t>
            </a:r>
            <a:endParaRPr lang="en-US" b="1" dirty="0"/>
          </a:p>
        </p:txBody>
      </p:sp>
      <p:sp>
        <p:nvSpPr>
          <p:cNvPr id="4" name="TextBox 3"/>
          <p:cNvSpPr txBox="1"/>
          <p:nvPr/>
        </p:nvSpPr>
        <p:spPr>
          <a:xfrm>
            <a:off x="1981200" y="5334000"/>
            <a:ext cx="4800600" cy="369332"/>
          </a:xfrm>
          <a:prstGeom prst="rect">
            <a:avLst/>
          </a:prstGeom>
          <a:noFill/>
        </p:spPr>
        <p:txBody>
          <a:bodyPr wrap="square" rtlCol="0">
            <a:spAutoFit/>
          </a:bodyPr>
          <a:lstStyle/>
          <a:p>
            <a:endParaRPr lang="en-US" dirty="0"/>
          </a:p>
        </p:txBody>
      </p:sp>
      <p:pic>
        <p:nvPicPr>
          <p:cNvPr id="6" name="Picture 2" descr="infographic_21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 y="2590800"/>
            <a:ext cx="8531225"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Population growth</a:t>
            </a:r>
            <a:endParaRPr lang="en-US" b="1" dirty="0"/>
          </a:p>
        </p:txBody>
      </p:sp>
      <p:sp>
        <p:nvSpPr>
          <p:cNvPr id="3" name="Content Placeholder 2"/>
          <p:cNvSpPr>
            <a:spLocks noGrp="1"/>
          </p:cNvSpPr>
          <p:nvPr>
            <p:ph idx="1"/>
          </p:nvPr>
        </p:nvSpPr>
        <p:spPr>
          <a:xfrm>
            <a:off x="381000" y="1143000"/>
            <a:ext cx="8077200" cy="5107781"/>
          </a:xfrm>
        </p:spPr>
        <p:txBody>
          <a:bodyPr>
            <a:normAutofit/>
          </a:bodyPr>
          <a:lstStyle/>
          <a:p>
            <a:pPr>
              <a:buNone/>
            </a:pPr>
            <a:r>
              <a:rPr lang="en-US" sz="2800" b="1" dirty="0" smtClean="0"/>
              <a:t>Growth rate</a:t>
            </a:r>
          </a:p>
          <a:p>
            <a:r>
              <a:rPr lang="en-US" sz="2800" dirty="0" smtClean="0"/>
              <a:t>Difference between the birth rate and the death rate</a:t>
            </a:r>
          </a:p>
          <a:p>
            <a:endParaRPr lang="en-US" sz="2800" dirty="0" smtClean="0"/>
          </a:p>
          <a:p>
            <a:r>
              <a:rPr lang="en-US" sz="2800" dirty="0" smtClean="0"/>
              <a:t>Influenced by</a:t>
            </a:r>
          </a:p>
          <a:p>
            <a:pPr lvl="1"/>
            <a:r>
              <a:rPr lang="en-US" dirty="0" smtClean="0"/>
              <a:t> </a:t>
            </a:r>
            <a:r>
              <a:rPr lang="en-US" b="1" dirty="0" smtClean="0"/>
              <a:t>immigration</a:t>
            </a:r>
            <a:r>
              <a:rPr lang="en-US" dirty="0" smtClean="0"/>
              <a:t>: movement of individuals into a population</a:t>
            </a:r>
          </a:p>
          <a:p>
            <a:pPr lvl="1"/>
            <a:r>
              <a:rPr lang="en-US" dirty="0" smtClean="0"/>
              <a:t> </a:t>
            </a:r>
            <a:r>
              <a:rPr lang="en-US" b="1" dirty="0" smtClean="0"/>
              <a:t>emigration</a:t>
            </a:r>
            <a:r>
              <a:rPr lang="en-US" dirty="0" smtClean="0"/>
              <a:t>: movement of individuals out of a population</a:t>
            </a:r>
            <a:endParaRPr lang="en-US" dirty="0"/>
          </a:p>
        </p:txBody>
      </p:sp>
      <p:sp>
        <p:nvSpPr>
          <p:cNvPr id="4" name="TextBox 3"/>
          <p:cNvSpPr txBox="1"/>
          <p:nvPr/>
        </p:nvSpPr>
        <p:spPr>
          <a:xfrm>
            <a:off x="3048000" y="5334000"/>
            <a:ext cx="1828800" cy="369332"/>
          </a:xfrm>
          <a:prstGeom prst="rect">
            <a:avLst/>
          </a:prstGeom>
          <a:noFill/>
        </p:spPr>
        <p:txBody>
          <a:bodyPr wrap="square" rtlCol="0">
            <a:spAutoFit/>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growth</a:t>
            </a:r>
            <a:endParaRPr lang="en-US" b="1" dirty="0"/>
          </a:p>
        </p:txBody>
      </p:sp>
      <p:sp>
        <p:nvSpPr>
          <p:cNvPr id="3" name="Content Placeholder 2"/>
          <p:cNvSpPr>
            <a:spLocks noGrp="1"/>
          </p:cNvSpPr>
          <p:nvPr>
            <p:ph idx="1"/>
          </p:nvPr>
        </p:nvSpPr>
        <p:spPr>
          <a:xfrm>
            <a:off x="457200" y="1524000"/>
            <a:ext cx="8229600" cy="4678363"/>
          </a:xfrm>
        </p:spPr>
        <p:txBody>
          <a:bodyPr>
            <a:normAutofit lnSpcReduction="10000"/>
          </a:bodyPr>
          <a:lstStyle/>
          <a:p>
            <a:pPr>
              <a:buNone/>
            </a:pPr>
            <a:r>
              <a:rPr lang="en-US" sz="2800" dirty="0" smtClean="0"/>
              <a:t>Types of population growth</a:t>
            </a:r>
          </a:p>
          <a:p>
            <a:r>
              <a:rPr lang="en-US" sz="2800" b="1" dirty="0" smtClean="0"/>
              <a:t>Exponential growth</a:t>
            </a:r>
          </a:p>
          <a:p>
            <a:pPr lvl="1"/>
            <a:r>
              <a:rPr lang="en-US" sz="2400" dirty="0" smtClean="0"/>
              <a:t>unrestricted growth of a population increasing at a constant growth rate</a:t>
            </a:r>
            <a:endParaRPr lang="en-US" sz="2400" b="1" dirty="0" smtClean="0"/>
          </a:p>
          <a:p>
            <a:pPr>
              <a:buNone/>
            </a:pPr>
            <a:endParaRPr lang="en-US" sz="2800" dirty="0" smtClean="0"/>
          </a:p>
          <a:p>
            <a:r>
              <a:rPr lang="en-US" sz="2800" b="1" dirty="0" smtClean="0"/>
              <a:t>Logistic growth</a:t>
            </a:r>
          </a:p>
          <a:p>
            <a:pPr lvl="1"/>
            <a:r>
              <a:rPr lang="en-US" sz="2400" dirty="0" smtClean="0"/>
              <a:t>starts off fast and then levels off</a:t>
            </a:r>
          </a:p>
          <a:p>
            <a:pPr lvl="1"/>
            <a:r>
              <a:rPr lang="en-US" sz="2400" dirty="0" smtClean="0"/>
              <a:t>environmental factors will limit an organism’s ability to reproduce</a:t>
            </a:r>
          </a:p>
          <a:p>
            <a:pPr lvl="1"/>
            <a:r>
              <a:rPr lang="en-US" sz="2400" dirty="0" smtClean="0"/>
              <a:t>for example, access to </a:t>
            </a:r>
            <a:r>
              <a:rPr lang="en-US" sz="2400" b="1" dirty="0" smtClean="0"/>
              <a:t>habitat</a:t>
            </a:r>
            <a:r>
              <a:rPr lang="en-US" sz="2400" dirty="0" smtClean="0"/>
              <a:t>: the physical environment where an organism lives and to which it is adapted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Chapter 21</a:t>
            </a:r>
            <a:endParaRPr lang="en-US" dirty="0"/>
          </a:p>
        </p:txBody>
      </p:sp>
      <p:sp>
        <p:nvSpPr>
          <p:cNvPr id="3" name="Subtitle 2"/>
          <p:cNvSpPr>
            <a:spLocks noGrp="1"/>
          </p:cNvSpPr>
          <p:nvPr>
            <p:ph type="subTitle" idx="1"/>
          </p:nvPr>
        </p:nvSpPr>
        <p:spPr>
          <a:xfrm>
            <a:off x="1371600" y="1219200"/>
            <a:ext cx="6400800" cy="1752600"/>
          </a:xfrm>
        </p:spPr>
        <p:txBody>
          <a:bodyPr/>
          <a:lstStyle/>
          <a:p>
            <a:r>
              <a:rPr lang="en-US" dirty="0" smtClean="0"/>
              <a:t>Population Ecology</a:t>
            </a:r>
            <a:endParaRPr lang="en-US" dirty="0"/>
          </a:p>
        </p:txBody>
      </p:sp>
      <p:pic>
        <p:nvPicPr>
          <p:cNvPr id="5" name="Picture 2" descr="chapter_21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54232"/>
            <a:ext cx="5778499" cy="486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growth</a:t>
            </a:r>
            <a:endParaRPr lang="en-US" b="1" dirty="0"/>
          </a:p>
        </p:txBody>
      </p:sp>
      <p:sp>
        <p:nvSpPr>
          <p:cNvPr id="3" name="Content Placeholder 2"/>
          <p:cNvSpPr>
            <a:spLocks noGrp="1"/>
          </p:cNvSpPr>
          <p:nvPr>
            <p:ph idx="1"/>
          </p:nvPr>
        </p:nvSpPr>
        <p:spPr/>
        <p:txBody>
          <a:bodyPr/>
          <a:lstStyle/>
          <a:p>
            <a:pPr>
              <a:buNone/>
            </a:pPr>
            <a:r>
              <a:rPr lang="en-US" b="1" dirty="0" smtClean="0"/>
              <a:t>Carrying capacity</a:t>
            </a:r>
          </a:p>
          <a:p>
            <a:r>
              <a:rPr lang="en-US" dirty="0" smtClean="0"/>
              <a:t>The maximum number of individuals that an environment can support given its space and resources</a:t>
            </a:r>
          </a:p>
          <a:p>
            <a:endParaRPr lang="en-US" dirty="0" smtClean="0"/>
          </a:p>
          <a:p>
            <a:r>
              <a:rPr lang="en-US" dirty="0" smtClean="0"/>
              <a:t>Upper limit on the size of any population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growth</a:t>
            </a:r>
            <a:endParaRPr lang="en-US" b="1" dirty="0"/>
          </a:p>
        </p:txBody>
      </p:sp>
      <p:pic>
        <p:nvPicPr>
          <p:cNvPr id="4" name="Content Placeholder 3" descr="infographic 2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0"/>
            <a:ext cx="8253533"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growth</a:t>
            </a:r>
            <a:endParaRPr lang="en-US" dirty="0"/>
          </a:p>
        </p:txBody>
      </p:sp>
      <p:sp>
        <p:nvSpPr>
          <p:cNvPr id="3" name="Content Placeholder 2"/>
          <p:cNvSpPr>
            <a:spLocks noGrp="1"/>
          </p:cNvSpPr>
          <p:nvPr>
            <p:ph idx="1"/>
          </p:nvPr>
        </p:nvSpPr>
        <p:spPr>
          <a:xfrm>
            <a:off x="228600" y="1447800"/>
            <a:ext cx="8686800" cy="4876799"/>
          </a:xfrm>
        </p:spPr>
        <p:txBody>
          <a:bodyPr>
            <a:normAutofit fontScale="92500" lnSpcReduction="20000"/>
          </a:bodyPr>
          <a:lstStyle/>
          <a:p>
            <a:r>
              <a:rPr lang="en-US" dirty="0" smtClean="0"/>
              <a:t>Size of a population may fluctuate around the environment’s carrying capacity</a:t>
            </a:r>
          </a:p>
          <a:p>
            <a:endParaRPr lang="en-US" dirty="0" smtClean="0"/>
          </a:p>
          <a:p>
            <a:r>
              <a:rPr lang="en-US" dirty="0" smtClean="0"/>
              <a:t>Disease or food shortage cause population to shrink</a:t>
            </a:r>
          </a:p>
          <a:p>
            <a:endParaRPr lang="en-US" dirty="0" smtClean="0"/>
          </a:p>
          <a:p>
            <a:r>
              <a:rPr lang="en-US" dirty="0" smtClean="0"/>
              <a:t>Allows environment time to recover its food supply</a:t>
            </a:r>
          </a:p>
          <a:p>
            <a:endParaRPr lang="en-US" dirty="0" smtClean="0"/>
          </a:p>
          <a:p>
            <a:r>
              <a:rPr lang="en-US" dirty="0" smtClean="0"/>
              <a:t>Population may begin to grow again</a:t>
            </a:r>
          </a:p>
          <a:p>
            <a:endParaRPr lang="en-US" dirty="0" smtClean="0"/>
          </a:p>
          <a:p>
            <a:r>
              <a:rPr lang="en-US" b="1" dirty="0" smtClean="0"/>
              <a:t>Boom and bust</a:t>
            </a:r>
            <a:endParaRPr lang="en-US" b="1" dirty="0"/>
          </a:p>
        </p:txBody>
      </p:sp>
      <p:sp>
        <p:nvSpPr>
          <p:cNvPr id="4" name="TextBox 3"/>
          <p:cNvSpPr txBox="1"/>
          <p:nvPr/>
        </p:nvSpPr>
        <p:spPr>
          <a:xfrm>
            <a:off x="3048000" y="5334000"/>
            <a:ext cx="1828800" cy="369332"/>
          </a:xfrm>
          <a:prstGeom prst="rect">
            <a:avLst/>
          </a:prstGeom>
          <a:noFill/>
        </p:spPr>
        <p:txBody>
          <a:bodyPr wrap="square" rtlCol="0">
            <a:spAutoFit/>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growth</a:t>
            </a:r>
            <a:endParaRPr lang="en-US" dirty="0"/>
          </a:p>
        </p:txBody>
      </p:sp>
      <p:sp>
        <p:nvSpPr>
          <p:cNvPr id="4" name="TextBox 3"/>
          <p:cNvSpPr txBox="1"/>
          <p:nvPr/>
        </p:nvSpPr>
        <p:spPr>
          <a:xfrm>
            <a:off x="3048000" y="5334000"/>
            <a:ext cx="1828800" cy="369332"/>
          </a:xfrm>
          <a:prstGeom prst="rect">
            <a:avLst/>
          </a:prstGeom>
          <a:noFill/>
        </p:spPr>
        <p:txBody>
          <a:bodyPr wrap="square" rtlCol="0">
            <a:spAutoFit/>
          </a:bodyPr>
          <a:lstStyle/>
          <a:p>
            <a:endParaRPr lang="en-US" dirty="0"/>
          </a:p>
        </p:txBody>
      </p:sp>
      <p:pic>
        <p:nvPicPr>
          <p:cNvPr id="5" name="Picture 2" descr="infographic_21_0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5463511" cy="534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Patterns of population growth</a:t>
            </a:r>
            <a:endParaRPr lang="en-US" b="1" dirty="0"/>
          </a:p>
        </p:txBody>
      </p:sp>
      <p:sp>
        <p:nvSpPr>
          <p:cNvPr id="3" name="Content Placeholder 2"/>
          <p:cNvSpPr>
            <a:spLocks noGrp="1"/>
          </p:cNvSpPr>
          <p:nvPr>
            <p:ph idx="1"/>
          </p:nvPr>
        </p:nvSpPr>
        <p:spPr>
          <a:xfrm>
            <a:off x="152400" y="1524000"/>
            <a:ext cx="3429000" cy="4602163"/>
          </a:xfrm>
        </p:spPr>
        <p:txBody>
          <a:bodyPr>
            <a:normAutofit fontScale="92500"/>
          </a:bodyPr>
          <a:lstStyle/>
          <a:p>
            <a:r>
              <a:rPr lang="en-US" dirty="0" smtClean="0"/>
              <a:t>Anything that affects the size of one population could affect the size of other populations in the ecosystem, as well</a:t>
            </a:r>
          </a:p>
          <a:p>
            <a:endParaRPr lang="en-US" dirty="0" smtClean="0"/>
          </a:p>
          <a:p>
            <a:r>
              <a:rPr lang="en-US" dirty="0" smtClean="0"/>
              <a:t>Isle Royale</a:t>
            </a:r>
            <a:endParaRPr lang="en-US" dirty="0"/>
          </a:p>
        </p:txBody>
      </p:sp>
      <p:sp>
        <p:nvSpPr>
          <p:cNvPr id="4" name="TextBox 3"/>
          <p:cNvSpPr txBox="1"/>
          <p:nvPr/>
        </p:nvSpPr>
        <p:spPr>
          <a:xfrm>
            <a:off x="3048000" y="5334000"/>
            <a:ext cx="1828800" cy="369332"/>
          </a:xfrm>
          <a:prstGeom prst="rect">
            <a:avLst/>
          </a:prstGeom>
          <a:noFill/>
        </p:spPr>
        <p:txBody>
          <a:bodyPr wrap="square" rtlCol="0">
            <a:spAutoFit/>
          </a:bodyPr>
          <a:lstStyle/>
          <a:p>
            <a:endParaRPr lang="en-US" dirty="0"/>
          </a:p>
        </p:txBody>
      </p:sp>
      <p:pic>
        <p:nvPicPr>
          <p:cNvPr id="6" name="Picture 2" descr="unnumbered_21_p4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300" y="1676400"/>
            <a:ext cx="5250345" cy="4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Patterns of population growth</a:t>
            </a:r>
            <a:endParaRPr lang="en-US" b="1" dirty="0"/>
          </a:p>
        </p:txBody>
      </p:sp>
      <p:sp>
        <p:nvSpPr>
          <p:cNvPr id="4" name="TextBox 3"/>
          <p:cNvSpPr txBox="1"/>
          <p:nvPr/>
        </p:nvSpPr>
        <p:spPr>
          <a:xfrm>
            <a:off x="3048000" y="5334000"/>
            <a:ext cx="1828800" cy="369332"/>
          </a:xfrm>
          <a:prstGeom prst="rect">
            <a:avLst/>
          </a:prstGeom>
          <a:noFill/>
        </p:spPr>
        <p:txBody>
          <a:bodyPr wrap="square" rtlCol="0">
            <a:spAutoFit/>
          </a:bodyPr>
          <a:lstStyle/>
          <a:p>
            <a:endParaRPr lang="en-US" dirty="0"/>
          </a:p>
        </p:txBody>
      </p:sp>
      <p:pic>
        <p:nvPicPr>
          <p:cNvPr id="5" name="Picture 2" descr="infographic_21_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5186" y="1524000"/>
            <a:ext cx="6411013" cy="522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Population growth</a:t>
            </a:r>
            <a:endParaRPr lang="en-US" b="1" dirty="0"/>
          </a:p>
        </p:txBody>
      </p:sp>
      <p:sp>
        <p:nvSpPr>
          <p:cNvPr id="3" name="Content Placeholder 2"/>
          <p:cNvSpPr>
            <a:spLocks noGrp="1"/>
          </p:cNvSpPr>
          <p:nvPr>
            <p:ph idx="1"/>
          </p:nvPr>
        </p:nvSpPr>
        <p:spPr>
          <a:xfrm>
            <a:off x="152400" y="1676401"/>
            <a:ext cx="8229600" cy="1371600"/>
          </a:xfrm>
        </p:spPr>
        <p:txBody>
          <a:bodyPr/>
          <a:lstStyle/>
          <a:p>
            <a:r>
              <a:rPr lang="en-US" dirty="0" smtClean="0"/>
              <a:t>Ecologists use a variety of data to monitor the health of populations</a:t>
            </a:r>
            <a:endParaRPr lang="en-US" dirty="0"/>
          </a:p>
        </p:txBody>
      </p:sp>
      <p:pic>
        <p:nvPicPr>
          <p:cNvPr id="6" name="Picture 2" descr="infographic_21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44136"/>
            <a:ext cx="7353299" cy="395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Population growth</a:t>
            </a:r>
            <a:endParaRPr lang="en-US" b="1" dirty="0"/>
          </a:p>
        </p:txBody>
      </p:sp>
      <p:sp>
        <p:nvSpPr>
          <p:cNvPr id="3" name="Content Placeholder 2"/>
          <p:cNvSpPr>
            <a:spLocks noGrp="1"/>
          </p:cNvSpPr>
          <p:nvPr>
            <p:ph idx="1"/>
          </p:nvPr>
        </p:nvSpPr>
        <p:spPr>
          <a:xfrm>
            <a:off x="457200" y="1600200"/>
            <a:ext cx="8229600" cy="2514600"/>
          </a:xfrm>
        </p:spPr>
        <p:txBody>
          <a:bodyPr>
            <a:normAutofit fontScale="92500" lnSpcReduction="10000"/>
          </a:bodyPr>
          <a:lstStyle/>
          <a:p>
            <a:pPr marL="0" indent="0">
              <a:buNone/>
            </a:pPr>
            <a:r>
              <a:rPr lang="en-US" b="1" dirty="0" smtClean="0"/>
              <a:t>Isle Royale: </a:t>
            </a:r>
            <a:r>
              <a:rPr lang="en-US" dirty="0" smtClean="0"/>
              <a:t>a number of factors influence the likelihood that wolves will kill moose</a:t>
            </a:r>
          </a:p>
          <a:p>
            <a:pPr>
              <a:buNone/>
            </a:pPr>
            <a:endParaRPr lang="en-US" dirty="0" smtClean="0"/>
          </a:p>
          <a:p>
            <a:pPr>
              <a:buNone/>
            </a:pPr>
            <a:r>
              <a:rPr lang="en-US" b="1" dirty="0" smtClean="0"/>
              <a:t> Population density</a:t>
            </a:r>
          </a:p>
          <a:p>
            <a:r>
              <a:rPr lang="en-US" dirty="0" smtClean="0"/>
              <a:t>Number of organisms per given area</a:t>
            </a:r>
          </a:p>
          <a:p>
            <a:pPr>
              <a:buNone/>
            </a:pPr>
            <a:endParaRPr lang="en-US" dirty="0" smtClean="0"/>
          </a:p>
        </p:txBody>
      </p:sp>
      <p:pic>
        <p:nvPicPr>
          <p:cNvPr id="5" name="Picture 2" descr="unnumbered_21_p4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962400"/>
            <a:ext cx="3886200" cy="277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Population growth</a:t>
            </a:r>
            <a:endParaRPr lang="en-US" b="1" dirty="0"/>
          </a:p>
        </p:txBody>
      </p:sp>
      <p:sp>
        <p:nvSpPr>
          <p:cNvPr id="3" name="Content Placeholder 2"/>
          <p:cNvSpPr>
            <a:spLocks noGrp="1"/>
          </p:cNvSpPr>
          <p:nvPr>
            <p:ph idx="1"/>
          </p:nvPr>
        </p:nvSpPr>
        <p:spPr>
          <a:xfrm>
            <a:off x="457200" y="1600200"/>
            <a:ext cx="8229600" cy="4876800"/>
          </a:xfrm>
        </p:spPr>
        <p:txBody>
          <a:bodyPr>
            <a:noAutofit/>
          </a:bodyPr>
          <a:lstStyle/>
          <a:p>
            <a:pPr>
              <a:spcBef>
                <a:spcPts val="0"/>
              </a:spcBef>
              <a:buNone/>
            </a:pPr>
            <a:r>
              <a:rPr lang="en-US" sz="2800" b="1" dirty="0" smtClean="0"/>
              <a:t>Density-dependent factors</a:t>
            </a:r>
            <a:endParaRPr lang="en-US" sz="2800" dirty="0" smtClean="0"/>
          </a:p>
          <a:p>
            <a:pPr>
              <a:spcBef>
                <a:spcPts val="0"/>
              </a:spcBef>
            </a:pPr>
            <a:r>
              <a:rPr lang="en-US" sz="2800" dirty="0" smtClean="0"/>
              <a:t>A factor whose influence on population size and growth depends on the number and crowding of individuals in the population</a:t>
            </a:r>
          </a:p>
          <a:p>
            <a:pPr>
              <a:spcBef>
                <a:spcPts val="0"/>
              </a:spcBef>
            </a:pPr>
            <a:r>
              <a:rPr lang="en-US" sz="2800" dirty="0" smtClean="0"/>
              <a:t>Such as predation</a:t>
            </a:r>
          </a:p>
          <a:p>
            <a:pPr>
              <a:spcBef>
                <a:spcPts val="0"/>
              </a:spcBef>
            </a:pPr>
            <a:endParaRPr lang="en-US" sz="2800" dirty="0" smtClean="0"/>
          </a:p>
          <a:p>
            <a:pPr>
              <a:spcBef>
                <a:spcPts val="0"/>
              </a:spcBef>
              <a:buNone/>
            </a:pPr>
            <a:r>
              <a:rPr lang="en-US" sz="2800" b="1" dirty="0" smtClean="0"/>
              <a:t>Density-independent factors</a:t>
            </a:r>
          </a:p>
          <a:p>
            <a:pPr>
              <a:spcBef>
                <a:spcPts val="0"/>
              </a:spcBef>
            </a:pPr>
            <a:r>
              <a:rPr lang="en-US" sz="2800" dirty="0" smtClean="0"/>
              <a:t>A factor that influences population size and growth regardless of the numbers and crowding within a population</a:t>
            </a:r>
          </a:p>
          <a:p>
            <a:pPr>
              <a:spcBef>
                <a:spcPts val="0"/>
              </a:spcBef>
            </a:pPr>
            <a:r>
              <a:rPr lang="en-US" sz="2800" dirty="0" smtClean="0"/>
              <a:t>Such as weather</a:t>
            </a:r>
          </a:p>
          <a:p>
            <a:pPr>
              <a:spcBef>
                <a:spcPts val="0"/>
              </a:spcBef>
              <a:buNone/>
            </a:pPr>
            <a:endParaRPr lang="en-US" sz="2400" b="1" dirty="0" smtClean="0"/>
          </a:p>
          <a:p>
            <a:endParaRPr lang="en-US" sz="2400" dirty="0" smtClean="0"/>
          </a:p>
          <a:p>
            <a:endParaRPr lang="en-US" sz="2400" dirty="0" smtClean="0"/>
          </a:p>
          <a:p>
            <a:endParaRPr lang="en-US" sz="2400" dirty="0" smtClean="0"/>
          </a:p>
          <a:p>
            <a:pPr>
              <a:buNone/>
            </a:pPr>
            <a:r>
              <a:rPr lang="en-US" sz="2400" b="1" dirty="0" smtClean="0"/>
              <a:t> </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Population growth</a:t>
            </a:r>
            <a:endParaRPr lang="en-US" b="1" dirty="0"/>
          </a:p>
        </p:txBody>
      </p:sp>
      <p:sp>
        <p:nvSpPr>
          <p:cNvPr id="3" name="Content Placeholder 2"/>
          <p:cNvSpPr>
            <a:spLocks noGrp="1"/>
          </p:cNvSpPr>
          <p:nvPr>
            <p:ph idx="1"/>
          </p:nvPr>
        </p:nvSpPr>
        <p:spPr>
          <a:xfrm>
            <a:off x="457200" y="1600200"/>
            <a:ext cx="8305800" cy="1371600"/>
          </a:xfrm>
        </p:spPr>
        <p:txBody>
          <a:bodyPr>
            <a:noAutofit/>
          </a:bodyPr>
          <a:lstStyle/>
          <a:p>
            <a:pPr>
              <a:spcBef>
                <a:spcPts val="0"/>
              </a:spcBef>
              <a:buNone/>
            </a:pPr>
            <a:r>
              <a:rPr lang="en-US" sz="2400" b="1" dirty="0" smtClean="0"/>
              <a:t>Biotic factors: </a:t>
            </a:r>
            <a:r>
              <a:rPr lang="en-US" sz="2400" dirty="0" smtClean="0"/>
              <a:t>living components of an environment</a:t>
            </a:r>
          </a:p>
          <a:p>
            <a:pPr>
              <a:spcBef>
                <a:spcPts val="0"/>
              </a:spcBef>
            </a:pPr>
            <a:endParaRPr lang="en-US" sz="2400" dirty="0" smtClean="0"/>
          </a:p>
          <a:p>
            <a:pPr>
              <a:spcBef>
                <a:spcPts val="0"/>
              </a:spcBef>
              <a:buNone/>
            </a:pPr>
            <a:r>
              <a:rPr lang="en-US" sz="2400" b="1" dirty="0" err="1" smtClean="0"/>
              <a:t>Abiotic</a:t>
            </a:r>
            <a:r>
              <a:rPr lang="en-US" sz="2400" dirty="0" smtClean="0"/>
              <a:t> factors: nonliving components of environment </a:t>
            </a:r>
          </a:p>
          <a:p>
            <a:pPr>
              <a:spcBef>
                <a:spcPts val="0"/>
              </a:spcBef>
              <a:buNone/>
            </a:pPr>
            <a:endParaRPr lang="en-US" sz="2400" b="1" dirty="0" smtClean="0"/>
          </a:p>
          <a:p>
            <a:endParaRPr lang="en-US" sz="2400" dirty="0" smtClean="0"/>
          </a:p>
          <a:p>
            <a:endParaRPr lang="en-US" sz="2400" dirty="0" smtClean="0"/>
          </a:p>
          <a:p>
            <a:endParaRPr lang="en-US" sz="2400" dirty="0" smtClean="0"/>
          </a:p>
          <a:p>
            <a:pPr>
              <a:buNone/>
            </a:pPr>
            <a:r>
              <a:rPr lang="en-US" sz="2400" b="1" dirty="0" smtClean="0"/>
              <a:t> </a:t>
            </a:r>
            <a:endParaRPr lang="en-US" sz="2400" dirty="0"/>
          </a:p>
        </p:txBody>
      </p:sp>
      <p:pic>
        <p:nvPicPr>
          <p:cNvPr id="5" name="Picture 2" descr="infographic_21_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819400"/>
            <a:ext cx="3937000" cy="388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Driving Questions</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1. What </a:t>
            </a:r>
            <a:r>
              <a:rPr lang="en-US" dirty="0"/>
              <a:t>is ecology, </a:t>
            </a:r>
            <a:r>
              <a:rPr lang="en-US" dirty="0" smtClean="0"/>
              <a:t>and what </a:t>
            </a:r>
            <a:r>
              <a:rPr lang="en-US" dirty="0"/>
              <a:t>do </a:t>
            </a:r>
            <a:r>
              <a:rPr lang="en-US" dirty="0" smtClean="0"/>
              <a:t>ecologists</a:t>
            </a:r>
          </a:p>
          <a:p>
            <a:pPr marL="0" indent="0">
              <a:buNone/>
            </a:pPr>
            <a:r>
              <a:rPr lang="en-US" dirty="0" smtClean="0"/>
              <a:t>     study</a:t>
            </a:r>
            <a:r>
              <a:rPr lang="en-US" dirty="0"/>
              <a:t>?</a:t>
            </a:r>
          </a:p>
          <a:p>
            <a:pPr marL="0" indent="0">
              <a:buNone/>
            </a:pPr>
            <a:r>
              <a:rPr lang="en-US" dirty="0"/>
              <a:t>2. What are the </a:t>
            </a:r>
            <a:r>
              <a:rPr lang="en-US" dirty="0" smtClean="0"/>
              <a:t>different patterns </a:t>
            </a:r>
            <a:r>
              <a:rPr lang="en-US" dirty="0"/>
              <a:t>of population</a:t>
            </a:r>
          </a:p>
          <a:p>
            <a:pPr marL="0" indent="0">
              <a:buNone/>
            </a:pPr>
            <a:r>
              <a:rPr lang="en-US" dirty="0" smtClean="0"/>
              <a:t>     growth</a:t>
            </a:r>
            <a:r>
              <a:rPr lang="en-US" dirty="0"/>
              <a:t>?</a:t>
            </a:r>
          </a:p>
          <a:p>
            <a:pPr marL="0" indent="0">
              <a:buNone/>
            </a:pPr>
            <a:r>
              <a:rPr lang="en-US" dirty="0"/>
              <a:t>3. What factors </a:t>
            </a:r>
            <a:r>
              <a:rPr lang="en-US" dirty="0" smtClean="0"/>
              <a:t>influence population </a:t>
            </a:r>
            <a:r>
              <a:rPr lang="en-US" dirty="0"/>
              <a:t>growth and</a:t>
            </a:r>
          </a:p>
          <a:p>
            <a:pPr marL="0" indent="0">
              <a:buNone/>
            </a:pPr>
            <a:r>
              <a:rPr lang="en-US" dirty="0" smtClean="0"/>
              <a:t>     population </a:t>
            </a:r>
            <a:r>
              <a:rPr lang="en-US" dirty="0"/>
              <a:t>size?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Population growth</a:t>
            </a:r>
            <a:endParaRPr lang="en-US" b="1" dirty="0"/>
          </a:p>
        </p:txBody>
      </p:sp>
      <p:sp>
        <p:nvSpPr>
          <p:cNvPr id="3" name="Content Placeholder 2"/>
          <p:cNvSpPr>
            <a:spLocks noGrp="1"/>
          </p:cNvSpPr>
          <p:nvPr>
            <p:ph idx="1"/>
          </p:nvPr>
        </p:nvSpPr>
        <p:spPr>
          <a:xfrm>
            <a:off x="457200" y="1570037"/>
            <a:ext cx="4724400" cy="4906963"/>
          </a:xfrm>
        </p:spPr>
        <p:txBody>
          <a:bodyPr>
            <a:normAutofit fontScale="92500"/>
          </a:bodyPr>
          <a:lstStyle/>
          <a:p>
            <a:pPr marL="0" indent="0">
              <a:buNone/>
            </a:pPr>
            <a:r>
              <a:rPr lang="en-US" dirty="0" smtClean="0"/>
              <a:t>Other factors affecting population size</a:t>
            </a:r>
          </a:p>
          <a:p>
            <a:pPr>
              <a:buNone/>
            </a:pPr>
            <a:endParaRPr lang="en-US" dirty="0" smtClean="0"/>
          </a:p>
          <a:p>
            <a:r>
              <a:rPr lang="en-US" dirty="0" smtClean="0"/>
              <a:t>Disease</a:t>
            </a:r>
          </a:p>
          <a:p>
            <a:pPr lvl="1"/>
            <a:r>
              <a:rPr lang="en-US" dirty="0" smtClean="0"/>
              <a:t>canine parvovirus (</a:t>
            </a:r>
            <a:r>
              <a:rPr lang="en-US" dirty="0" err="1" smtClean="0"/>
              <a:t>cpV</a:t>
            </a:r>
            <a:r>
              <a:rPr lang="en-US" dirty="0" smtClean="0"/>
              <a:t>) </a:t>
            </a:r>
          </a:p>
          <a:p>
            <a:endParaRPr lang="en-US" dirty="0" smtClean="0"/>
          </a:p>
          <a:p>
            <a:r>
              <a:rPr lang="en-US" dirty="0" smtClean="0"/>
              <a:t>Climate change</a:t>
            </a:r>
          </a:p>
          <a:p>
            <a:pPr lvl="1"/>
            <a:r>
              <a:rPr lang="en-US" dirty="0" smtClean="0"/>
              <a:t>less eating in warm weather</a:t>
            </a:r>
          </a:p>
          <a:p>
            <a:pPr lvl="1"/>
            <a:r>
              <a:rPr lang="en-US" dirty="0" smtClean="0"/>
              <a:t>warm weather favors ticks</a:t>
            </a:r>
            <a:endParaRPr lang="en-US" dirty="0"/>
          </a:p>
        </p:txBody>
      </p:sp>
      <p:sp>
        <p:nvSpPr>
          <p:cNvPr id="4" name="TextBox 3"/>
          <p:cNvSpPr txBox="1"/>
          <p:nvPr/>
        </p:nvSpPr>
        <p:spPr>
          <a:xfrm>
            <a:off x="3048000" y="5257800"/>
            <a:ext cx="1828800" cy="369332"/>
          </a:xfrm>
          <a:prstGeom prst="rect">
            <a:avLst/>
          </a:prstGeom>
          <a:noFill/>
        </p:spPr>
        <p:txBody>
          <a:bodyPr wrap="square" rtlCol="0">
            <a:spAutoFit/>
          </a:bodyPr>
          <a:lstStyle/>
          <a:p>
            <a:endParaRPr lang="en-US" dirty="0"/>
          </a:p>
        </p:txBody>
      </p:sp>
      <p:pic>
        <p:nvPicPr>
          <p:cNvPr id="7" name="Picture 2" descr="unnumbered_21_p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733799" cy="527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Population growth</a:t>
            </a:r>
            <a:endParaRPr lang="en-US" b="1" dirty="0"/>
          </a:p>
        </p:txBody>
      </p:sp>
      <p:sp>
        <p:nvSpPr>
          <p:cNvPr id="4" name="TextBox 3"/>
          <p:cNvSpPr txBox="1"/>
          <p:nvPr/>
        </p:nvSpPr>
        <p:spPr>
          <a:xfrm>
            <a:off x="3048000" y="5334000"/>
            <a:ext cx="1828800" cy="369332"/>
          </a:xfrm>
          <a:prstGeom prst="rect">
            <a:avLst/>
          </a:prstGeom>
          <a:noFill/>
        </p:spPr>
        <p:txBody>
          <a:bodyPr wrap="square" rtlCol="0">
            <a:spAutoFit/>
          </a:bodyPr>
          <a:lstStyle/>
          <a:p>
            <a:endParaRPr lang="en-US" dirty="0"/>
          </a:p>
        </p:txBody>
      </p:sp>
      <p:pic>
        <p:nvPicPr>
          <p:cNvPr id="5" name="Picture 2" descr="infographic_21_0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096000" cy="492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Summary</a:t>
            </a:r>
            <a:endParaRPr lang="en-US" b="1"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sz="2400" dirty="0" smtClean="0"/>
              <a:t>Ecology is the study of the interactions among organisms and between organisms and their nonliving environment.</a:t>
            </a:r>
          </a:p>
          <a:p>
            <a:r>
              <a:rPr lang="en-US" sz="2400" dirty="0" smtClean="0"/>
              <a:t>We study these interactions at a number of levels, including population, community, and ecosystem.</a:t>
            </a:r>
          </a:p>
          <a:p>
            <a:r>
              <a:rPr lang="en-US" sz="2400" dirty="0" smtClean="0"/>
              <a:t>Living organisms may have a clumped, random, or uniform distribution pattern.</a:t>
            </a:r>
          </a:p>
          <a:p>
            <a:r>
              <a:rPr lang="en-US" sz="2400" dirty="0" smtClean="0"/>
              <a:t>The growth rate of a population is defined as the birth rate minus the death </a:t>
            </a:r>
            <a:r>
              <a:rPr lang="en-US" sz="2400" dirty="0" smtClean="0"/>
              <a:t>rate. There are two types</a:t>
            </a:r>
            <a:r>
              <a:rPr lang="en-US" sz="2400" dirty="0" smtClean="0">
                <a:latin typeface="Times New Roman" pitchFamily="18" charset="0"/>
                <a:cs typeface="Times New Roman" pitchFamily="18" charset="0"/>
              </a:rPr>
              <a:t>: </a:t>
            </a:r>
            <a:r>
              <a:rPr lang="en-US" sz="2400" dirty="0" smtClean="0"/>
              <a:t>exponential </a:t>
            </a:r>
            <a:r>
              <a:rPr lang="en-US" sz="2400" dirty="0" smtClean="0"/>
              <a:t>growth and logistic growth.</a:t>
            </a:r>
          </a:p>
          <a:p>
            <a:r>
              <a:rPr lang="en-US" sz="2400" dirty="0" smtClean="0"/>
              <a:t>Carrying capacity is the maximum population size that an area can support, given its food supply and other life-sustaining resources.</a:t>
            </a:r>
          </a:p>
          <a:p>
            <a:r>
              <a:rPr lang="en-US" sz="2400" dirty="0" smtClean="0"/>
              <a:t>Population growth can be limited by a variety of factors, including biotic (living) and </a:t>
            </a:r>
            <a:r>
              <a:rPr lang="en-US" sz="2400" dirty="0" err="1" smtClean="0"/>
              <a:t>abiotic</a:t>
            </a:r>
            <a:r>
              <a:rPr lang="en-US" sz="2400" dirty="0" smtClean="0"/>
              <a:t> (nonliving) parts of the environment.</a:t>
            </a:r>
          </a:p>
          <a:p>
            <a:r>
              <a:rPr lang="en-US" sz="2400" dirty="0" smtClean="0"/>
              <a:t>Density-independent factors and density-dependent factors contribute to population growth.</a:t>
            </a:r>
          </a:p>
          <a:p>
            <a:endParaRPr lang="en-US" sz="2400" dirty="0"/>
          </a:p>
        </p:txBody>
      </p:sp>
      <p:sp>
        <p:nvSpPr>
          <p:cNvPr id="4" name="TextBox 3"/>
          <p:cNvSpPr txBox="1"/>
          <p:nvPr/>
        </p:nvSpPr>
        <p:spPr>
          <a:xfrm>
            <a:off x="3048000" y="5334000"/>
            <a:ext cx="1828800" cy="369332"/>
          </a:xfrm>
          <a:prstGeom prst="rect">
            <a:avLst/>
          </a:prstGeom>
          <a:noFill/>
        </p:spPr>
        <p:txBody>
          <a:bodyPr wrap="square" rtlCol="0">
            <a:sp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Isle Royale, Canada</a:t>
            </a:r>
            <a:endParaRPr lang="en-US" b="1" dirty="0"/>
          </a:p>
        </p:txBody>
      </p:sp>
      <p:sp>
        <p:nvSpPr>
          <p:cNvPr id="3" name="Content Placeholder 2"/>
          <p:cNvSpPr>
            <a:spLocks noGrp="1"/>
          </p:cNvSpPr>
          <p:nvPr>
            <p:ph idx="1"/>
          </p:nvPr>
        </p:nvSpPr>
        <p:spPr>
          <a:xfrm>
            <a:off x="457200" y="1600201"/>
            <a:ext cx="8229600" cy="1600200"/>
          </a:xfrm>
        </p:spPr>
        <p:txBody>
          <a:bodyPr>
            <a:normAutofit/>
          </a:bodyPr>
          <a:lstStyle/>
          <a:p>
            <a:r>
              <a:rPr lang="en-US" dirty="0" smtClean="0"/>
              <a:t>Track wolves and moose for many years to understand dynamic fluctuations between these populations </a:t>
            </a:r>
          </a:p>
          <a:p>
            <a:endParaRPr lang="en-US" b="1" dirty="0" smtClean="0"/>
          </a:p>
        </p:txBody>
      </p:sp>
      <p:pic>
        <p:nvPicPr>
          <p:cNvPr id="5" name="Picture 2" descr="unnumbered_21_p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124200"/>
            <a:ext cx="4184374" cy="360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US" b="1" dirty="0" smtClean="0"/>
              <a:t>Ecology</a:t>
            </a:r>
            <a:endParaRPr lang="en-US" b="1" dirty="0"/>
          </a:p>
        </p:txBody>
      </p:sp>
      <p:sp>
        <p:nvSpPr>
          <p:cNvPr id="3" name="Content Placeholder 2"/>
          <p:cNvSpPr>
            <a:spLocks noGrp="1"/>
          </p:cNvSpPr>
          <p:nvPr>
            <p:ph idx="1"/>
          </p:nvPr>
        </p:nvSpPr>
        <p:spPr>
          <a:xfrm>
            <a:off x="152400" y="1600200"/>
            <a:ext cx="3886200" cy="5029200"/>
          </a:xfrm>
        </p:spPr>
        <p:txBody>
          <a:bodyPr>
            <a:normAutofit fontScale="92500" lnSpcReduction="20000"/>
          </a:bodyPr>
          <a:lstStyle/>
          <a:p>
            <a:pPr>
              <a:buNone/>
            </a:pPr>
            <a:r>
              <a:rPr lang="en-US" b="1" dirty="0" smtClean="0"/>
              <a:t>Ecology</a:t>
            </a:r>
          </a:p>
          <a:p>
            <a:r>
              <a:rPr lang="en-US" dirty="0" smtClean="0"/>
              <a:t>Study of the  interactions among organisms and between organisms and their nonliving environment</a:t>
            </a:r>
          </a:p>
          <a:p>
            <a:endParaRPr lang="en-US" b="1" dirty="0" smtClean="0"/>
          </a:p>
          <a:p>
            <a:r>
              <a:rPr lang="en-US" dirty="0" smtClean="0"/>
              <a:t>Individual, population,  community, and the ecosystem</a:t>
            </a:r>
            <a:endParaRPr lang="en-US" dirty="0"/>
          </a:p>
        </p:txBody>
      </p:sp>
      <p:pic>
        <p:nvPicPr>
          <p:cNvPr id="5" name="Picture 2" descr="infographic_2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429306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Ecology</a:t>
            </a:r>
            <a:endParaRPr lang="en-US" b="1" dirty="0"/>
          </a:p>
        </p:txBody>
      </p:sp>
      <p:sp>
        <p:nvSpPr>
          <p:cNvPr id="3" name="Content Placeholder 2"/>
          <p:cNvSpPr>
            <a:spLocks noGrp="1"/>
          </p:cNvSpPr>
          <p:nvPr>
            <p:ph idx="1"/>
          </p:nvPr>
        </p:nvSpPr>
        <p:spPr>
          <a:xfrm>
            <a:off x="457200" y="1600201"/>
            <a:ext cx="8229600" cy="1524000"/>
          </a:xfrm>
        </p:spPr>
        <p:txBody>
          <a:bodyPr>
            <a:normAutofit/>
          </a:bodyPr>
          <a:lstStyle/>
          <a:p>
            <a:r>
              <a:rPr lang="en-US" dirty="0" smtClean="0"/>
              <a:t>Individual level: how an individual organism fares in its surroundings</a:t>
            </a:r>
            <a:endParaRPr lang="en-US" dirty="0"/>
          </a:p>
        </p:txBody>
      </p:sp>
      <p:sp>
        <p:nvSpPr>
          <p:cNvPr id="4" name="TextBox 3"/>
          <p:cNvSpPr txBox="1"/>
          <p:nvPr/>
        </p:nvSpPr>
        <p:spPr>
          <a:xfrm>
            <a:off x="2438400" y="5410200"/>
            <a:ext cx="3733800" cy="369332"/>
          </a:xfrm>
          <a:prstGeom prst="rect">
            <a:avLst/>
          </a:prstGeom>
          <a:noFill/>
        </p:spPr>
        <p:txBody>
          <a:bodyPr wrap="square" rtlCol="0">
            <a:spAutoFit/>
          </a:bodyPr>
          <a:lstStyle/>
          <a:p>
            <a:endParaRPr lang="en-US" dirty="0"/>
          </a:p>
        </p:txBody>
      </p:sp>
      <p:pic>
        <p:nvPicPr>
          <p:cNvPr id="7" name="Picture 2" descr="infographic_21_01"/>
          <p:cNvPicPr>
            <a:picLocks noChangeAspect="1" noChangeArrowheads="1"/>
          </p:cNvPicPr>
          <p:nvPr/>
        </p:nvPicPr>
        <p:blipFill rotWithShape="1">
          <a:blip r:embed="rId2">
            <a:extLst>
              <a:ext uri="{28A0092B-C50C-407E-A947-70E740481C1C}">
                <a14:useLocalDpi xmlns:a14="http://schemas.microsoft.com/office/drawing/2010/main" val="0"/>
              </a:ext>
            </a:extLst>
          </a:blip>
          <a:srcRect t="-193" b="77923"/>
          <a:stretch/>
        </p:blipFill>
        <p:spPr bwMode="auto">
          <a:xfrm>
            <a:off x="457200" y="4038600"/>
            <a:ext cx="7988579" cy="224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Ecology</a:t>
            </a:r>
            <a:endParaRPr lang="en-US" b="1" dirty="0"/>
          </a:p>
        </p:txBody>
      </p:sp>
      <p:sp>
        <p:nvSpPr>
          <p:cNvPr id="3" name="Content Placeholder 2"/>
          <p:cNvSpPr>
            <a:spLocks noGrp="1"/>
          </p:cNvSpPr>
          <p:nvPr>
            <p:ph idx="1"/>
          </p:nvPr>
        </p:nvSpPr>
        <p:spPr>
          <a:xfrm>
            <a:off x="457200" y="1600201"/>
            <a:ext cx="8229600" cy="1676400"/>
          </a:xfrm>
        </p:spPr>
        <p:txBody>
          <a:bodyPr/>
          <a:lstStyle/>
          <a:p>
            <a:r>
              <a:rPr lang="en-US" b="1" dirty="0" smtClean="0"/>
              <a:t>Population</a:t>
            </a:r>
            <a:r>
              <a:rPr lang="en-US" dirty="0" smtClean="0"/>
              <a:t> level</a:t>
            </a:r>
          </a:p>
          <a:p>
            <a:endParaRPr lang="en-US" dirty="0"/>
          </a:p>
        </p:txBody>
      </p:sp>
      <p:sp>
        <p:nvSpPr>
          <p:cNvPr id="4" name="TextBox 3"/>
          <p:cNvSpPr txBox="1"/>
          <p:nvPr/>
        </p:nvSpPr>
        <p:spPr>
          <a:xfrm>
            <a:off x="2590800" y="5410200"/>
            <a:ext cx="3810000" cy="369332"/>
          </a:xfrm>
          <a:prstGeom prst="rect">
            <a:avLst/>
          </a:prstGeom>
          <a:noFill/>
        </p:spPr>
        <p:txBody>
          <a:bodyPr wrap="square" rtlCol="0">
            <a:spAutoFit/>
          </a:bodyPr>
          <a:lstStyle/>
          <a:p>
            <a:endParaRPr lang="en-US" dirty="0"/>
          </a:p>
        </p:txBody>
      </p:sp>
      <p:pic>
        <p:nvPicPr>
          <p:cNvPr id="7" name="Picture 2" descr="infographic_21_01"/>
          <p:cNvPicPr>
            <a:picLocks noChangeAspect="1" noChangeArrowheads="1"/>
          </p:cNvPicPr>
          <p:nvPr/>
        </p:nvPicPr>
        <p:blipFill rotWithShape="1">
          <a:blip r:embed="rId2">
            <a:extLst>
              <a:ext uri="{28A0092B-C50C-407E-A947-70E740481C1C}">
                <a14:useLocalDpi xmlns:a14="http://schemas.microsoft.com/office/drawing/2010/main" val="0"/>
              </a:ext>
            </a:extLst>
          </a:blip>
          <a:srcRect t="22367" b="55265"/>
          <a:stretch/>
        </p:blipFill>
        <p:spPr bwMode="auto">
          <a:xfrm>
            <a:off x="551090" y="4191000"/>
            <a:ext cx="790711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Ecology</a:t>
            </a:r>
            <a:endParaRPr lang="en-US" b="1" dirty="0"/>
          </a:p>
        </p:txBody>
      </p:sp>
      <p:sp>
        <p:nvSpPr>
          <p:cNvPr id="3" name="Content Placeholder 2"/>
          <p:cNvSpPr>
            <a:spLocks noGrp="1"/>
          </p:cNvSpPr>
          <p:nvPr>
            <p:ph idx="1"/>
          </p:nvPr>
        </p:nvSpPr>
        <p:spPr/>
        <p:txBody>
          <a:bodyPr/>
          <a:lstStyle/>
          <a:p>
            <a:r>
              <a:rPr lang="en-US" b="1" dirty="0" smtClean="0"/>
              <a:t>Community</a:t>
            </a:r>
            <a:r>
              <a:rPr lang="en-US" dirty="0" smtClean="0"/>
              <a:t> level</a:t>
            </a:r>
            <a:endParaRPr lang="en-US" dirty="0"/>
          </a:p>
        </p:txBody>
      </p:sp>
      <p:sp>
        <p:nvSpPr>
          <p:cNvPr id="4" name="TextBox 3"/>
          <p:cNvSpPr txBox="1"/>
          <p:nvPr/>
        </p:nvSpPr>
        <p:spPr>
          <a:xfrm>
            <a:off x="2590800" y="5410200"/>
            <a:ext cx="3810000" cy="369332"/>
          </a:xfrm>
          <a:prstGeom prst="rect">
            <a:avLst/>
          </a:prstGeom>
          <a:noFill/>
        </p:spPr>
        <p:txBody>
          <a:bodyPr wrap="square" rtlCol="0">
            <a:spAutoFit/>
          </a:bodyPr>
          <a:lstStyle/>
          <a:p>
            <a:endParaRPr lang="en-US" dirty="0"/>
          </a:p>
        </p:txBody>
      </p:sp>
      <p:pic>
        <p:nvPicPr>
          <p:cNvPr id="7" name="Picture 2" descr="infographic_21_01"/>
          <p:cNvPicPr>
            <a:picLocks noChangeAspect="1" noChangeArrowheads="1"/>
          </p:cNvPicPr>
          <p:nvPr/>
        </p:nvPicPr>
        <p:blipFill rotWithShape="1">
          <a:blip r:embed="rId3">
            <a:extLst>
              <a:ext uri="{28A0092B-C50C-407E-A947-70E740481C1C}">
                <a14:useLocalDpi xmlns:a14="http://schemas.microsoft.com/office/drawing/2010/main" val="0"/>
              </a:ext>
            </a:extLst>
          </a:blip>
          <a:srcRect t="45316" b="32995"/>
          <a:stretch/>
        </p:blipFill>
        <p:spPr bwMode="auto">
          <a:xfrm>
            <a:off x="457200" y="4210568"/>
            <a:ext cx="8413523" cy="229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Ecology</a:t>
            </a:r>
            <a:endParaRPr lang="en-US" b="1" dirty="0"/>
          </a:p>
        </p:txBody>
      </p:sp>
      <p:sp>
        <p:nvSpPr>
          <p:cNvPr id="3" name="Content Placeholder 2"/>
          <p:cNvSpPr>
            <a:spLocks noGrp="1"/>
          </p:cNvSpPr>
          <p:nvPr>
            <p:ph idx="1"/>
          </p:nvPr>
        </p:nvSpPr>
        <p:spPr>
          <a:xfrm>
            <a:off x="457200" y="1600201"/>
            <a:ext cx="8229600" cy="2057400"/>
          </a:xfrm>
        </p:spPr>
        <p:txBody>
          <a:bodyPr/>
          <a:lstStyle/>
          <a:p>
            <a:r>
              <a:rPr lang="en-US" b="1" dirty="0" smtClean="0"/>
              <a:t>Ecosystem</a:t>
            </a:r>
            <a:r>
              <a:rPr lang="en-US" dirty="0" smtClean="0"/>
              <a:t> level</a:t>
            </a:r>
            <a:endParaRPr lang="en-US" dirty="0"/>
          </a:p>
        </p:txBody>
      </p:sp>
      <p:sp>
        <p:nvSpPr>
          <p:cNvPr id="4" name="TextBox 3"/>
          <p:cNvSpPr txBox="1"/>
          <p:nvPr/>
        </p:nvSpPr>
        <p:spPr>
          <a:xfrm>
            <a:off x="2590800" y="5410200"/>
            <a:ext cx="3810000" cy="369332"/>
          </a:xfrm>
          <a:prstGeom prst="rect">
            <a:avLst/>
          </a:prstGeom>
          <a:noFill/>
        </p:spPr>
        <p:txBody>
          <a:bodyPr wrap="square" rtlCol="0">
            <a:spAutoFit/>
          </a:bodyPr>
          <a:lstStyle/>
          <a:p>
            <a:endParaRPr lang="en-US" dirty="0"/>
          </a:p>
        </p:txBody>
      </p:sp>
      <p:pic>
        <p:nvPicPr>
          <p:cNvPr id="7" name="Picture 2" descr="infographic_21_01"/>
          <p:cNvPicPr>
            <a:picLocks noChangeAspect="1" noChangeArrowheads="1"/>
          </p:cNvPicPr>
          <p:nvPr/>
        </p:nvPicPr>
        <p:blipFill rotWithShape="1">
          <a:blip r:embed="rId3">
            <a:extLst>
              <a:ext uri="{28A0092B-C50C-407E-A947-70E740481C1C}">
                <a14:useLocalDpi xmlns:a14="http://schemas.microsoft.com/office/drawing/2010/main" val="0"/>
              </a:ext>
            </a:extLst>
          </a:blip>
          <a:srcRect t="67780" b="10143"/>
          <a:stretch/>
        </p:blipFill>
        <p:spPr bwMode="auto">
          <a:xfrm>
            <a:off x="478815" y="4292600"/>
            <a:ext cx="803397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1167</Words>
  <Application>Microsoft Office PowerPoint</Application>
  <PresentationFormat>On-screen Show (4:3)</PresentationFormat>
  <Paragraphs>183</Paragraphs>
  <Slides>32</Slides>
  <Notes>21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Chapter 21</vt:lpstr>
      <vt:lpstr>Driving Questions</vt:lpstr>
      <vt:lpstr>Isle Royale, Canada</vt:lpstr>
      <vt:lpstr>Ecology</vt:lpstr>
      <vt:lpstr>Ecology</vt:lpstr>
      <vt:lpstr>Ecology</vt:lpstr>
      <vt:lpstr>Ecology</vt:lpstr>
      <vt:lpstr>Ecology</vt:lpstr>
      <vt:lpstr>Population ecology</vt:lpstr>
      <vt:lpstr>Population ecology</vt:lpstr>
      <vt:lpstr>Population ecology</vt:lpstr>
      <vt:lpstr>Distribution patterns</vt:lpstr>
      <vt:lpstr>Distribution patterns</vt:lpstr>
      <vt:lpstr>Distribution patterns</vt:lpstr>
      <vt:lpstr>Distribution patterns</vt:lpstr>
      <vt:lpstr>Distribution patterns</vt:lpstr>
      <vt:lpstr>Population growth</vt:lpstr>
      <vt:lpstr>Population growth</vt:lpstr>
      <vt:lpstr>Population growth</vt:lpstr>
      <vt:lpstr>Population growth</vt:lpstr>
      <vt:lpstr>Population growth</vt:lpstr>
      <vt:lpstr>Population growth</vt:lpstr>
      <vt:lpstr>Patterns of population growth</vt:lpstr>
      <vt:lpstr>Patterns of population growth</vt:lpstr>
      <vt:lpstr>Population growth</vt:lpstr>
      <vt:lpstr>Population growth</vt:lpstr>
      <vt:lpstr>Population growth</vt:lpstr>
      <vt:lpstr>Population growth</vt:lpstr>
      <vt:lpstr>Population growth</vt:lpstr>
      <vt:lpstr>Population growth</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cymbolje</dc:creator>
  <cp:lastModifiedBy>hbadmin</cp:lastModifiedBy>
  <cp:revision>41</cp:revision>
  <dcterms:created xsi:type="dcterms:W3CDTF">2014-03-16T19:19:38Z</dcterms:created>
  <dcterms:modified xsi:type="dcterms:W3CDTF">2014-04-18T17:37:01Z</dcterms:modified>
</cp:coreProperties>
</file>