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1" r:id="rId2"/>
    <p:sldId id="257" r:id="rId3"/>
    <p:sldId id="267" r:id="rId4"/>
    <p:sldId id="263" r:id="rId5"/>
    <p:sldId id="266" r:id="rId6"/>
    <p:sldId id="259" r:id="rId7"/>
    <p:sldId id="260" r:id="rId8"/>
    <p:sldId id="258" r:id="rId9"/>
    <p:sldId id="262" r:id="rId10"/>
    <p:sldId id="268" r:id="rId11"/>
    <p:sldId id="264" r:id="rId12"/>
    <p:sldId id="265" r:id="rId13"/>
    <p:sldId id="269" r:id="rId14"/>
    <p:sldId id="2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33" autoAdjust="0"/>
  </p:normalViewPr>
  <p:slideViewPr>
    <p:cSldViewPr>
      <p:cViewPr>
        <p:scale>
          <a:sx n="60" d="100"/>
          <a:sy n="60" d="100"/>
        </p:scale>
        <p:origin x="-1842" y="-402"/>
      </p:cViewPr>
      <p:guideLst>
        <p:guide orient="horz" pos="2160"/>
        <p:guide pos="3840"/>
      </p:guideLst>
    </p:cSldViewPr>
  </p:slideViewPr>
  <p:notesTextViewPr>
    <p:cViewPr>
      <p:scale>
        <a:sx n="100" d="100"/>
        <a:sy n="100" d="100"/>
      </p:scale>
      <p:origin x="0" y="0"/>
    </p:cViewPr>
  </p:notesTextViewPr>
  <p:notesViewPr>
    <p:cSldViewPr>
      <p:cViewPr varScale="1">
        <p:scale>
          <a:sx n="60" d="100"/>
          <a:sy n="60" d="100"/>
        </p:scale>
        <p:origin x="-247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4232516-00AF-47C2-81C1-6ADDFDB209D3}" type="datetimeFigureOut">
              <a:rPr lang="en-US"/>
              <a:pPr>
                <a:defRPr/>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4BA4DCE-B783-4652-BF94-DEE25B82954A}" type="slidenum">
              <a:rPr lang="en-US"/>
              <a:pPr>
                <a:defRPr/>
              </a:pPr>
              <a:t>‹#›</a:t>
            </a:fld>
            <a:endParaRPr lang="en-US"/>
          </a:p>
        </p:txBody>
      </p:sp>
    </p:spTree>
    <p:extLst>
      <p:ext uri="{BB962C8B-B14F-4D97-AF65-F5344CB8AC3E}">
        <p14:creationId xmlns:p14="http://schemas.microsoft.com/office/powerpoint/2010/main" val="19088282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A7E175-3D52-462E-A79E-690D8F6E173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endParaRPr lang="en-US" dirty="0" smtClean="0"/>
          </a:p>
          <a:p>
            <a:pPr eaLnBrk="1" hangingPunct="1">
              <a:spcBef>
                <a:spcPct val="0"/>
              </a:spcBef>
            </a:pPr>
            <a:r>
              <a:rPr lang="en-US" dirty="0" smtClean="0"/>
              <a:t>Answer Notes: Energy </a:t>
            </a:r>
            <a:r>
              <a:rPr lang="en-US" dirty="0" smtClean="0"/>
              <a:t>is lost with every subsequent trophic level, eating lower on the food chain is more energy efficient (i.e. </a:t>
            </a:r>
            <a:r>
              <a:rPr lang="en-US" dirty="0" err="1" smtClean="0"/>
              <a:t>herbivory</a:t>
            </a:r>
            <a:r>
              <a:rPr lang="en-US" dirty="0" smtClean="0"/>
              <a:t> / vegetarianism). </a:t>
            </a:r>
          </a:p>
          <a:p>
            <a:pPr eaLnBrk="1" hangingPunct="1">
              <a:spcBef>
                <a:spcPct val="0"/>
              </a:spcBef>
            </a:pPr>
            <a:r>
              <a:rPr lang="en-US" dirty="0" smtClean="0"/>
              <a:t>Driving Question:</a:t>
            </a:r>
            <a:r>
              <a:rPr lang="en-US" baseline="0" dirty="0" smtClean="0"/>
              <a:t> 2 </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067267-A2D4-43CA-8E29-4E64C00580D1}"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 </a:t>
            </a:r>
            <a:endParaRPr lang="en-US" dirty="0" smtClean="0"/>
          </a:p>
          <a:p>
            <a:pPr eaLnBrk="1" hangingPunct="1">
              <a:spcBef>
                <a:spcPct val="0"/>
              </a:spcBef>
            </a:pPr>
            <a:r>
              <a:rPr lang="en-US" dirty="0" smtClean="0"/>
              <a:t>Answer Notes: Zebra </a:t>
            </a:r>
            <a:r>
              <a:rPr lang="en-US" dirty="0" smtClean="0"/>
              <a:t>eating the grass is a cost to the grass, so are not commensal (commensalism is a relationship in which one species benefits with the other is </a:t>
            </a:r>
            <a:r>
              <a:rPr lang="en-US" b="1" dirty="0" smtClean="0"/>
              <a:t>unaffected</a:t>
            </a:r>
            <a:r>
              <a:rPr lang="en-US" dirty="0" smtClean="0"/>
              <a:t> or </a:t>
            </a:r>
            <a:r>
              <a:rPr lang="en-US" b="1" dirty="0" smtClean="0"/>
              <a:t>unharmed</a:t>
            </a:r>
            <a:r>
              <a:rPr lang="en-US" dirty="0" smtClean="0"/>
              <a:t>).</a:t>
            </a:r>
            <a:endParaRPr lang="en-US" dirty="0" smtClean="0"/>
          </a:p>
          <a:p>
            <a:pPr eaLnBrk="1" hangingPunct="1">
              <a:spcBef>
                <a:spcPct val="0"/>
              </a:spcBef>
            </a:pPr>
            <a:r>
              <a:rPr lang="en-US" dirty="0" smtClean="0"/>
              <a:t>Driving Question:</a:t>
            </a:r>
            <a:r>
              <a:rPr lang="en-US" baseline="0" dirty="0" smtClean="0"/>
              <a:t> 3 </a:t>
            </a:r>
          </a:p>
          <a:p>
            <a:pPr eaLnBrk="1" hangingPunct="1">
              <a:spcBef>
                <a:spcPct val="0"/>
              </a:spcBef>
            </a:pPr>
            <a:endParaRPr lang="en-US" baseline="0" dirty="0" smtClean="0"/>
          </a:p>
          <a:p>
            <a:pPr eaLnBrk="1" hangingPunct="1">
              <a:spcBef>
                <a:spcPct val="0"/>
              </a:spcBef>
            </a:pPr>
            <a:r>
              <a:rPr lang="en-US" dirty="0" smtClean="0"/>
              <a:t>Wrong Answer Notes: </a:t>
            </a:r>
            <a:endParaRPr lang="en-US" baseline="0" dirty="0" smtClean="0"/>
          </a:p>
          <a:p>
            <a:pPr eaLnBrk="1" hangingPunct="1">
              <a:spcBef>
                <a:spcPct val="0"/>
              </a:spcBef>
            </a:pPr>
            <a:r>
              <a:rPr lang="en-US" baseline="0" dirty="0" smtClean="0"/>
              <a:t>Not </a:t>
            </a:r>
            <a:r>
              <a:rPr lang="en-US" baseline="0" dirty="0" smtClean="0"/>
              <a:t>option </a:t>
            </a:r>
            <a:r>
              <a:rPr lang="en-US" baseline="0" dirty="0" smtClean="0"/>
              <a:t>A </a:t>
            </a:r>
            <a:r>
              <a:rPr lang="en-US" dirty="0" smtClean="0"/>
              <a:t>because this is a clear case of predation.</a:t>
            </a:r>
          </a:p>
          <a:p>
            <a:pPr eaLnBrk="1" hangingPunct="1">
              <a:spcBef>
                <a:spcPct val="0"/>
              </a:spcBef>
            </a:pPr>
            <a:r>
              <a:rPr lang="en-US" baseline="0" dirty="0" smtClean="0"/>
              <a:t>Not </a:t>
            </a:r>
            <a:r>
              <a:rPr lang="en-US" baseline="0" dirty="0" smtClean="0"/>
              <a:t>option </a:t>
            </a:r>
            <a:r>
              <a:rPr lang="en-US" baseline="0" dirty="0" smtClean="0"/>
              <a:t>B </a:t>
            </a:r>
            <a:r>
              <a:rPr lang="en-US" dirty="0" smtClean="0"/>
              <a:t>because predation is when one organism feeds on another (the zebra here is the “predator” feeding on the “prey” which is the grass). </a:t>
            </a:r>
          </a:p>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4A25E-C672-496B-8763-CD2364A44BFA}"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endParaRPr lang="en-US" dirty="0" smtClean="0"/>
          </a:p>
          <a:p>
            <a:pPr eaLnBrk="1" hangingPunct="1">
              <a:spcBef>
                <a:spcPct val="0"/>
              </a:spcBef>
            </a:pPr>
            <a:r>
              <a:rPr lang="en-US" dirty="0" smtClean="0"/>
              <a:t>Answer</a:t>
            </a:r>
            <a:r>
              <a:rPr lang="en-US" baseline="0" dirty="0" smtClean="0"/>
              <a:t> Notes: </a:t>
            </a:r>
            <a:r>
              <a:rPr lang="en-US" dirty="0" smtClean="0"/>
              <a:t>The </a:t>
            </a:r>
            <a:r>
              <a:rPr lang="en-US" dirty="0" smtClean="0"/>
              <a:t>grass would probably decrease because of indirect effects of the loss of the lions. Because the predators would be gone, the zebra population would be unregulated and would probably increase. The increased population might then cause increased grazing pressure on the grass, and decrease </a:t>
            </a:r>
            <a:r>
              <a:rPr lang="en-US" dirty="0" smtClean="0"/>
              <a:t>grass</a:t>
            </a:r>
            <a:r>
              <a:rPr lang="en-US" baseline="0" dirty="0" smtClean="0"/>
              <a:t> </a:t>
            </a:r>
            <a:r>
              <a:rPr lang="en-US" dirty="0" smtClean="0"/>
              <a:t>populations</a:t>
            </a:r>
            <a:r>
              <a:rPr lang="en-US" dirty="0" smtClean="0"/>
              <a:t>. </a:t>
            </a:r>
            <a:endParaRPr lang="en-US" dirty="0" smtClean="0"/>
          </a:p>
          <a:p>
            <a:pPr eaLnBrk="1" hangingPunct="1">
              <a:spcBef>
                <a:spcPct val="0"/>
              </a:spcBef>
            </a:pPr>
            <a:r>
              <a:rPr lang="en-US" dirty="0" smtClean="0"/>
              <a:t>Driving </a:t>
            </a:r>
            <a:r>
              <a:rPr lang="en-US" dirty="0" smtClean="0"/>
              <a:t>Question:</a:t>
            </a:r>
            <a:r>
              <a:rPr lang="en-US" baseline="0" dirty="0" smtClean="0"/>
              <a:t> 3 </a:t>
            </a:r>
          </a:p>
          <a:p>
            <a:pPr eaLnBrk="1" hangingPunct="1">
              <a:spcBef>
                <a:spcPct val="0"/>
              </a:spcBef>
            </a:pP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1294C0-7741-4596-8B60-5FE0B78EB5D3}"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 </a:t>
            </a:r>
            <a:endParaRPr lang="en-US" dirty="0" smtClean="0"/>
          </a:p>
          <a:p>
            <a:pPr eaLnBrk="1" hangingPunct="1">
              <a:spcBef>
                <a:spcPct val="0"/>
              </a:spcBef>
            </a:pPr>
            <a:r>
              <a:rPr lang="en-US" dirty="0" smtClean="0"/>
              <a:t>Answer</a:t>
            </a:r>
            <a:r>
              <a:rPr lang="en-US" baseline="0" dirty="0" smtClean="0"/>
              <a:t> Notes: </a:t>
            </a:r>
            <a:r>
              <a:rPr lang="en-US" baseline="0" dirty="0" err="1" smtClean="0"/>
              <a:t>C</a:t>
            </a:r>
            <a:r>
              <a:rPr lang="en-US" dirty="0" err="1" smtClean="0"/>
              <a:t>ommensualism</a:t>
            </a:r>
            <a:r>
              <a:rPr lang="en-US" dirty="0" smtClean="0"/>
              <a:t> </a:t>
            </a:r>
            <a:r>
              <a:rPr lang="en-US" dirty="0" smtClean="0"/>
              <a:t>because the bird benefits from the tree, but the tree does not pay a cost or get a benefit from the bird (i.e. it is unharmed by the bird nesting there).</a:t>
            </a:r>
          </a:p>
          <a:p>
            <a:pPr eaLnBrk="1" hangingPunct="1">
              <a:spcBef>
                <a:spcPct val="0"/>
              </a:spcBef>
            </a:pPr>
            <a:r>
              <a:rPr lang="en-US" dirty="0" smtClean="0"/>
              <a:t>Driving Question:</a:t>
            </a:r>
            <a:r>
              <a:rPr lang="en-US" baseline="0" dirty="0" smtClean="0"/>
              <a:t> 3 </a:t>
            </a: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1708DE-714F-418A-8C0D-6F09F458B97C}"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t>
            </a:r>
            <a:r>
              <a:rPr lang="en-US" smtClean="0"/>
              <a:t>D </a:t>
            </a:r>
          </a:p>
          <a:p>
            <a:pPr eaLnBrk="1" hangingPunct="1">
              <a:spcBef>
                <a:spcPct val="0"/>
              </a:spcBef>
            </a:pPr>
            <a:r>
              <a:rPr lang="en-US" smtClean="0"/>
              <a:t>Driving </a:t>
            </a:r>
            <a:r>
              <a:rPr lang="en-US" dirty="0" smtClean="0"/>
              <a:t>Question:</a:t>
            </a:r>
            <a:r>
              <a:rPr lang="en-US" baseline="0" dirty="0" smtClean="0"/>
              <a:t> 3 </a:t>
            </a: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5D5018-D371-4301-9025-79007FA62D73}"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D</a:t>
            </a:r>
          </a:p>
          <a:p>
            <a:pPr eaLnBrk="1" hangingPunct="1">
              <a:spcBef>
                <a:spcPct val="0"/>
              </a:spcBef>
            </a:pPr>
            <a:r>
              <a:rPr lang="en-US" dirty="0" smtClean="0"/>
              <a:t>Driving Question:</a:t>
            </a:r>
            <a:r>
              <a:rPr lang="en-US" baseline="0" dirty="0" smtClean="0"/>
              <a:t> 1 </a:t>
            </a:r>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9B4690-BCFB-4338-9476-C875462AA22B}"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 </a:t>
            </a:r>
            <a:endParaRPr lang="en-US" dirty="0" smtClean="0"/>
          </a:p>
          <a:p>
            <a:pPr eaLnBrk="1" hangingPunct="1">
              <a:spcBef>
                <a:spcPct val="0"/>
              </a:spcBef>
            </a:pPr>
            <a:r>
              <a:rPr lang="en-US" dirty="0" smtClean="0"/>
              <a:t>Answer Notes: Pollinators </a:t>
            </a:r>
            <a:r>
              <a:rPr lang="en-US" dirty="0" smtClean="0"/>
              <a:t>are critical in facilitating reproduction in some plant species.</a:t>
            </a:r>
          </a:p>
          <a:p>
            <a:pPr eaLnBrk="1" hangingPunct="1">
              <a:spcBef>
                <a:spcPct val="0"/>
              </a:spcBef>
            </a:pPr>
            <a:r>
              <a:rPr lang="en-US" dirty="0" smtClean="0"/>
              <a:t>Driving Question:</a:t>
            </a:r>
            <a:r>
              <a:rPr lang="en-US" baseline="0" dirty="0" smtClean="0"/>
              <a:t> 1 </a:t>
            </a: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A83EFB-8D03-40CD-9EA6-B67035879CF1}"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endParaRPr lang="en-US" dirty="0" smtClean="0"/>
          </a:p>
          <a:p>
            <a:pPr eaLnBrk="1" hangingPunct="1">
              <a:spcBef>
                <a:spcPct val="0"/>
              </a:spcBef>
            </a:pPr>
            <a:r>
              <a:rPr lang="en-US" dirty="0" smtClean="0"/>
              <a:t>Answer Notes: A </a:t>
            </a:r>
            <a:r>
              <a:rPr lang="en-US" dirty="0" smtClean="0"/>
              <a:t>keystone species is one whose removal from the ecosystem devastates the community and causes major/drastic changes in the numbers and persistence of many other species.</a:t>
            </a:r>
          </a:p>
          <a:p>
            <a:pPr eaLnBrk="1" hangingPunct="1">
              <a:spcBef>
                <a:spcPct val="0"/>
              </a:spcBef>
            </a:pPr>
            <a:r>
              <a:rPr lang="en-US" dirty="0" smtClean="0"/>
              <a:t>Driving Question:</a:t>
            </a:r>
            <a:r>
              <a:rPr lang="en-US" baseline="0" dirty="0" smtClean="0"/>
              <a:t> 1 </a:t>
            </a: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3268B-2022-4FB3-BD5F-E33557108B51}"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endParaRPr lang="en-US" dirty="0" smtClean="0"/>
          </a:p>
          <a:p>
            <a:pPr eaLnBrk="1" hangingPunct="1">
              <a:spcBef>
                <a:spcPct val="0"/>
              </a:spcBef>
            </a:pPr>
            <a:r>
              <a:rPr lang="en-US" dirty="0" smtClean="0"/>
              <a:t>Answer Notes: This </a:t>
            </a:r>
            <a:r>
              <a:rPr lang="en-US" dirty="0" smtClean="0"/>
              <a:t>is a simplified food chain because it does not depict all of the other interactions with other species. For example, lions eat more than one species of prey, and zebras eat more than one type of vegetation. </a:t>
            </a:r>
            <a:endParaRPr lang="en-US" dirty="0" smtClean="0"/>
          </a:p>
          <a:p>
            <a:pPr eaLnBrk="1" hangingPunct="1">
              <a:spcBef>
                <a:spcPct val="0"/>
              </a:spcBef>
            </a:pPr>
            <a:r>
              <a:rPr lang="en-US" dirty="0" smtClean="0"/>
              <a:t>Driving </a:t>
            </a:r>
            <a:r>
              <a:rPr lang="en-US" dirty="0" smtClean="0"/>
              <a:t>Question:</a:t>
            </a:r>
            <a:r>
              <a:rPr lang="en-US" baseline="0" dirty="0" smtClean="0"/>
              <a:t> 2 </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0CBB19-CD12-4A97-820E-C694809963C9}"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a:t>
            </a:r>
          </a:p>
          <a:p>
            <a:pPr eaLnBrk="1" hangingPunct="1">
              <a:spcBef>
                <a:spcPct val="0"/>
              </a:spcBef>
            </a:pPr>
            <a:r>
              <a:rPr lang="en-US" dirty="0" smtClean="0"/>
              <a:t>Driving Question:</a:t>
            </a:r>
            <a:r>
              <a:rPr lang="en-US" baseline="0" dirty="0" smtClean="0"/>
              <a:t> 2 </a:t>
            </a: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B4CB0C-AF63-46D5-B6A3-E7E5AA2BF301}"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D</a:t>
            </a:r>
          </a:p>
          <a:p>
            <a:pPr eaLnBrk="1" hangingPunct="1">
              <a:spcBef>
                <a:spcPct val="0"/>
              </a:spcBef>
            </a:pPr>
            <a:r>
              <a:rPr lang="en-US" dirty="0" smtClean="0"/>
              <a:t>Driving Question:</a:t>
            </a:r>
            <a:r>
              <a:rPr lang="en-US" baseline="0" dirty="0" smtClean="0"/>
              <a:t> 2 </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E2105A-4D73-4D8F-8CA5-7BAA1ECB8084}"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D </a:t>
            </a:r>
            <a:endParaRPr lang="en-US" dirty="0" smtClean="0"/>
          </a:p>
          <a:p>
            <a:pPr eaLnBrk="1" hangingPunct="1">
              <a:spcBef>
                <a:spcPct val="0"/>
              </a:spcBef>
            </a:pPr>
            <a:r>
              <a:rPr lang="en-US" dirty="0" smtClean="0"/>
              <a:t>Answer Notes: Only </a:t>
            </a:r>
            <a:r>
              <a:rPr lang="en-US" dirty="0" smtClean="0"/>
              <a:t>1% of the total energy produced by producers like plants is actually available to carnivores. 90% of the energy is lost between each trophic </a:t>
            </a:r>
            <a:r>
              <a:rPr lang="en-US" dirty="0" smtClean="0"/>
              <a:t>level (it’s lost to heat, metabolism, &amp; waste). </a:t>
            </a:r>
          </a:p>
          <a:p>
            <a:pPr eaLnBrk="1" hangingPunct="1">
              <a:spcBef>
                <a:spcPct val="0"/>
              </a:spcBef>
            </a:pPr>
            <a:r>
              <a:rPr lang="en-US" dirty="0" smtClean="0"/>
              <a:t>Driving Question:</a:t>
            </a:r>
            <a:r>
              <a:rPr lang="en-US" baseline="0" dirty="0" smtClean="0"/>
              <a:t> 2  </a:t>
            </a:r>
            <a:endParaRPr lang="en-US" baseline="0"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8292F0-F635-4632-A00D-7198A39938CA}"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D </a:t>
            </a:r>
            <a:endParaRPr lang="en-US" dirty="0" smtClean="0"/>
          </a:p>
          <a:p>
            <a:pPr eaLnBrk="1" hangingPunct="1">
              <a:spcBef>
                <a:spcPct val="0"/>
              </a:spcBef>
            </a:pPr>
            <a:r>
              <a:rPr lang="en-US" dirty="0" smtClean="0"/>
              <a:t>Answer Notes: Hooves</a:t>
            </a:r>
            <a:r>
              <a:rPr lang="en-US" dirty="0" smtClean="0"/>
              <a:t>, bones, and hair are common parts of organisms that can’t be digested by their predators, and represent one of the sources of waste and lost energy between trophic levels.</a:t>
            </a:r>
          </a:p>
          <a:p>
            <a:pPr eaLnBrk="1" hangingPunct="1">
              <a:spcBef>
                <a:spcPct val="0"/>
              </a:spcBef>
            </a:pPr>
            <a:r>
              <a:rPr lang="en-US" dirty="0" smtClean="0"/>
              <a:t>Driving Question:</a:t>
            </a:r>
            <a:r>
              <a:rPr lang="en-US" baseline="0" dirty="0" smtClean="0"/>
              <a:t> 2 </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520CE6-AC54-464E-A13B-EA3DB68566CC}"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E1AEDAE-5ABF-4E31-8B9E-3D4DF37665A0}"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04FF82-49C4-40A0-BB8B-702CB9D5D6E1}" type="slidenum">
              <a:rPr lang="en-US"/>
              <a:pPr>
                <a:defRPr/>
              </a:pPr>
              <a:t>‹#›</a:t>
            </a:fld>
            <a:endParaRPr lang="en-US"/>
          </a:p>
        </p:txBody>
      </p:sp>
    </p:spTree>
    <p:extLst>
      <p:ext uri="{BB962C8B-B14F-4D97-AF65-F5344CB8AC3E}">
        <p14:creationId xmlns:p14="http://schemas.microsoft.com/office/powerpoint/2010/main" val="15949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3CE8A0-9436-4C57-B411-EBDCA74DD016}"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E9FC63-414A-433D-8C7B-4C66BAA0C92D}" type="slidenum">
              <a:rPr lang="en-US"/>
              <a:pPr>
                <a:defRPr/>
              </a:pPr>
              <a:t>‹#›</a:t>
            </a:fld>
            <a:endParaRPr lang="en-US"/>
          </a:p>
        </p:txBody>
      </p:sp>
    </p:spTree>
    <p:extLst>
      <p:ext uri="{BB962C8B-B14F-4D97-AF65-F5344CB8AC3E}">
        <p14:creationId xmlns:p14="http://schemas.microsoft.com/office/powerpoint/2010/main" val="18697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4CCBB5-AB45-47F1-9243-5C982775D427}"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9A9319-9E11-4567-87E2-38336530ABE4}" type="slidenum">
              <a:rPr lang="en-US"/>
              <a:pPr>
                <a:defRPr/>
              </a:pPr>
              <a:t>‹#›</a:t>
            </a:fld>
            <a:endParaRPr lang="en-US"/>
          </a:p>
        </p:txBody>
      </p:sp>
    </p:spTree>
    <p:extLst>
      <p:ext uri="{BB962C8B-B14F-4D97-AF65-F5344CB8AC3E}">
        <p14:creationId xmlns:p14="http://schemas.microsoft.com/office/powerpoint/2010/main" val="3273563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2BB846-1D0E-45E2-BD41-00C3CFE4CD7B}"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9F7669-23F2-45D1-ADE1-FFAFE91CA699}" type="slidenum">
              <a:rPr lang="en-US"/>
              <a:pPr>
                <a:defRPr/>
              </a:pPr>
              <a:t>‹#›</a:t>
            </a:fld>
            <a:endParaRPr lang="en-US"/>
          </a:p>
        </p:txBody>
      </p:sp>
    </p:spTree>
    <p:extLst>
      <p:ext uri="{BB962C8B-B14F-4D97-AF65-F5344CB8AC3E}">
        <p14:creationId xmlns:p14="http://schemas.microsoft.com/office/powerpoint/2010/main" val="4178712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4B25C7-3C2C-459A-936B-B8912E37E0F2}"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D7C109-4E66-4BED-80E2-EA2FF4E9D3DF}" type="slidenum">
              <a:rPr lang="en-US"/>
              <a:pPr>
                <a:defRPr/>
              </a:pPr>
              <a:t>‹#›</a:t>
            </a:fld>
            <a:endParaRPr lang="en-US"/>
          </a:p>
        </p:txBody>
      </p:sp>
    </p:spTree>
    <p:extLst>
      <p:ext uri="{BB962C8B-B14F-4D97-AF65-F5344CB8AC3E}">
        <p14:creationId xmlns:p14="http://schemas.microsoft.com/office/powerpoint/2010/main" val="1084168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71E528-DBBC-4735-949A-8DE4B88441D8}"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5902E5-D214-4838-A5DF-05D0E518E29C}" type="slidenum">
              <a:rPr lang="en-US"/>
              <a:pPr>
                <a:defRPr/>
              </a:pPr>
              <a:t>‹#›</a:t>
            </a:fld>
            <a:endParaRPr lang="en-US"/>
          </a:p>
        </p:txBody>
      </p:sp>
    </p:spTree>
    <p:extLst>
      <p:ext uri="{BB962C8B-B14F-4D97-AF65-F5344CB8AC3E}">
        <p14:creationId xmlns:p14="http://schemas.microsoft.com/office/powerpoint/2010/main" val="2894803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accent1"/>
            </a:solidFill>
          </a:ln>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514350" indent="-514350">
              <a:buFont typeface="+mj-lt"/>
              <a:buAutoNum type="alphaLcParenR"/>
              <a:defRPr sz="3600"/>
            </a:lvl1pPr>
            <a:lvl2pPr marL="971550" indent="-514350">
              <a:buFont typeface="+mj-lt"/>
              <a:buAutoNum type="alphaLcParenR"/>
              <a:defRPr sz="3200"/>
            </a:lvl2pPr>
            <a:lvl3pPr marL="1371600" indent="-457200">
              <a:buFont typeface="+mj-lt"/>
              <a:buAutoNum type="alphaLcParenR"/>
              <a:defRPr sz="2800"/>
            </a:lvl3pPr>
            <a:lvl4pPr marL="1828800" indent="-457200">
              <a:buFont typeface="+mj-lt"/>
              <a:buAutoNum type="alphaLcParenR"/>
              <a:defRPr sz="2400"/>
            </a:lvl4pPr>
            <a:lvl5pPr marL="2286000" indent="-457200">
              <a:buFont typeface="+mj-lt"/>
              <a:buAutoNum type="alphaLcParen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3D1611B-E39F-420F-9238-9EADF8FA142F}"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1F5393-1919-4BDF-9EDA-5922CA04C447}" type="slidenum">
              <a:rPr lang="en-US"/>
              <a:pPr>
                <a:defRPr/>
              </a:pPr>
              <a:t>‹#›</a:t>
            </a:fld>
            <a:endParaRPr lang="en-US"/>
          </a:p>
        </p:txBody>
      </p:sp>
    </p:spTree>
    <p:extLst>
      <p:ext uri="{BB962C8B-B14F-4D97-AF65-F5344CB8AC3E}">
        <p14:creationId xmlns:p14="http://schemas.microsoft.com/office/powerpoint/2010/main" val="1672564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accent6"/>
            </a:solidFill>
          </a:ln>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514350" indent="-514350">
              <a:buFont typeface="+mj-lt"/>
              <a:buAutoNum type="alphaLcParenR"/>
              <a:defRPr sz="3600"/>
            </a:lvl1pPr>
            <a:lvl2pPr marL="971550" indent="-514350">
              <a:buFont typeface="+mj-lt"/>
              <a:buAutoNum type="alphaLcParenR"/>
              <a:defRPr sz="3200"/>
            </a:lvl2pPr>
            <a:lvl3pPr marL="1371600" indent="-457200">
              <a:buFont typeface="+mj-lt"/>
              <a:buAutoNum type="alphaLcParenR"/>
              <a:defRPr sz="2800"/>
            </a:lvl3pPr>
            <a:lvl4pPr marL="1828800" indent="-457200">
              <a:buFont typeface="+mj-lt"/>
              <a:buAutoNum type="alphaLcParenR"/>
              <a:defRPr sz="2400"/>
            </a:lvl4pPr>
            <a:lvl5pPr marL="2286000" indent="-457200">
              <a:buFont typeface="+mj-lt"/>
              <a:buAutoNum type="alphaLcParen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A79F578-0EBA-476F-B5C1-F797C3911012}"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5CF053-5D30-4403-89FD-48C4314399BE}" type="slidenum">
              <a:rPr lang="en-US"/>
              <a:pPr>
                <a:defRPr/>
              </a:pPr>
              <a:t>‹#›</a:t>
            </a:fld>
            <a:endParaRPr lang="en-US"/>
          </a:p>
        </p:txBody>
      </p:sp>
    </p:spTree>
    <p:extLst>
      <p:ext uri="{BB962C8B-B14F-4D97-AF65-F5344CB8AC3E}">
        <p14:creationId xmlns:p14="http://schemas.microsoft.com/office/powerpoint/2010/main" val="4099657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51DE990-9462-425F-87CF-EA9A6DD07474}"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8CCC21-8E16-4091-B4C1-806B1AF1458E}" type="slidenum">
              <a:rPr lang="en-US"/>
              <a:pPr>
                <a:defRPr/>
              </a:pPr>
              <a:t>‹#›</a:t>
            </a:fld>
            <a:endParaRPr lang="en-US"/>
          </a:p>
        </p:txBody>
      </p:sp>
    </p:spTree>
    <p:extLst>
      <p:ext uri="{BB962C8B-B14F-4D97-AF65-F5344CB8AC3E}">
        <p14:creationId xmlns:p14="http://schemas.microsoft.com/office/powerpoint/2010/main" val="3089058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DEFDB71-6015-448B-AD5D-4E068F3AD254}"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160286-A1FA-4BA5-83E8-2A3AE85D2F2B}" type="slidenum">
              <a:rPr lang="en-US"/>
              <a:pPr>
                <a:defRPr/>
              </a:pPr>
              <a:t>‹#›</a:t>
            </a:fld>
            <a:endParaRPr lang="en-US"/>
          </a:p>
        </p:txBody>
      </p:sp>
    </p:spTree>
    <p:extLst>
      <p:ext uri="{BB962C8B-B14F-4D97-AF65-F5344CB8AC3E}">
        <p14:creationId xmlns:p14="http://schemas.microsoft.com/office/powerpoint/2010/main" val="3648586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48A393A-B082-4C00-B88C-5AE790B33609}" type="datetimeFigureOut">
              <a:rPr lang="en-US"/>
              <a:pPr>
                <a:defRPr/>
              </a:pPr>
              <a:t>3/10/2014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435FD57-FE02-4D77-825F-B69222375427}" type="slidenum">
              <a:rPr lang="en-US"/>
              <a:pPr>
                <a:defRPr/>
              </a:pPr>
              <a:t>‹#›</a:t>
            </a:fld>
            <a:endParaRPr lang="en-US"/>
          </a:p>
        </p:txBody>
      </p:sp>
    </p:spTree>
    <p:extLst>
      <p:ext uri="{BB962C8B-B14F-4D97-AF65-F5344CB8AC3E}">
        <p14:creationId xmlns:p14="http://schemas.microsoft.com/office/powerpoint/2010/main" val="4055404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7EEEBCD-FB1A-406F-BE48-56FFC9D55B8D}" type="datetimeFigureOut">
              <a:rPr lang="en-US"/>
              <a:pPr>
                <a:defRPr/>
              </a:pPr>
              <a:t>3/10/2014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0DAD058-3105-49FB-82F2-F0382C148AA3}" type="slidenum">
              <a:rPr lang="en-US"/>
              <a:pPr>
                <a:defRPr/>
              </a:pPr>
              <a:t>‹#›</a:t>
            </a:fld>
            <a:endParaRPr lang="en-US"/>
          </a:p>
        </p:txBody>
      </p:sp>
    </p:spTree>
    <p:extLst>
      <p:ext uri="{BB962C8B-B14F-4D97-AF65-F5344CB8AC3E}">
        <p14:creationId xmlns:p14="http://schemas.microsoft.com/office/powerpoint/2010/main" val="2198335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112ABD-7D6E-4001-BAB4-617158EA12D5}" type="datetimeFigureOut">
              <a:rPr lang="en-US"/>
              <a:pPr>
                <a:defRPr/>
              </a:pPr>
              <a:t>3/10/2014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4F009EB-51B6-41AC-BFDA-D5AAD29B30A0}" type="slidenum">
              <a:rPr lang="en-US"/>
              <a:pPr>
                <a:defRPr/>
              </a:pPr>
              <a:t>‹#›</a:t>
            </a:fld>
            <a:endParaRPr lang="en-US"/>
          </a:p>
        </p:txBody>
      </p:sp>
    </p:spTree>
    <p:extLst>
      <p:ext uri="{BB962C8B-B14F-4D97-AF65-F5344CB8AC3E}">
        <p14:creationId xmlns:p14="http://schemas.microsoft.com/office/powerpoint/2010/main" val="1635002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B0EF238-1BA9-4CAD-B637-7BF52A18EAC9}" type="datetimeFigureOut">
              <a:rPr lang="en-US"/>
              <a:pPr>
                <a:defRPr/>
              </a:pPr>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FEEAC67-D5F2-4EAA-B7B2-B887630850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600200"/>
            <a:ext cx="7772400" cy="3581400"/>
          </a:xfrm>
        </p:spPr>
        <p:txBody>
          <a:bodyPr/>
          <a:lstStyle/>
          <a:p>
            <a:pPr eaLnBrk="1" hangingPunct="1"/>
            <a:r>
              <a:rPr lang="en-US" sz="6000" b="1" dirty="0" smtClean="0"/>
              <a:t/>
            </a:r>
            <a:br>
              <a:rPr lang="en-US" sz="6000" b="1" dirty="0" smtClean="0"/>
            </a:br>
            <a:r>
              <a:rPr lang="en-US" sz="6000" b="1" i="1" dirty="0" smtClean="0"/>
              <a:t>Biology for a Changing World, 2e </a:t>
            </a:r>
            <a:r>
              <a:rPr lang="en-US" sz="6000" b="1" dirty="0" smtClean="0"/>
              <a:t/>
            </a:r>
            <a:br>
              <a:rPr lang="en-US" sz="6000" b="1" dirty="0" smtClean="0"/>
            </a:br>
            <a:r>
              <a:rPr lang="en-US" sz="6000" b="1" dirty="0" smtClean="0"/>
              <a:t/>
            </a:r>
            <a:br>
              <a:rPr lang="en-US" sz="6000" b="1" dirty="0" smtClean="0"/>
            </a:br>
            <a:r>
              <a:rPr lang="en-US" sz="6000" dirty="0" smtClean="0"/>
              <a:t>Clicker Questions </a:t>
            </a:r>
            <a:br>
              <a:rPr lang="en-US" sz="6000" dirty="0" smtClean="0"/>
            </a:br>
            <a:r>
              <a:rPr lang="en-US" sz="6000" dirty="0"/>
              <a:t/>
            </a:r>
            <a:br>
              <a:rPr lang="en-US" sz="6000" dirty="0"/>
            </a:br>
            <a:r>
              <a:rPr lang="en-US" sz="6000" dirty="0" smtClean="0"/>
              <a:t>Chapter 22</a:t>
            </a:r>
            <a:r>
              <a:rPr lang="en-US" b="1" dirty="0" smtClean="0"/>
              <a:t/>
            </a:r>
            <a:br>
              <a:rPr lang="en-US" b="1" dirty="0" smtClean="0"/>
            </a:br>
            <a:r>
              <a:rPr lang="en-US" dirty="0" smtClean="0"/>
              <a:t/>
            </a:r>
            <a:br>
              <a:rPr lang="en-US" dirty="0" smtClean="0"/>
            </a:br>
            <a:endParaRPr lang="en-US" dirty="0" smtClean="0"/>
          </a:p>
        </p:txBody>
      </p:sp>
    </p:spTree>
    <p:extLst>
      <p:ext uri="{BB962C8B-B14F-4D97-AF65-F5344CB8AC3E}">
        <p14:creationId xmlns:p14="http://schemas.microsoft.com/office/powerpoint/2010/main" val="29515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Which diet is most energy efficient?</a:t>
            </a:r>
            <a:endParaRPr lang="en-US" dirty="0"/>
          </a:p>
        </p:txBody>
      </p:sp>
      <p:sp>
        <p:nvSpPr>
          <p:cNvPr id="11267" name="Content Placeholder 2"/>
          <p:cNvSpPr>
            <a:spLocks noGrp="1"/>
          </p:cNvSpPr>
          <p:nvPr>
            <p:ph idx="1"/>
          </p:nvPr>
        </p:nvSpPr>
        <p:spPr/>
        <p:txBody>
          <a:bodyPr/>
          <a:lstStyle/>
          <a:p>
            <a:pPr marL="742950" indent="-742950" eaLnBrk="1" hangingPunct="1">
              <a:lnSpc>
                <a:spcPct val="150000"/>
              </a:lnSpc>
              <a:buFont typeface="Calibri" pitchFamily="34" charset="0"/>
              <a:buAutoNum type="alphaUcPeriod"/>
            </a:pPr>
            <a:r>
              <a:rPr lang="en-US" b="1" smtClean="0">
                <a:solidFill>
                  <a:srgbClr val="FF0000"/>
                </a:solidFill>
              </a:rPr>
              <a:t>Herbivore</a:t>
            </a:r>
          </a:p>
          <a:p>
            <a:pPr marL="742950" indent="-742950" eaLnBrk="1" hangingPunct="1">
              <a:lnSpc>
                <a:spcPct val="150000"/>
              </a:lnSpc>
              <a:buFont typeface="Calibri" pitchFamily="34" charset="0"/>
              <a:buAutoNum type="alphaUcPeriod"/>
            </a:pPr>
            <a:r>
              <a:rPr lang="en-US" smtClean="0"/>
              <a:t>Carnivore</a:t>
            </a:r>
          </a:p>
          <a:p>
            <a:pPr marL="742950" indent="-742950" eaLnBrk="1" hangingPunct="1">
              <a:lnSpc>
                <a:spcPct val="150000"/>
              </a:lnSpc>
              <a:buFont typeface="Calibri" pitchFamily="34" charset="0"/>
              <a:buAutoNum type="alphaUcPeriod"/>
            </a:pPr>
            <a:r>
              <a:rPr lang="en-US" smtClean="0"/>
              <a:t>Omnivore</a:t>
            </a:r>
          </a:p>
          <a:p>
            <a:pPr marL="742950" indent="-742950" eaLnBrk="1" hangingPunct="1">
              <a:lnSpc>
                <a:spcPct val="150000"/>
              </a:lnSpc>
              <a:buFont typeface="Calibri" pitchFamily="34" charset="0"/>
              <a:buAutoNum type="alphaUcPeriod"/>
            </a:pPr>
            <a:r>
              <a:rPr lang="en-US" smtClean="0"/>
              <a:t>They are all equally energy efficient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1752600"/>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A zebra eats grass, and the lion eats the zebra. Which is </a:t>
            </a:r>
            <a:r>
              <a:rPr lang="en-US" b="1" dirty="0" smtClean="0"/>
              <a:t>not</a:t>
            </a:r>
            <a:r>
              <a:rPr lang="en-US" dirty="0" smtClean="0"/>
              <a:t> a correct categorization of these interactions?</a:t>
            </a:r>
            <a:endParaRPr lang="en-US" dirty="0"/>
          </a:p>
        </p:txBody>
      </p:sp>
      <p:sp>
        <p:nvSpPr>
          <p:cNvPr id="12291" name="Content Placeholder 2"/>
          <p:cNvSpPr>
            <a:spLocks noGrp="1"/>
          </p:cNvSpPr>
          <p:nvPr>
            <p:ph idx="1"/>
          </p:nvPr>
        </p:nvSpPr>
        <p:spPr>
          <a:xfrm>
            <a:off x="152400" y="1981200"/>
            <a:ext cx="9067800" cy="4495800"/>
          </a:xfrm>
        </p:spPr>
        <p:txBody>
          <a:bodyPr/>
          <a:lstStyle/>
          <a:p>
            <a:pPr marL="742950" indent="-742950" eaLnBrk="1" hangingPunct="1">
              <a:lnSpc>
                <a:spcPct val="150000"/>
              </a:lnSpc>
              <a:buFont typeface="+mj-lt"/>
              <a:buAutoNum type="alphaUcPeriod"/>
              <a:defRPr/>
            </a:pPr>
            <a:r>
              <a:rPr lang="en-US" dirty="0" smtClean="0"/>
              <a:t>Lion eats zebra = predation</a:t>
            </a:r>
          </a:p>
          <a:p>
            <a:pPr marL="742950" indent="-742950" eaLnBrk="1" hangingPunct="1">
              <a:lnSpc>
                <a:spcPct val="150000"/>
              </a:lnSpc>
              <a:buFont typeface="+mj-lt"/>
              <a:buAutoNum type="alphaUcPeriod"/>
              <a:defRPr/>
            </a:pPr>
            <a:r>
              <a:rPr lang="en-US" dirty="0" smtClean="0"/>
              <a:t>Zebra eats grass = predation</a:t>
            </a:r>
          </a:p>
          <a:p>
            <a:pPr marL="742950" indent="-742950" eaLnBrk="1" hangingPunct="1">
              <a:lnSpc>
                <a:spcPct val="150000"/>
              </a:lnSpc>
              <a:buFont typeface="+mj-lt"/>
              <a:buAutoNum type="alphaUcPeriod"/>
              <a:defRPr/>
            </a:pPr>
            <a:r>
              <a:rPr lang="en-US" b="1" dirty="0" smtClean="0">
                <a:solidFill>
                  <a:srgbClr val="FF0000"/>
                </a:solidFill>
              </a:rPr>
              <a:t>Zebra eats grass = commensalism</a:t>
            </a:r>
          </a:p>
          <a:p>
            <a:pPr marL="742950" indent="-742950" eaLnBrk="1" hangingPunct="1">
              <a:lnSpc>
                <a:spcPct val="150000"/>
              </a:lnSpc>
              <a:buFont typeface="+mj-lt"/>
              <a:buAutoNum type="alphaUcPeriod"/>
              <a:defRPr/>
            </a:pPr>
            <a:r>
              <a:rPr lang="en-US" dirty="0" smtClean="0"/>
              <a:t>All of these are correct</a:t>
            </a:r>
          </a:p>
          <a:p>
            <a:pPr eaLnBrk="1" hangingPunct="1">
              <a:lnSpc>
                <a:spcPct val="150000"/>
              </a:lnSpc>
              <a:buFont typeface="Calibri" pitchFamily="34" charset="0"/>
              <a:buAutoNum type="alphaUcPeriod"/>
              <a:defRP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1401763"/>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What might happen to the grass population if lions disappeared?</a:t>
            </a:r>
            <a:endParaRPr lang="en-US" dirty="0"/>
          </a:p>
        </p:txBody>
      </p:sp>
      <p:sp>
        <p:nvSpPr>
          <p:cNvPr id="13315" name="Content Placeholder 2"/>
          <p:cNvSpPr>
            <a:spLocks noGrp="1"/>
          </p:cNvSpPr>
          <p:nvPr>
            <p:ph idx="1"/>
          </p:nvPr>
        </p:nvSpPr>
        <p:spPr>
          <a:xfrm>
            <a:off x="304800" y="1752600"/>
            <a:ext cx="8610600" cy="4876800"/>
          </a:xfrm>
        </p:spPr>
        <p:txBody>
          <a:bodyPr/>
          <a:lstStyle/>
          <a:p>
            <a:pPr marL="742950" indent="-742950" eaLnBrk="1" hangingPunct="1">
              <a:spcAft>
                <a:spcPts val="1000"/>
              </a:spcAft>
              <a:buFont typeface="Calibri" pitchFamily="34" charset="0"/>
              <a:buAutoNum type="alphaUcPeriod"/>
            </a:pPr>
            <a:r>
              <a:rPr lang="en-US" b="1" smtClean="0">
                <a:solidFill>
                  <a:srgbClr val="FF0000"/>
                </a:solidFill>
              </a:rPr>
              <a:t>The grass population would probably decrease.</a:t>
            </a:r>
          </a:p>
          <a:p>
            <a:pPr marL="742950" indent="-742950" eaLnBrk="1" hangingPunct="1">
              <a:spcAft>
                <a:spcPts val="1000"/>
              </a:spcAft>
              <a:buFont typeface="Calibri" pitchFamily="34" charset="0"/>
              <a:buAutoNum type="alphaUcPeriod"/>
            </a:pPr>
            <a:r>
              <a:rPr lang="en-US" smtClean="0"/>
              <a:t>The grass population would probably increase.</a:t>
            </a:r>
          </a:p>
          <a:p>
            <a:pPr marL="742950" indent="-742950" eaLnBrk="1" hangingPunct="1">
              <a:spcAft>
                <a:spcPts val="1000"/>
              </a:spcAft>
              <a:buFont typeface="Calibri" pitchFamily="34" charset="0"/>
              <a:buAutoNum type="alphaUcPeriod"/>
            </a:pPr>
            <a:r>
              <a:rPr lang="en-US" smtClean="0"/>
              <a:t>The grass population would probably stay the same.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274638"/>
            <a:ext cx="8915400" cy="33829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A bird builds a nest in a tree. The bird gains shelter from the tree. The tree does not pay a cost or get a benefit from the bird nesting there. </a:t>
            </a:r>
            <a:br>
              <a:rPr lang="en-US" dirty="0" smtClean="0"/>
            </a:br>
            <a:r>
              <a:rPr lang="en-US" sz="4000" dirty="0" smtClean="0"/>
              <a:t>How would you describe their relationship?</a:t>
            </a:r>
            <a:endParaRPr lang="en-US" dirty="0"/>
          </a:p>
        </p:txBody>
      </p:sp>
      <p:sp>
        <p:nvSpPr>
          <p:cNvPr id="14339" name="Content Placeholder 2"/>
          <p:cNvSpPr>
            <a:spLocks noGrp="1"/>
          </p:cNvSpPr>
          <p:nvPr>
            <p:ph idx="1"/>
          </p:nvPr>
        </p:nvSpPr>
        <p:spPr>
          <a:xfrm>
            <a:off x="457200" y="4038600"/>
            <a:ext cx="8229600" cy="2819400"/>
          </a:xfrm>
        </p:spPr>
        <p:txBody>
          <a:bodyPr/>
          <a:lstStyle/>
          <a:p>
            <a:pPr marL="742950" indent="-742950" eaLnBrk="1" hangingPunct="1">
              <a:buFont typeface="Calibri" pitchFamily="34" charset="0"/>
              <a:buAutoNum type="alphaUcPeriod"/>
            </a:pPr>
            <a:r>
              <a:rPr lang="en-US" smtClean="0"/>
              <a:t>Parasitism</a:t>
            </a:r>
          </a:p>
          <a:p>
            <a:pPr marL="742950" indent="-742950" eaLnBrk="1" hangingPunct="1">
              <a:buFont typeface="Calibri" pitchFamily="34" charset="0"/>
              <a:buAutoNum type="alphaUcPeriod"/>
            </a:pPr>
            <a:r>
              <a:rPr lang="en-US" smtClean="0"/>
              <a:t>Mutualism</a:t>
            </a:r>
          </a:p>
          <a:p>
            <a:pPr marL="742950" indent="-742950" eaLnBrk="1" hangingPunct="1">
              <a:buFont typeface="Calibri" pitchFamily="34" charset="0"/>
              <a:buAutoNum type="alphaUcPeriod"/>
            </a:pPr>
            <a:r>
              <a:rPr lang="en-US" b="1" smtClean="0">
                <a:solidFill>
                  <a:srgbClr val="FF0000"/>
                </a:solidFill>
              </a:rPr>
              <a:t>Commensualism</a:t>
            </a:r>
          </a:p>
          <a:p>
            <a:pPr marL="742950" indent="-742950" eaLnBrk="1" hangingPunct="1">
              <a:buFont typeface="Calibri" pitchFamily="34" charset="0"/>
              <a:buAutoNum type="alphaUcPeriod"/>
            </a:pPr>
            <a:r>
              <a:rPr lang="en-US" smtClean="0"/>
              <a:t>All of the above.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8589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Two species compete for the same prey. </a:t>
            </a:r>
            <a:br>
              <a:rPr lang="en-US" dirty="0" smtClean="0"/>
            </a:br>
            <a:r>
              <a:rPr lang="en-US" dirty="0" smtClean="0"/>
              <a:t>How would you describe their relationship?</a:t>
            </a:r>
            <a:endParaRPr lang="en-US" dirty="0"/>
          </a:p>
        </p:txBody>
      </p:sp>
      <p:sp>
        <p:nvSpPr>
          <p:cNvPr id="3" name="Content Placeholder 2"/>
          <p:cNvSpPr>
            <a:spLocks noGrp="1"/>
          </p:cNvSpPr>
          <p:nvPr>
            <p:ph idx="1"/>
          </p:nvPr>
        </p:nvSpPr>
        <p:spPr>
          <a:xfrm>
            <a:off x="457200" y="2514600"/>
            <a:ext cx="8229600" cy="3611563"/>
          </a:xfrm>
        </p:spPr>
        <p:txBody>
          <a:bodyPr rtlCol="0">
            <a:normAutofit lnSpcReduction="10000"/>
          </a:bodyPr>
          <a:lstStyle/>
          <a:p>
            <a:pPr marL="742950" indent="-742950" eaLnBrk="1" fontAlgn="auto" hangingPunct="1">
              <a:lnSpc>
                <a:spcPct val="150000"/>
              </a:lnSpc>
              <a:spcAft>
                <a:spcPts val="0"/>
              </a:spcAft>
              <a:buFont typeface="+mj-lt"/>
              <a:buAutoNum type="alphaUcPeriod"/>
              <a:defRPr/>
            </a:pPr>
            <a:r>
              <a:rPr lang="en-US" dirty="0" smtClean="0"/>
              <a:t>Mutualism </a:t>
            </a:r>
          </a:p>
          <a:p>
            <a:pPr marL="742950" indent="-742950" eaLnBrk="1" fontAlgn="auto" hangingPunct="1">
              <a:lnSpc>
                <a:spcPct val="150000"/>
              </a:lnSpc>
              <a:spcAft>
                <a:spcPts val="0"/>
              </a:spcAft>
              <a:buFont typeface="+mj-lt"/>
              <a:buAutoNum type="alphaUcPeriod"/>
              <a:defRPr/>
            </a:pPr>
            <a:r>
              <a:rPr lang="en-US" dirty="0" smtClean="0"/>
              <a:t>Predation</a:t>
            </a:r>
          </a:p>
          <a:p>
            <a:pPr marL="742950" indent="-742950" eaLnBrk="1" fontAlgn="auto" hangingPunct="1">
              <a:lnSpc>
                <a:spcPct val="150000"/>
              </a:lnSpc>
              <a:spcAft>
                <a:spcPts val="0"/>
              </a:spcAft>
              <a:buFont typeface="+mj-lt"/>
              <a:buAutoNum type="alphaUcPeriod"/>
              <a:defRPr/>
            </a:pPr>
            <a:r>
              <a:rPr lang="en-US" dirty="0" smtClean="0"/>
              <a:t>Keystone species</a:t>
            </a:r>
          </a:p>
          <a:p>
            <a:pPr marL="742950" indent="-742950" eaLnBrk="1" fontAlgn="auto" hangingPunct="1">
              <a:lnSpc>
                <a:spcPct val="150000"/>
              </a:lnSpc>
              <a:spcAft>
                <a:spcPts val="0"/>
              </a:spcAft>
              <a:buFont typeface="+mj-lt"/>
              <a:buAutoNum type="alphaUcPeriod"/>
              <a:defRPr/>
            </a:pPr>
            <a:r>
              <a:rPr lang="en-US" b="1" dirty="0" smtClean="0">
                <a:solidFill>
                  <a:srgbClr val="FF0000"/>
                </a:solidFill>
              </a:rPr>
              <a:t>Competition</a:t>
            </a:r>
          </a:p>
          <a:p>
            <a:pPr eaLnBrk="1" fontAlgn="auto" hangingPunct="1">
              <a:lnSpc>
                <a:spcPct val="150000"/>
              </a:lnSpc>
              <a:spcAft>
                <a:spcPts val="0"/>
              </a:spcAft>
              <a:buFont typeface="+mj-lt"/>
              <a:buAutoNum type="alphaUcPeriod"/>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3255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Why are scientists so worried about honeybee colony collapse disorder?</a:t>
            </a:r>
            <a:endParaRPr lang="en-US" dirty="0"/>
          </a:p>
        </p:txBody>
      </p:sp>
      <p:sp>
        <p:nvSpPr>
          <p:cNvPr id="3075" name="Content Placeholder 4"/>
          <p:cNvSpPr>
            <a:spLocks noGrp="1"/>
          </p:cNvSpPr>
          <p:nvPr>
            <p:ph idx="1"/>
          </p:nvPr>
        </p:nvSpPr>
        <p:spPr>
          <a:xfrm>
            <a:off x="228600" y="1752600"/>
            <a:ext cx="7620000" cy="4724400"/>
          </a:xfrm>
        </p:spPr>
        <p:txBody>
          <a:bodyPr/>
          <a:lstStyle/>
          <a:p>
            <a:pPr marL="742950" indent="-742950" eaLnBrk="1" hangingPunct="1">
              <a:spcAft>
                <a:spcPts val="1000"/>
              </a:spcAft>
              <a:buFont typeface="Calibri" pitchFamily="34" charset="0"/>
              <a:buAutoNum type="alphaUcPeriod"/>
            </a:pPr>
            <a:r>
              <a:rPr lang="en-US" smtClean="0"/>
              <a:t>Bees are keystone species in their communities.</a:t>
            </a:r>
          </a:p>
          <a:p>
            <a:pPr marL="742950" indent="-742950" eaLnBrk="1" hangingPunct="1">
              <a:spcAft>
                <a:spcPts val="1000"/>
              </a:spcAft>
              <a:buFont typeface="Calibri" pitchFamily="34" charset="0"/>
              <a:buAutoNum type="alphaUcPeriod"/>
            </a:pPr>
            <a:r>
              <a:rPr lang="en-US" smtClean="0"/>
              <a:t>Commercial crops require bees.</a:t>
            </a:r>
          </a:p>
          <a:p>
            <a:pPr marL="742950" indent="-742950" eaLnBrk="1" hangingPunct="1">
              <a:spcAft>
                <a:spcPts val="1000"/>
              </a:spcAft>
              <a:buFont typeface="Calibri" pitchFamily="34" charset="0"/>
              <a:buAutoNum type="alphaUcPeriod"/>
            </a:pPr>
            <a:r>
              <a:rPr lang="en-US" smtClean="0"/>
              <a:t>Flowering plant reproduction relies on pollinators like bees.</a:t>
            </a:r>
          </a:p>
          <a:p>
            <a:pPr marL="742950" indent="-742950" eaLnBrk="1" hangingPunct="1">
              <a:spcAft>
                <a:spcPts val="1000"/>
              </a:spcAft>
              <a:buFont typeface="Calibri" pitchFamily="34" charset="0"/>
              <a:buAutoNum type="alphaUcPeriod"/>
            </a:pPr>
            <a:r>
              <a:rPr lang="en-US" b="1" smtClean="0">
                <a:solidFill>
                  <a:srgbClr val="FF0000"/>
                </a:solidFill>
              </a:rPr>
              <a:t>All of the above.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Why do pollinators have such a critical role in communities?</a:t>
            </a:r>
            <a:endParaRPr lang="en-US" dirty="0"/>
          </a:p>
        </p:txBody>
      </p:sp>
      <p:sp>
        <p:nvSpPr>
          <p:cNvPr id="3" name="Content Placeholder 2"/>
          <p:cNvSpPr>
            <a:spLocks noGrp="1"/>
          </p:cNvSpPr>
          <p:nvPr>
            <p:ph idx="1"/>
          </p:nvPr>
        </p:nvSpPr>
        <p:spPr>
          <a:xfrm>
            <a:off x="457200" y="1752600"/>
            <a:ext cx="8229600" cy="4953000"/>
          </a:xfrm>
        </p:spPr>
        <p:txBody>
          <a:bodyPr rtlCol="0">
            <a:normAutofit lnSpcReduction="10000"/>
          </a:bodyPr>
          <a:lstStyle/>
          <a:p>
            <a:pPr marL="742950" indent="-742950" eaLnBrk="1" fontAlgn="auto" hangingPunct="1">
              <a:spcAft>
                <a:spcPts val="0"/>
              </a:spcAft>
              <a:buFont typeface="+mj-lt"/>
              <a:buAutoNum type="alphaUcPeriod"/>
              <a:defRPr/>
            </a:pPr>
            <a:r>
              <a:rPr lang="en-US" dirty="0" smtClean="0"/>
              <a:t>Pollinators visit many flowers so they can spread parasites in the community.</a:t>
            </a:r>
          </a:p>
          <a:p>
            <a:pPr marL="742950" indent="-742950" eaLnBrk="1" fontAlgn="auto" hangingPunct="1">
              <a:spcAft>
                <a:spcPts val="0"/>
              </a:spcAft>
              <a:buFont typeface="+mj-lt"/>
              <a:buAutoNum type="alphaUcPeriod"/>
              <a:defRPr/>
            </a:pPr>
            <a:r>
              <a:rPr lang="en-US" dirty="0" smtClean="0"/>
              <a:t>Producers have a parasitic relationship with pollinators, which would be disrupted if pollinators disappeared.</a:t>
            </a:r>
          </a:p>
          <a:p>
            <a:pPr marL="742950" indent="-742950" eaLnBrk="1" fontAlgn="auto" hangingPunct="1">
              <a:spcAft>
                <a:spcPts val="0"/>
              </a:spcAft>
              <a:buFont typeface="+mj-lt"/>
              <a:buAutoNum type="alphaUcPeriod"/>
              <a:defRPr/>
            </a:pPr>
            <a:r>
              <a:rPr lang="en-US" b="1" dirty="0" smtClean="0">
                <a:solidFill>
                  <a:srgbClr val="FF0000"/>
                </a:solidFill>
              </a:rPr>
              <a:t>Many producers rely on pollination to reproduce. Without pollinators, these plants could go extinct, which would reduce the food supply for consumers.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1477962"/>
          </a:xfrm>
          <a:ln w="9525">
            <a:noFill/>
          </a:ln>
          <a:extLst>
            <a:ext uri="{91240B29-F687-4F45-9708-019B960494DF}">
              <a14:hiddenLine xmlns:a14="http://schemas.microsoft.com/office/drawing/2010/main" w="57150">
                <a:solidFill>
                  <a:srgbClr val="000000"/>
                </a:solidFill>
                <a:miter lim="800000"/>
                <a:headEnd/>
                <a:tailEnd/>
              </a14:hiddenLine>
            </a:ext>
          </a:extLst>
        </p:spPr>
        <p:txBody>
          <a:bodyPr/>
          <a:lstStyle/>
          <a:p>
            <a:pPr algn="l" eaLnBrk="1" hangingPunct="1"/>
            <a:r>
              <a:rPr lang="en-US" smtClean="0"/>
              <a:t>Which species is more likely to be a keystone species in its community?</a:t>
            </a:r>
          </a:p>
        </p:txBody>
      </p:sp>
      <p:sp>
        <p:nvSpPr>
          <p:cNvPr id="5123" name="Content Placeholder 2"/>
          <p:cNvSpPr>
            <a:spLocks noGrp="1"/>
          </p:cNvSpPr>
          <p:nvPr>
            <p:ph idx="1"/>
          </p:nvPr>
        </p:nvSpPr>
        <p:spPr>
          <a:xfrm>
            <a:off x="457200" y="1905000"/>
            <a:ext cx="8229600" cy="4419600"/>
          </a:xfrm>
        </p:spPr>
        <p:txBody>
          <a:bodyPr/>
          <a:lstStyle/>
          <a:p>
            <a:pPr marL="742950" indent="-742950" eaLnBrk="1" hangingPunct="1">
              <a:spcAft>
                <a:spcPts val="1000"/>
              </a:spcAft>
              <a:buFont typeface="+mj-lt"/>
              <a:buAutoNum type="alphaUcPeriod"/>
              <a:defRPr/>
            </a:pPr>
            <a:r>
              <a:rPr lang="en-US" b="1" dirty="0" smtClean="0">
                <a:solidFill>
                  <a:srgbClr val="FF0000"/>
                </a:solidFill>
              </a:rPr>
              <a:t>Species A, where the removal of this species causes major changes in the numbers of Species B, C, D, E, F, G, &amp; H.</a:t>
            </a:r>
          </a:p>
          <a:p>
            <a:pPr marL="742950" indent="-742950" eaLnBrk="1" hangingPunct="1">
              <a:buFont typeface="+mj-lt"/>
              <a:buAutoNum type="alphaUcPeriod"/>
              <a:defRPr/>
            </a:pPr>
            <a:r>
              <a:rPr lang="en-US" dirty="0" smtClean="0"/>
              <a:t>Species B, where the removal of this species causes minor changes in the numbers of Species A, B, D, E, &amp; F.</a:t>
            </a:r>
          </a:p>
          <a:p>
            <a:pPr eaLnBrk="1" hangingPunct="1">
              <a:buFont typeface="Calibri" pitchFamily="34" charset="0"/>
              <a:buAutoNum type="alphaUcPeriod"/>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839200" cy="1524000"/>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A zebra eats grass and a lion eats a zebra. What best describes these interactions?</a:t>
            </a:r>
            <a:endParaRPr lang="en-US" dirty="0"/>
          </a:p>
        </p:txBody>
      </p:sp>
      <p:sp>
        <p:nvSpPr>
          <p:cNvPr id="6147" name="Content Placeholder 4"/>
          <p:cNvSpPr>
            <a:spLocks noGrp="1"/>
          </p:cNvSpPr>
          <p:nvPr>
            <p:ph idx="1"/>
          </p:nvPr>
        </p:nvSpPr>
        <p:spPr>
          <a:xfrm>
            <a:off x="228600" y="2209800"/>
            <a:ext cx="8458200" cy="3916363"/>
          </a:xfrm>
        </p:spPr>
        <p:txBody>
          <a:bodyPr/>
          <a:lstStyle/>
          <a:p>
            <a:pPr marL="742950" indent="-742950" eaLnBrk="1" hangingPunct="1">
              <a:lnSpc>
                <a:spcPct val="150000"/>
              </a:lnSpc>
              <a:buFont typeface="+mj-lt"/>
              <a:buAutoNum type="alphaUcPeriod"/>
              <a:defRPr/>
            </a:pPr>
            <a:r>
              <a:rPr lang="en-US" b="1" dirty="0" smtClean="0">
                <a:solidFill>
                  <a:srgbClr val="FF0000"/>
                </a:solidFill>
              </a:rPr>
              <a:t>Simplified food chain</a:t>
            </a:r>
          </a:p>
          <a:p>
            <a:pPr marL="742950" indent="-742950" eaLnBrk="1" hangingPunct="1">
              <a:lnSpc>
                <a:spcPct val="150000"/>
              </a:lnSpc>
              <a:buFont typeface="+mj-lt"/>
              <a:buAutoNum type="alphaUcPeriod"/>
              <a:defRPr/>
            </a:pPr>
            <a:r>
              <a:rPr lang="en-US" dirty="0" smtClean="0"/>
              <a:t>Complex food web</a:t>
            </a:r>
          </a:p>
          <a:p>
            <a:pPr marL="742950" indent="-742950" eaLnBrk="1" hangingPunct="1">
              <a:lnSpc>
                <a:spcPct val="150000"/>
              </a:lnSpc>
              <a:buFont typeface="+mj-lt"/>
              <a:buAutoNum type="alphaUcPeriod"/>
              <a:defRPr/>
            </a:pPr>
            <a:r>
              <a:rPr lang="en-US" dirty="0" smtClean="0"/>
              <a:t>Symbiosis</a:t>
            </a:r>
          </a:p>
          <a:p>
            <a:pPr marL="742950" indent="-742950" eaLnBrk="1" hangingPunct="1">
              <a:lnSpc>
                <a:spcPct val="150000"/>
              </a:lnSpc>
              <a:buFont typeface="+mj-lt"/>
              <a:buAutoNum type="alphaUcPeriod"/>
              <a:defRPr/>
            </a:pPr>
            <a:r>
              <a:rPr lang="en-US" dirty="0" smtClean="0"/>
              <a:t>Keystone species</a:t>
            </a:r>
          </a:p>
          <a:p>
            <a:pPr eaLnBrk="1" hangingPunct="1">
              <a:lnSpc>
                <a:spcPct val="150000"/>
              </a:lnSpc>
              <a:buFont typeface="Calibri" pitchFamily="34" charset="0"/>
              <a:buAutoNum type="alphaUcPeriod"/>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6096000" cy="1325563"/>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Which species is a </a:t>
            </a:r>
            <a:r>
              <a:rPr lang="en-US" b="1" dirty="0" smtClean="0"/>
              <a:t>producer</a:t>
            </a:r>
            <a:r>
              <a:rPr lang="en-US" dirty="0" smtClean="0"/>
              <a:t>?</a:t>
            </a:r>
            <a:endParaRPr lang="en-US" dirty="0"/>
          </a:p>
        </p:txBody>
      </p:sp>
      <p:sp>
        <p:nvSpPr>
          <p:cNvPr id="5" name="Content Placeholder 4"/>
          <p:cNvSpPr>
            <a:spLocks noGrp="1"/>
          </p:cNvSpPr>
          <p:nvPr>
            <p:ph idx="1"/>
          </p:nvPr>
        </p:nvSpPr>
        <p:spPr>
          <a:xfrm>
            <a:off x="457200" y="1752600"/>
            <a:ext cx="4876800" cy="4373563"/>
          </a:xfrm>
        </p:spPr>
        <p:txBody>
          <a:bodyPr rtlCol="0">
            <a:normAutofit lnSpcReduction="10000"/>
          </a:bodyPr>
          <a:lstStyle/>
          <a:p>
            <a:pPr marL="742950" indent="-742950" eaLnBrk="1" fontAlgn="auto" hangingPunct="1">
              <a:lnSpc>
                <a:spcPct val="150000"/>
              </a:lnSpc>
              <a:spcAft>
                <a:spcPts val="0"/>
              </a:spcAft>
              <a:buFont typeface="+mj-lt"/>
              <a:buAutoNum type="alphaUcPeriod"/>
              <a:defRPr/>
            </a:pPr>
            <a:r>
              <a:rPr lang="en-US" dirty="0" smtClean="0"/>
              <a:t>The lion</a:t>
            </a:r>
          </a:p>
          <a:p>
            <a:pPr marL="742950" indent="-742950" eaLnBrk="1" fontAlgn="auto" hangingPunct="1">
              <a:lnSpc>
                <a:spcPct val="150000"/>
              </a:lnSpc>
              <a:spcAft>
                <a:spcPts val="0"/>
              </a:spcAft>
              <a:buFont typeface="+mj-lt"/>
              <a:buAutoNum type="alphaUcPeriod"/>
              <a:defRPr/>
            </a:pPr>
            <a:r>
              <a:rPr lang="en-US" dirty="0" smtClean="0"/>
              <a:t>The zebra</a:t>
            </a:r>
          </a:p>
          <a:p>
            <a:pPr marL="742950" indent="-742950" eaLnBrk="1" fontAlgn="auto" hangingPunct="1">
              <a:lnSpc>
                <a:spcPct val="150000"/>
              </a:lnSpc>
              <a:spcAft>
                <a:spcPts val="0"/>
              </a:spcAft>
              <a:buFont typeface="+mj-lt"/>
              <a:buAutoNum type="alphaUcPeriod"/>
              <a:defRPr/>
            </a:pPr>
            <a:r>
              <a:rPr lang="en-US" b="1" dirty="0" smtClean="0">
                <a:solidFill>
                  <a:srgbClr val="FF0000"/>
                </a:solidFill>
              </a:rPr>
              <a:t>The grass</a:t>
            </a:r>
          </a:p>
          <a:p>
            <a:pPr marL="742950" indent="-742950" eaLnBrk="1" fontAlgn="auto" hangingPunct="1">
              <a:lnSpc>
                <a:spcPct val="150000"/>
              </a:lnSpc>
              <a:spcAft>
                <a:spcPts val="0"/>
              </a:spcAft>
              <a:buFont typeface="+mj-lt"/>
              <a:buAutoNum type="alphaUcPeriod"/>
              <a:defRPr/>
            </a:pPr>
            <a:r>
              <a:rPr lang="en-US" dirty="0" smtClean="0"/>
              <a:t>None of these are producers.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457200" y="274638"/>
            <a:ext cx="8229600" cy="1325562"/>
          </a:xfrm>
          <a:ln w="9525">
            <a:noFill/>
          </a:ln>
          <a:extLst>
            <a:ext uri="{91240B29-F687-4F45-9708-019B960494DF}">
              <a14:hiddenLine xmlns:a14="http://schemas.microsoft.com/office/drawing/2010/main" w="57150">
                <a:solidFill>
                  <a:srgbClr val="000000"/>
                </a:solidFill>
                <a:miter lim="800000"/>
                <a:headEnd/>
                <a:tailEnd/>
              </a14:hiddenLine>
            </a:ext>
          </a:extLst>
        </p:spPr>
        <p:txBody>
          <a:bodyPr/>
          <a:lstStyle/>
          <a:p>
            <a:pPr algn="l" eaLnBrk="1" hangingPunct="1"/>
            <a:r>
              <a:rPr lang="en-US" smtClean="0"/>
              <a:t>Which species is a </a:t>
            </a:r>
            <a:r>
              <a:rPr lang="en-US" b="1" smtClean="0"/>
              <a:t>consumer</a:t>
            </a:r>
            <a:r>
              <a:rPr lang="en-US" smtClean="0"/>
              <a:t>?</a:t>
            </a:r>
          </a:p>
        </p:txBody>
      </p:sp>
      <p:sp>
        <p:nvSpPr>
          <p:cNvPr id="5" name="Content Placeholder 4"/>
          <p:cNvSpPr>
            <a:spLocks noGrp="1"/>
          </p:cNvSpPr>
          <p:nvPr>
            <p:ph idx="1"/>
          </p:nvPr>
        </p:nvSpPr>
        <p:spPr>
          <a:xfrm>
            <a:off x="533400" y="1752600"/>
            <a:ext cx="8153400" cy="4373563"/>
          </a:xfrm>
        </p:spPr>
        <p:txBody>
          <a:bodyPr rtlCol="0">
            <a:normAutofit lnSpcReduction="10000"/>
          </a:bodyPr>
          <a:lstStyle/>
          <a:p>
            <a:pPr marL="742950" indent="-742950" eaLnBrk="1" fontAlgn="auto" hangingPunct="1">
              <a:lnSpc>
                <a:spcPct val="150000"/>
              </a:lnSpc>
              <a:spcAft>
                <a:spcPts val="0"/>
              </a:spcAft>
              <a:buFont typeface="+mj-lt"/>
              <a:buAutoNum type="alphaUcPeriod"/>
              <a:defRPr/>
            </a:pPr>
            <a:r>
              <a:rPr lang="en-US" dirty="0" smtClean="0"/>
              <a:t>The lion</a:t>
            </a:r>
          </a:p>
          <a:p>
            <a:pPr marL="742950" indent="-742950" eaLnBrk="1" fontAlgn="auto" hangingPunct="1">
              <a:lnSpc>
                <a:spcPct val="150000"/>
              </a:lnSpc>
              <a:spcAft>
                <a:spcPts val="0"/>
              </a:spcAft>
              <a:buFont typeface="+mj-lt"/>
              <a:buAutoNum type="alphaUcPeriod"/>
              <a:defRPr/>
            </a:pPr>
            <a:r>
              <a:rPr lang="en-US" dirty="0" smtClean="0"/>
              <a:t>The zebra</a:t>
            </a:r>
          </a:p>
          <a:p>
            <a:pPr marL="742950" indent="-742950" eaLnBrk="1" fontAlgn="auto" hangingPunct="1">
              <a:lnSpc>
                <a:spcPct val="150000"/>
              </a:lnSpc>
              <a:spcAft>
                <a:spcPts val="0"/>
              </a:spcAft>
              <a:buFont typeface="+mj-lt"/>
              <a:buAutoNum type="alphaUcPeriod"/>
              <a:defRPr/>
            </a:pPr>
            <a:r>
              <a:rPr lang="en-US" dirty="0" smtClean="0"/>
              <a:t>The grass</a:t>
            </a:r>
          </a:p>
          <a:p>
            <a:pPr marL="742950" indent="-742950" eaLnBrk="1" fontAlgn="auto" hangingPunct="1">
              <a:lnSpc>
                <a:spcPct val="150000"/>
              </a:lnSpc>
              <a:spcAft>
                <a:spcPts val="0"/>
              </a:spcAft>
              <a:buFont typeface="+mj-lt"/>
              <a:buAutoNum type="alphaUcPeriod"/>
              <a:defRPr/>
            </a:pPr>
            <a:r>
              <a:rPr lang="en-US" b="1" dirty="0" smtClean="0">
                <a:solidFill>
                  <a:srgbClr val="FF0000"/>
                </a:solidFill>
              </a:rPr>
              <a:t>Both the lion and the zebra are consumers.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304800" y="274638"/>
            <a:ext cx="8534400" cy="2620962"/>
          </a:xfrm>
          <a:ln w="9525">
            <a:noFill/>
          </a:ln>
          <a:extLst>
            <a:ext uri="{91240B29-F687-4F45-9708-019B960494DF}">
              <a14:hiddenLine xmlns:a14="http://schemas.microsoft.com/office/drawing/2010/main" w="57150">
                <a:solidFill>
                  <a:srgbClr val="000000"/>
                </a:solidFill>
                <a:miter lim="800000"/>
                <a:headEnd/>
                <a:tailEnd/>
              </a14:hiddenLine>
            </a:ext>
          </a:extLst>
        </p:spPr>
        <p:txBody>
          <a:bodyPr/>
          <a:lstStyle/>
          <a:p>
            <a:pPr algn="l" eaLnBrk="1" hangingPunct="1"/>
            <a:r>
              <a:rPr lang="en-US" smtClean="0"/>
              <a:t>How much energy produced by the grass is transferred to the lion?</a:t>
            </a:r>
          </a:p>
        </p:txBody>
      </p:sp>
      <p:sp>
        <p:nvSpPr>
          <p:cNvPr id="9219" name="Content Placeholder 4"/>
          <p:cNvSpPr>
            <a:spLocks noGrp="1"/>
          </p:cNvSpPr>
          <p:nvPr>
            <p:ph idx="1"/>
          </p:nvPr>
        </p:nvSpPr>
        <p:spPr>
          <a:xfrm>
            <a:off x="381000" y="2514600"/>
            <a:ext cx="8305800" cy="3810000"/>
          </a:xfrm>
        </p:spPr>
        <p:txBody>
          <a:bodyPr/>
          <a:lstStyle/>
          <a:p>
            <a:pPr marL="742950" indent="-742950" eaLnBrk="1" hangingPunct="1">
              <a:lnSpc>
                <a:spcPct val="150000"/>
              </a:lnSpc>
              <a:buFont typeface="Calibri" pitchFamily="34" charset="0"/>
              <a:buAutoNum type="alphaUcPeriod"/>
            </a:pPr>
            <a:r>
              <a:rPr lang="en-US" dirty="0" smtClean="0"/>
              <a:t>100%</a:t>
            </a:r>
          </a:p>
          <a:p>
            <a:pPr marL="742950" indent="-742950" eaLnBrk="1" hangingPunct="1">
              <a:lnSpc>
                <a:spcPct val="150000"/>
              </a:lnSpc>
              <a:buFont typeface="Calibri" pitchFamily="34" charset="0"/>
              <a:buAutoNum type="alphaUcPeriod"/>
            </a:pPr>
            <a:r>
              <a:rPr lang="en-US" dirty="0" smtClean="0"/>
              <a:t>90%</a:t>
            </a:r>
          </a:p>
          <a:p>
            <a:pPr marL="742950" indent="-742950" eaLnBrk="1" hangingPunct="1">
              <a:lnSpc>
                <a:spcPct val="150000"/>
              </a:lnSpc>
              <a:buFont typeface="Calibri" pitchFamily="34" charset="0"/>
              <a:buAutoNum type="alphaUcPeriod"/>
            </a:pPr>
            <a:r>
              <a:rPr lang="en-US" dirty="0" smtClean="0"/>
              <a:t>50%</a:t>
            </a:r>
          </a:p>
          <a:p>
            <a:pPr marL="742950" indent="-742950" eaLnBrk="1" hangingPunct="1">
              <a:lnSpc>
                <a:spcPct val="150000"/>
              </a:lnSpc>
              <a:buFont typeface="Calibri" pitchFamily="34" charset="0"/>
              <a:buAutoNum type="alphaUcPeriod"/>
            </a:pPr>
            <a:r>
              <a:rPr lang="en-US" b="1" dirty="0" smtClean="0">
                <a:solidFill>
                  <a:srgbClr val="FF0000"/>
                </a:solidFill>
              </a:rPr>
              <a:t>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152400" y="228600"/>
            <a:ext cx="8686800" cy="2971800"/>
          </a:xfrm>
          <a:ln w="9525">
            <a:noFill/>
          </a:ln>
          <a:extLst>
            <a:ext uri="{91240B29-F687-4F45-9708-019B960494DF}">
              <a14:hiddenLine xmlns:a14="http://schemas.microsoft.com/office/drawing/2010/main" w="57150">
                <a:solidFill>
                  <a:srgbClr val="000000"/>
                </a:solidFill>
                <a:miter lim="800000"/>
                <a:headEnd/>
                <a:tailEnd/>
              </a14:hiddenLine>
            </a:ext>
          </a:extLst>
        </p:spPr>
        <p:txBody>
          <a:bodyPr/>
          <a:lstStyle/>
          <a:p>
            <a:pPr algn="l" eaLnBrk="1" hangingPunct="1"/>
            <a:r>
              <a:rPr lang="en-US" smtClean="0"/>
              <a:t>Waste contributes to energy loss between trophic levels. What parts of the zebra can’t be eaten by lions?</a:t>
            </a:r>
          </a:p>
        </p:txBody>
      </p:sp>
      <p:sp>
        <p:nvSpPr>
          <p:cNvPr id="10243" name="Content Placeholder 4"/>
          <p:cNvSpPr>
            <a:spLocks noGrp="1"/>
          </p:cNvSpPr>
          <p:nvPr>
            <p:ph idx="1"/>
          </p:nvPr>
        </p:nvSpPr>
        <p:spPr>
          <a:xfrm>
            <a:off x="304800" y="3429000"/>
            <a:ext cx="8610600" cy="3124200"/>
          </a:xfrm>
        </p:spPr>
        <p:txBody>
          <a:bodyPr/>
          <a:lstStyle/>
          <a:p>
            <a:pPr marL="742950" indent="-742950" eaLnBrk="1" hangingPunct="1">
              <a:buFont typeface="Calibri" pitchFamily="34" charset="0"/>
              <a:buAutoNum type="alphaUcPeriod"/>
            </a:pPr>
            <a:r>
              <a:rPr lang="en-US" smtClean="0"/>
              <a:t>Hooves</a:t>
            </a:r>
          </a:p>
          <a:p>
            <a:pPr marL="742950" indent="-742950" eaLnBrk="1" hangingPunct="1">
              <a:buFont typeface="Calibri" pitchFamily="34" charset="0"/>
              <a:buAutoNum type="alphaUcPeriod"/>
            </a:pPr>
            <a:r>
              <a:rPr lang="en-US" smtClean="0"/>
              <a:t>Bones</a:t>
            </a:r>
          </a:p>
          <a:p>
            <a:pPr marL="742950" indent="-742950" eaLnBrk="1" hangingPunct="1">
              <a:buFont typeface="Calibri" pitchFamily="34" charset="0"/>
              <a:buAutoNum type="alphaUcPeriod"/>
            </a:pPr>
            <a:r>
              <a:rPr lang="en-US" smtClean="0"/>
              <a:t>Hair</a:t>
            </a:r>
          </a:p>
          <a:p>
            <a:pPr marL="742950" indent="-742950" eaLnBrk="1" hangingPunct="1">
              <a:buFont typeface="Calibri" pitchFamily="34" charset="0"/>
              <a:buAutoNum type="alphaUcPeriod"/>
            </a:pPr>
            <a:r>
              <a:rPr lang="en-US" b="1" smtClean="0">
                <a:solidFill>
                  <a:srgbClr val="FF0000"/>
                </a:solidFill>
              </a:rPr>
              <a:t>All of the above.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3260</TotalTime>
  <Words>920</Words>
  <Application>Microsoft Office PowerPoint</Application>
  <PresentationFormat>On-screen Show (4:3)</PresentationFormat>
  <Paragraphs>115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Biology for a Changing World, 2e   Clicker Questions   Chapter 22  </vt:lpstr>
      <vt:lpstr>Why are scientists so worried about honeybee colony collapse disorder?</vt:lpstr>
      <vt:lpstr>Why do pollinators have such a critical role in communities?</vt:lpstr>
      <vt:lpstr>Which species is more likely to be a keystone species in its community?</vt:lpstr>
      <vt:lpstr>A zebra eats grass and a lion eats a zebra. What best describes these interactions?</vt:lpstr>
      <vt:lpstr>Which species is a producer?</vt:lpstr>
      <vt:lpstr>Which species is a consumer?</vt:lpstr>
      <vt:lpstr>How much energy produced by the grass is transferred to the lion?</vt:lpstr>
      <vt:lpstr>Waste contributes to energy loss between trophic levels. What parts of the zebra can’t be eaten by lions?</vt:lpstr>
      <vt:lpstr>Which diet is most energy efficient?</vt:lpstr>
      <vt:lpstr>A zebra eats grass, and the lion eats the zebra. Which is not a correct categorization of these interactions?</vt:lpstr>
      <vt:lpstr>What might happen to the grass population if lions disappeared?</vt:lpstr>
      <vt:lpstr>A bird builds a nest in a tree. The bird gains shelter from the tree. The tree does not pay a cost or get a benefit from the bird nesting there.  How would you describe their relationship?</vt:lpstr>
      <vt:lpstr>Two species compete for the same prey.  How would you describe their relationship?</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EHobson</dc:creator>
  <cp:lastModifiedBy>hbadmin</cp:lastModifiedBy>
  <cp:revision>183</cp:revision>
  <dcterms:created xsi:type="dcterms:W3CDTF">2013-11-27T23:26:59Z</dcterms:created>
  <dcterms:modified xsi:type="dcterms:W3CDTF">2014-03-10T22:09:17Z</dcterms:modified>
</cp:coreProperties>
</file>