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2" r:id="rId2"/>
    <p:sldId id="256" r:id="rId3"/>
    <p:sldId id="257" r:id="rId4"/>
    <p:sldId id="284" r:id="rId5"/>
    <p:sldId id="285" r:id="rId6"/>
    <p:sldId id="286" r:id="rId7"/>
    <p:sldId id="287" r:id="rId8"/>
    <p:sldId id="258" r:id="rId9"/>
    <p:sldId id="260" r:id="rId10"/>
    <p:sldId id="262" r:id="rId11"/>
    <p:sldId id="263" r:id="rId12"/>
    <p:sldId id="288" r:id="rId13"/>
    <p:sldId id="264" r:id="rId14"/>
    <p:sldId id="269" r:id="rId15"/>
    <p:sldId id="283" r:id="rId16"/>
    <p:sldId id="270" r:id="rId17"/>
    <p:sldId id="271" r:id="rId18"/>
    <p:sldId id="272" r:id="rId19"/>
    <p:sldId id="289" r:id="rId20"/>
    <p:sldId id="273" r:id="rId21"/>
    <p:sldId id="274" r:id="rId22"/>
    <p:sldId id="275" r:id="rId23"/>
    <p:sldId id="276" r:id="rId24"/>
    <p:sldId id="277" r:id="rId25"/>
    <p:sldId id="290" r:id="rId26"/>
    <p:sldId id="29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29" autoAdjust="0"/>
  </p:normalViewPr>
  <p:slideViewPr>
    <p:cSldViewPr>
      <p:cViewPr varScale="1">
        <p:scale>
          <a:sx n="79" d="100"/>
          <a:sy n="79" d="100"/>
        </p:scale>
        <p:origin x="-13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4532AC-D3ED-4843-A6BC-3A2B4BC9C725}" type="datetimeFigureOut">
              <a:rPr lang="en-US" smtClean="0"/>
              <a:pPr/>
              <a:t>4/18/2014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6AC5BA-EB07-4DC8-988E-367EE1C7AE21}" type="slidenum">
              <a:rPr lang="en-US" smtClean="0"/>
              <a:pPr/>
              <a:t>‹#›</a:t>
            </a:fld>
            <a:endParaRPr lang="en-US"/>
          </a:p>
        </p:txBody>
      </p:sp>
    </p:spTree>
    <p:extLst>
      <p:ext uri="{BB962C8B-B14F-4D97-AF65-F5344CB8AC3E}">
        <p14:creationId xmlns:p14="http://schemas.microsoft.com/office/powerpoint/2010/main" val="148020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5554D4E-051C-4C63-8D73-05EF68B5928F}" type="slidenum">
              <a:rPr lang="en-US" smtClean="0">
                <a:solidFill>
                  <a:srgbClr val="000000"/>
                </a:solidFill>
              </a:rPr>
              <a:pPr eaLnBrk="1" hangingPunct="1"/>
              <a:t>1</a:t>
            </a:fld>
            <a:endParaRPr lang="en-US" smtClean="0">
              <a:solidFill>
                <a:srgbClr val="000000"/>
              </a:solidFill>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are downsides to being last in line to eat. For one, it’s harder to obtain the energy necessary to live.</a:t>
            </a:r>
          </a:p>
          <a:p>
            <a:r>
              <a:rPr lang="en-US" sz="1200" kern="1200" dirty="0" smtClean="0">
                <a:solidFill>
                  <a:schemeClr val="tx1"/>
                </a:solidFill>
                <a:latin typeface="+mn-lt"/>
                <a:ea typeface="+mn-ea"/>
                <a:cs typeface="+mn-cs"/>
              </a:rPr>
              <a:t>Not all the energy stored in a lower level makes it to the level above it; at each step, much of this energy is lost to the chain.</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Apiarist Dennis </a:t>
            </a:r>
            <a:r>
              <a:rPr lang="en-US" sz="1200" kern="1200" dirty="0" err="1" smtClean="0">
                <a:solidFill>
                  <a:schemeClr val="tx1"/>
                </a:solidFill>
                <a:latin typeface="+mn-lt"/>
                <a:ea typeface="+mn-ea"/>
                <a:cs typeface="+mn-cs"/>
              </a:rPr>
              <a:t>vanEngelsdorp</a:t>
            </a:r>
            <a:r>
              <a:rPr lang="en-US" sz="1200" kern="1200" dirty="0" smtClean="0">
                <a:solidFill>
                  <a:schemeClr val="tx1"/>
                </a:solidFill>
                <a:latin typeface="+mn-lt"/>
                <a:ea typeface="+mn-ea"/>
                <a:cs typeface="+mn-cs"/>
              </a:rPr>
              <a:t> examines a honey bee colony.</a:t>
            </a:r>
          </a:p>
          <a:p>
            <a:r>
              <a:rPr lang="en-US" sz="1200" kern="1200" dirty="0" smtClean="0">
                <a:solidFill>
                  <a:schemeClr val="tx1"/>
                </a:solidFill>
                <a:latin typeface="+mn-lt"/>
                <a:ea typeface="+mn-ea"/>
                <a:cs typeface="+mn-cs"/>
              </a:rPr>
              <a:t>One factor that almost certainly plays a role in exacerbating the condition is poor nutrition. For a number of reasons, honey bees are finding it harder and harder to obtain a nutritious diet.</a:t>
            </a:r>
          </a:p>
        </p:txBody>
      </p:sp>
      <p:sp>
        <p:nvSpPr>
          <p:cNvPr id="4" name="Slide Number Placeholder 3"/>
          <p:cNvSpPr>
            <a:spLocks noGrp="1"/>
          </p:cNvSpPr>
          <p:nvPr>
            <p:ph type="sldNum" sz="quarter" idx="10"/>
          </p:nvPr>
        </p:nvSpPr>
        <p:spPr/>
        <p:txBody>
          <a:bodyPr/>
          <a:lstStyle/>
          <a:p>
            <a:fld id="{B26AC5BA-EB07-4DC8-988E-367EE1C7AE21}"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Honey bees may visit more than 100 species of flowers within a single geographic region over the course of a season. </a:t>
            </a:r>
          </a:p>
          <a:p>
            <a:r>
              <a:rPr lang="en-US" sz="1200" kern="1200" dirty="0" smtClean="0">
                <a:solidFill>
                  <a:schemeClr val="tx1"/>
                </a:solidFill>
                <a:latin typeface="+mn-lt"/>
                <a:ea typeface="+mn-ea"/>
                <a:cs typeface="+mn-cs"/>
              </a:rPr>
              <a:t>Different pollinators generally have different niches</a:t>
            </a:r>
            <a:r>
              <a:rPr lang="en-US" sz="1200" kern="1200" baseline="0" dirty="0" smtClean="0">
                <a:solidFill>
                  <a:schemeClr val="tx1"/>
                </a:solidFill>
                <a:latin typeface="+mn-lt"/>
                <a:ea typeface="+mn-ea"/>
                <a:cs typeface="+mn-cs"/>
              </a:rPr>
              <a:t> because of </a:t>
            </a:r>
            <a:r>
              <a:rPr lang="en-US" sz="1200" kern="1200" dirty="0" smtClean="0">
                <a:solidFill>
                  <a:schemeClr val="tx1"/>
                </a:solidFill>
                <a:latin typeface="+mn-lt"/>
                <a:ea typeface="+mn-ea"/>
                <a:cs typeface="+mn-cs"/>
              </a:rPr>
              <a:t>their varying sizes and preferences for different flower types.</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Competition:</a:t>
            </a:r>
            <a:r>
              <a:rPr lang="en-US" sz="1200" kern="1200" baseline="0" dirty="0" smtClean="0">
                <a:solidFill>
                  <a:schemeClr val="tx1"/>
                </a:solidFill>
                <a:latin typeface="+mn-lt"/>
                <a:ea typeface="+mn-ea"/>
                <a:cs typeface="+mn-cs"/>
              </a:rPr>
              <a:t> a</a:t>
            </a:r>
            <a:r>
              <a:rPr lang="en-US" sz="1200" kern="1200" dirty="0" smtClean="0">
                <a:solidFill>
                  <a:schemeClr val="tx1"/>
                </a:solidFill>
                <a:latin typeface="+mn-lt"/>
                <a:ea typeface="+mn-ea"/>
                <a:cs typeface="+mn-cs"/>
              </a:rPr>
              <a:t>n interaction between two or more organisms that rely on a common resource that is not available in sufficient quantities.</a:t>
            </a:r>
          </a:p>
          <a:p>
            <a:r>
              <a:rPr lang="en-US" sz="1200" kern="1200" dirty="0" smtClean="0">
                <a:solidFill>
                  <a:schemeClr val="tx1"/>
                </a:solidFill>
                <a:latin typeface="+mn-lt"/>
                <a:ea typeface="+mn-ea"/>
                <a:cs typeface="+mn-cs"/>
              </a:rPr>
              <a:t>However, very few species share exactly the same niche, so different species may find a competitive balance by subdividing resources (so-called “resource partitioning”).</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example, A</a:t>
            </a:r>
            <a:r>
              <a:rPr lang="en-US" sz="1200" kern="1200" dirty="0" smtClean="0">
                <a:solidFill>
                  <a:schemeClr val="tx1"/>
                </a:solidFill>
                <a:latin typeface="+mn-lt"/>
                <a:ea typeface="+mn-ea"/>
                <a:cs typeface="+mn-cs"/>
              </a:rPr>
              <a:t>fricanized honey bees are much more aggressive than Western honey bees. They will chase away other pollinators from food sources, and even swarm and sting animals that get near their hives—behaviors earning them the colloquial name “killer bees.”</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Well-manicured lawns (top) and farms planted with </a:t>
            </a:r>
            <a:r>
              <a:rPr lang="en-US" sz="1200" kern="1200" dirty="0" err="1" smtClean="0">
                <a:solidFill>
                  <a:schemeClr val="tx1"/>
                </a:solidFill>
                <a:latin typeface="+mn-lt"/>
                <a:ea typeface="+mn-ea"/>
                <a:cs typeface="+mn-cs"/>
              </a:rPr>
              <a:t>monocrops</a:t>
            </a:r>
            <a:r>
              <a:rPr lang="en-US" sz="1200" kern="1200" dirty="0" smtClean="0">
                <a:solidFill>
                  <a:schemeClr val="tx1"/>
                </a:solidFill>
                <a:latin typeface="+mn-lt"/>
                <a:ea typeface="+mn-ea"/>
                <a:cs typeface="+mn-cs"/>
              </a:rPr>
              <a:t> (center) are “a desert to pollinators.” Lawns with wildflowers and diverse plants (bottom) are more welcoming to pollinating creatures.</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What’s ailing these insects? in addition to a shrinking and fragmented habitat, a disquieting possibility is that they are being poisoned by pesticides.</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in every three bites of food we eat is pollinated directly or indirectly by honey bees.” —Dennis </a:t>
            </a:r>
            <a:r>
              <a:rPr lang="en-US" sz="1200" kern="1200" dirty="0" err="1" smtClean="0">
                <a:solidFill>
                  <a:schemeClr val="tx1"/>
                </a:solidFill>
                <a:latin typeface="+mn-lt"/>
                <a:ea typeface="+mn-ea"/>
                <a:cs typeface="+mn-cs"/>
              </a:rPr>
              <a:t>vanEngelsdorp</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Over the past 5 years, American beekeepers have lost millions of bee colonies.</a:t>
            </a:r>
          </a:p>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Some 10 million honey bee colonies across the United States have reportedly been wiped out, with American beekeepers losing an average of 30% to 40% of their colonies every year since 2006.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a:t>
            </a:r>
            <a:r>
              <a:rPr lang="en-US" dirty="0" smtClean="0"/>
              <a:t>t stake are agricultural crops and the health and diversity of natural ecosystems that rely on the valuable services of bees.</a:t>
            </a:r>
          </a:p>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removal of a keystone species has a dramatic impact on the community.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Without honey bees, he says, we wouldn’t starve—we would still have wheat, rice, corn, and other crops that are either wind- or self-pollinated—but many of our favorite foods might no longer grace our table.</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Male pollen (containing sperm) must deliver sperm to female eggs of same species.</a:t>
            </a:r>
          </a:p>
          <a:p>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Stamen: the male reproductive structure of a flower, made up of a filament and an anther</a:t>
            </a:r>
          </a:p>
          <a:p>
            <a:r>
              <a:rPr lang="en-US" sz="1200" kern="1200" dirty="0" smtClean="0">
                <a:solidFill>
                  <a:schemeClr val="tx1"/>
                </a:solidFill>
                <a:latin typeface="+mn-lt"/>
                <a:ea typeface="+mn-ea"/>
                <a:cs typeface="+mn-cs"/>
              </a:rPr>
              <a:t>Pistil: the female reproductive structure of a flower, made up of a stigma, style, and ovary</a:t>
            </a:r>
          </a:p>
          <a:p>
            <a:r>
              <a:rPr lang="en-US" sz="1200" kern="1200" dirty="0" smtClean="0">
                <a:solidFill>
                  <a:schemeClr val="tx1"/>
                </a:solidFill>
                <a:latin typeface="+mn-lt"/>
                <a:ea typeface="+mn-ea"/>
                <a:cs typeface="+mn-cs"/>
              </a:rPr>
              <a:t>Stigma: the sticky “landing pad” for pollen on the pistil</a:t>
            </a:r>
          </a:p>
          <a:p>
            <a:r>
              <a:rPr lang="en-US" sz="1200" kern="1200" dirty="0" smtClean="0">
                <a:solidFill>
                  <a:schemeClr val="tx1"/>
                </a:solidFill>
                <a:latin typeface="+mn-lt"/>
                <a:ea typeface="+mn-ea"/>
                <a:cs typeface="+mn-cs"/>
              </a:rPr>
              <a:t>Style: the tube-like structure that leads from the stigma to the ovary</a:t>
            </a:r>
          </a:p>
          <a:p>
            <a:r>
              <a:rPr lang="en-US" sz="1200" kern="1200" dirty="0" smtClean="0">
                <a:solidFill>
                  <a:schemeClr val="tx1"/>
                </a:solidFill>
                <a:latin typeface="+mn-lt"/>
                <a:ea typeface="+mn-ea"/>
                <a:cs typeface="+mn-cs"/>
              </a:rPr>
              <a:t>Seed: the embryo of a plant, together with a starting supply of food, all encased in a protective covering</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Food chain: a linked series of feeding relationships in a community in which organisms further up the chain feed on ones below</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Producers: </a:t>
            </a:r>
            <a:r>
              <a:rPr lang="en-US" sz="1200" kern="1200" dirty="0" err="1" smtClean="0">
                <a:solidFill>
                  <a:schemeClr val="tx1"/>
                </a:solidFill>
                <a:latin typeface="+mn-lt"/>
                <a:ea typeface="+mn-ea"/>
                <a:cs typeface="+mn-cs"/>
              </a:rPr>
              <a:t>autotrophs</a:t>
            </a:r>
            <a:r>
              <a:rPr lang="en-US" sz="1200" kern="1200" dirty="0" smtClean="0">
                <a:solidFill>
                  <a:schemeClr val="tx1"/>
                </a:solidFill>
                <a:latin typeface="+mn-lt"/>
                <a:ea typeface="+mn-ea"/>
                <a:cs typeface="+mn-cs"/>
              </a:rPr>
              <a:t> (photosynthetic organisms) that form the base of every food chain</a:t>
            </a:r>
          </a:p>
          <a:p>
            <a:r>
              <a:rPr lang="en-US" sz="1200" kern="1200" dirty="0" smtClean="0">
                <a:solidFill>
                  <a:schemeClr val="tx1"/>
                </a:solidFill>
                <a:latin typeface="+mn-lt"/>
                <a:ea typeface="+mn-ea"/>
                <a:cs typeface="+mn-cs"/>
              </a:rPr>
              <a:t>Consumers: </a:t>
            </a:r>
            <a:r>
              <a:rPr lang="en-US" sz="1200" kern="1200" dirty="0" err="1" smtClean="0">
                <a:solidFill>
                  <a:schemeClr val="tx1"/>
                </a:solidFill>
                <a:latin typeface="+mn-lt"/>
                <a:ea typeface="+mn-ea"/>
                <a:cs typeface="+mn-cs"/>
              </a:rPr>
              <a:t>heterotrophs</a:t>
            </a:r>
            <a:r>
              <a:rPr lang="en-US" sz="1200" kern="1200" dirty="0" smtClean="0">
                <a:solidFill>
                  <a:schemeClr val="tx1"/>
                </a:solidFill>
                <a:latin typeface="+mn-lt"/>
                <a:ea typeface="+mn-ea"/>
                <a:cs typeface="+mn-cs"/>
              </a:rPr>
              <a:t> that eat other organisms lower on the food chain to obtain energy</a:t>
            </a:r>
            <a:endParaRPr lang="en-US" dirty="0"/>
          </a:p>
        </p:txBody>
      </p:sp>
      <p:sp>
        <p:nvSpPr>
          <p:cNvPr id="4" name="Slide Number Placeholder 3"/>
          <p:cNvSpPr>
            <a:spLocks noGrp="1"/>
          </p:cNvSpPr>
          <p:nvPr>
            <p:ph type="sldNum" sz="quarter" idx="10"/>
          </p:nvPr>
        </p:nvSpPr>
        <p:spPr/>
        <p:txBody>
          <a:bodyPr/>
          <a:lstStyle/>
          <a:p>
            <a:fld id="{B26AC5BA-EB07-4DC8-988E-367EE1C7AE21}"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2020CD-D85A-4C77-973A-FB1EBF6BEC08}"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020CD-D85A-4C77-973A-FB1EBF6BEC08}"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020CD-D85A-4C77-973A-FB1EBF6BEC08}"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2020CD-D85A-4C77-973A-FB1EBF6BEC08}"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2020CD-D85A-4C77-973A-FB1EBF6BEC08}" type="datetimeFigureOut">
              <a:rPr lang="en-US" smtClean="0"/>
              <a:pPr/>
              <a:t>4/18/2014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2020CD-D85A-4C77-973A-FB1EBF6BEC08}"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2020CD-D85A-4C77-973A-FB1EBF6BEC08}" type="datetimeFigureOut">
              <a:rPr lang="en-US" smtClean="0"/>
              <a:pPr/>
              <a:t>4/18/2014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2020CD-D85A-4C77-973A-FB1EBF6BEC08}" type="datetimeFigureOut">
              <a:rPr lang="en-US" smtClean="0"/>
              <a:pPr/>
              <a:t>4/18/2014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020CD-D85A-4C77-973A-FB1EBF6BEC08}" type="datetimeFigureOut">
              <a:rPr lang="en-US" smtClean="0"/>
              <a:pPr/>
              <a:t>4/18/2014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020CD-D85A-4C77-973A-FB1EBF6BEC08}"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2020CD-D85A-4C77-973A-FB1EBF6BEC08}" type="datetimeFigureOut">
              <a:rPr lang="en-US" smtClean="0"/>
              <a:pPr/>
              <a:t>4/18/2014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69782-A0D8-4154-AB89-BF0068AEC0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020CD-D85A-4C77-973A-FB1EBF6BEC08}" type="datetimeFigureOut">
              <a:rPr lang="en-US" smtClean="0"/>
              <a:pPr/>
              <a:t>4/18/2014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69782-A0D8-4154-AB89-BF0068AEC0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371600" y="3962400"/>
            <a:ext cx="640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dirty="0">
                <a:solidFill>
                  <a:srgbClr val="FFFFFE"/>
                </a:solidFill>
                <a:latin typeface="Verdana" pitchFamily="34" charset="0"/>
              </a:rPr>
              <a:t>Lecture PowerPoint</a:t>
            </a:r>
          </a:p>
          <a:p>
            <a:pPr algn="ctr" eaLnBrk="0" hangingPunct="0"/>
            <a:r>
              <a:rPr lang="en-US" sz="2800" b="1" dirty="0">
                <a:solidFill>
                  <a:srgbClr val="FFFFFE"/>
                </a:solidFill>
                <a:latin typeface="Verdana" pitchFamily="34" charset="0"/>
              </a:rPr>
              <a:t>CHAPTER </a:t>
            </a:r>
            <a:r>
              <a:rPr lang="en-US" sz="2800" b="1" dirty="0" smtClean="0">
                <a:solidFill>
                  <a:srgbClr val="FFFFFE"/>
                </a:solidFill>
                <a:latin typeface="Verdana" pitchFamily="34" charset="0"/>
              </a:rPr>
              <a:t>22</a:t>
            </a:r>
            <a:endParaRPr lang="en-US" sz="2800" b="1" dirty="0">
              <a:solidFill>
                <a:srgbClr val="FFFFFE"/>
              </a:solidFill>
              <a:latin typeface="Verdana" pitchFamily="34" charset="0"/>
            </a:endParaRPr>
          </a:p>
          <a:p>
            <a:pPr algn="ctr" eaLnBrk="0" hangingPunct="0">
              <a:lnSpc>
                <a:spcPct val="120000"/>
              </a:lnSpc>
            </a:pPr>
            <a:r>
              <a:rPr lang="en-US" sz="2800" dirty="0" smtClean="0">
                <a:solidFill>
                  <a:srgbClr val="FFFFFE"/>
                </a:solidFill>
                <a:latin typeface="Verdana" pitchFamily="34" charset="0"/>
              </a:rPr>
              <a:t>Community Ecology</a:t>
            </a:r>
            <a:endParaRPr lang="en-US" sz="2800" dirty="0">
              <a:solidFill>
                <a:srgbClr val="FFFFFE"/>
              </a:solidFill>
              <a:latin typeface="Verdana" pitchFamily="34"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Matthew Tontonoz • Gunjan Sinha   </a:t>
            </a:r>
          </a:p>
        </p:txBody>
      </p:sp>
    </p:spTree>
    <p:extLst>
      <p:ext uri="{BB962C8B-B14F-4D97-AF65-F5344CB8AC3E}">
        <p14:creationId xmlns:p14="http://schemas.microsoft.com/office/powerpoint/2010/main" val="832697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Pollinators</a:t>
            </a:r>
            <a:endParaRPr lang="en-US" b="1" dirty="0"/>
          </a:p>
        </p:txBody>
      </p:sp>
      <p:sp>
        <p:nvSpPr>
          <p:cNvPr id="3" name="Content Placeholder 2"/>
          <p:cNvSpPr>
            <a:spLocks noGrp="1"/>
          </p:cNvSpPr>
          <p:nvPr>
            <p:ph idx="1"/>
          </p:nvPr>
        </p:nvSpPr>
        <p:spPr>
          <a:xfrm>
            <a:off x="246888" y="1371600"/>
            <a:ext cx="8668512" cy="1474915"/>
          </a:xfrm>
        </p:spPr>
        <p:txBody>
          <a:bodyPr>
            <a:normAutofit fontScale="92500" lnSpcReduction="10000"/>
          </a:bodyPr>
          <a:lstStyle/>
          <a:p>
            <a:r>
              <a:rPr lang="en-US" dirty="0" smtClean="0"/>
              <a:t>Fertilized egg develops into an embryo-containing </a:t>
            </a:r>
            <a:r>
              <a:rPr lang="en-US" b="1" dirty="0" smtClean="0"/>
              <a:t>seed</a:t>
            </a:r>
            <a:endParaRPr lang="en-US" dirty="0" smtClean="0"/>
          </a:p>
          <a:p>
            <a:r>
              <a:rPr lang="en-US" dirty="0" smtClean="0"/>
              <a:t>Surrounding ovary becomes the fruit</a:t>
            </a:r>
            <a:endParaRPr lang="en-US" dirty="0"/>
          </a:p>
        </p:txBody>
      </p:sp>
      <p:sp>
        <p:nvSpPr>
          <p:cNvPr id="4" name="TextBox 3"/>
          <p:cNvSpPr txBox="1"/>
          <p:nvPr/>
        </p:nvSpPr>
        <p:spPr>
          <a:xfrm>
            <a:off x="3505200" y="5726668"/>
            <a:ext cx="1752600" cy="369332"/>
          </a:xfrm>
          <a:prstGeom prst="rect">
            <a:avLst/>
          </a:prstGeom>
          <a:noFill/>
        </p:spPr>
        <p:txBody>
          <a:bodyPr wrap="square" rtlCol="0">
            <a:spAutoFit/>
          </a:bodyPr>
          <a:lstStyle/>
          <a:p>
            <a:endParaRPr lang="en-US" dirty="0"/>
          </a:p>
        </p:txBody>
      </p:sp>
      <p:pic>
        <p:nvPicPr>
          <p:cNvPr id="7" name="Picture 2" descr="infographic_22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819400"/>
            <a:ext cx="5016499" cy="3920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Food chains</a:t>
            </a:r>
            <a:endParaRPr lang="en-US" b="1" dirty="0"/>
          </a:p>
        </p:txBody>
      </p:sp>
      <p:sp>
        <p:nvSpPr>
          <p:cNvPr id="3" name="Content Placeholder 2"/>
          <p:cNvSpPr>
            <a:spLocks noGrp="1"/>
          </p:cNvSpPr>
          <p:nvPr>
            <p:ph idx="1"/>
          </p:nvPr>
        </p:nvSpPr>
        <p:spPr>
          <a:xfrm>
            <a:off x="457200" y="1600200"/>
            <a:ext cx="8229600" cy="5105400"/>
          </a:xfrm>
        </p:spPr>
        <p:txBody>
          <a:bodyPr/>
          <a:lstStyle/>
          <a:p>
            <a:pPr marL="0" indent="0">
              <a:spcBef>
                <a:spcPts val="0"/>
              </a:spcBef>
              <a:buNone/>
            </a:pPr>
            <a:r>
              <a:rPr lang="en-US" sz="2800" b="1" dirty="0" smtClean="0"/>
              <a:t>Food chains</a:t>
            </a:r>
            <a:r>
              <a:rPr lang="en-US" sz="2800" dirty="0" smtClean="0"/>
              <a:t>: linked sequences of feeding relationships in a community</a:t>
            </a:r>
          </a:p>
          <a:p>
            <a:pPr>
              <a:spcBef>
                <a:spcPts val="0"/>
              </a:spcBef>
            </a:pPr>
            <a:endParaRPr lang="en-US" sz="2800" dirty="0" smtClean="0"/>
          </a:p>
          <a:p>
            <a:pPr>
              <a:spcBef>
                <a:spcPts val="0"/>
              </a:spcBef>
              <a:buNone/>
            </a:pPr>
            <a:r>
              <a:rPr lang="en-US" sz="2800" dirty="0" smtClean="0"/>
              <a:t>Organisms categorized by who eats whom</a:t>
            </a:r>
          </a:p>
          <a:p>
            <a:pPr>
              <a:spcBef>
                <a:spcPts val="0"/>
              </a:spcBef>
              <a:buNone/>
            </a:pPr>
            <a:endParaRPr lang="en-US" sz="2800" dirty="0" smtClean="0"/>
          </a:p>
          <a:p>
            <a:pPr lvl="1">
              <a:spcBef>
                <a:spcPts val="0"/>
              </a:spcBef>
            </a:pPr>
            <a:r>
              <a:rPr lang="en-US" sz="2400" b="1" dirty="0" smtClean="0"/>
              <a:t>Producers: </a:t>
            </a:r>
            <a:r>
              <a:rPr lang="en-US" sz="2400" dirty="0" err="1" smtClean="0"/>
              <a:t>autotrophs</a:t>
            </a:r>
            <a:r>
              <a:rPr lang="en-US" sz="2400" dirty="0" smtClean="0"/>
              <a:t> that supply energy to rest of food chain</a:t>
            </a:r>
          </a:p>
          <a:p>
            <a:pPr>
              <a:spcBef>
                <a:spcPts val="0"/>
              </a:spcBef>
              <a:buNone/>
            </a:pPr>
            <a:endParaRPr lang="en-US" sz="2800" dirty="0" smtClean="0"/>
          </a:p>
          <a:p>
            <a:pPr lvl="1">
              <a:spcBef>
                <a:spcPts val="0"/>
              </a:spcBef>
            </a:pPr>
            <a:r>
              <a:rPr lang="en-US" sz="2400" b="1" dirty="0" smtClean="0"/>
              <a:t>Consumers</a:t>
            </a:r>
            <a:r>
              <a:rPr lang="en-US" sz="2400" dirty="0" smtClean="0"/>
              <a:t>: </a:t>
            </a:r>
            <a:r>
              <a:rPr lang="en-US" sz="2400" dirty="0" err="1" smtClean="0"/>
              <a:t>heterotrophs</a:t>
            </a:r>
            <a:r>
              <a:rPr lang="en-US" sz="2400" dirty="0" smtClean="0"/>
              <a:t> that eat producers</a:t>
            </a:r>
          </a:p>
          <a:p>
            <a:pPr>
              <a:spcBef>
                <a:spcPts val="0"/>
              </a:spcBef>
            </a:pPr>
            <a:endParaRPr lang="en-US" dirty="0" smtClean="0"/>
          </a:p>
          <a:p>
            <a:pPr>
              <a:spcBef>
                <a:spcPts val="0"/>
              </a:spcBef>
            </a:pPr>
            <a:endParaRPr lang="en-US" dirty="0" smtClean="0"/>
          </a:p>
          <a:p>
            <a:pPr>
              <a:spcBef>
                <a:spcPts val="0"/>
              </a:spcBef>
            </a:pPr>
            <a:endParaRPr lang="en-US" dirty="0" smtClean="0"/>
          </a:p>
          <a:p>
            <a:pPr>
              <a:spcBef>
                <a:spcPts val="0"/>
              </a:spcBef>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Food chains</a:t>
            </a:r>
            <a:endParaRPr lang="en-US" b="1" dirty="0"/>
          </a:p>
        </p:txBody>
      </p:sp>
      <p:sp>
        <p:nvSpPr>
          <p:cNvPr id="3" name="Content Placeholder 2"/>
          <p:cNvSpPr>
            <a:spLocks noGrp="1"/>
          </p:cNvSpPr>
          <p:nvPr>
            <p:ph idx="1"/>
          </p:nvPr>
        </p:nvSpPr>
        <p:spPr>
          <a:xfrm>
            <a:off x="457200" y="1600200"/>
            <a:ext cx="8229600" cy="2057400"/>
          </a:xfrm>
        </p:spPr>
        <p:txBody>
          <a:bodyPr/>
          <a:lstStyle/>
          <a:p>
            <a:pPr>
              <a:spcBef>
                <a:spcPts val="0"/>
              </a:spcBef>
            </a:pPr>
            <a:r>
              <a:rPr lang="en-US" sz="2800" b="1" dirty="0" smtClean="0"/>
              <a:t>Predators</a:t>
            </a:r>
            <a:r>
              <a:rPr lang="en-US" sz="2800" dirty="0" smtClean="0"/>
              <a:t>: one organism feeds on the other (</a:t>
            </a:r>
            <a:r>
              <a:rPr lang="en-US" sz="2800" b="1" dirty="0" smtClean="0"/>
              <a:t>prey</a:t>
            </a:r>
            <a:r>
              <a:rPr lang="en-US" sz="2800" dirty="0" smtClean="0"/>
              <a:t>)</a:t>
            </a:r>
          </a:p>
          <a:p>
            <a:pPr>
              <a:spcBef>
                <a:spcPts val="0"/>
              </a:spcBef>
            </a:pPr>
            <a:endParaRPr lang="en-US" sz="2800" dirty="0" smtClean="0"/>
          </a:p>
          <a:p>
            <a:pPr>
              <a:spcBef>
                <a:spcPts val="0"/>
              </a:spcBef>
            </a:pPr>
            <a:r>
              <a:rPr lang="en-US" sz="2800" b="1" dirty="0" smtClean="0"/>
              <a:t>Herbivores: </a:t>
            </a:r>
            <a:r>
              <a:rPr lang="en-US" sz="2800" dirty="0" smtClean="0"/>
              <a:t>predation on plants, which may or may not kill the plant</a:t>
            </a:r>
          </a:p>
          <a:p>
            <a:pPr>
              <a:spcBef>
                <a:spcPts val="0"/>
              </a:spcBef>
            </a:pPr>
            <a:endParaRPr lang="en-US" dirty="0" smtClean="0"/>
          </a:p>
          <a:p>
            <a:pPr>
              <a:spcBef>
                <a:spcPts val="0"/>
              </a:spcBef>
            </a:pPr>
            <a:endParaRPr lang="en-US" dirty="0" smtClean="0"/>
          </a:p>
          <a:p>
            <a:pPr>
              <a:spcBef>
                <a:spcPts val="0"/>
              </a:spcBef>
            </a:pPr>
            <a:endParaRPr lang="en-US" dirty="0"/>
          </a:p>
        </p:txBody>
      </p:sp>
      <p:pic>
        <p:nvPicPr>
          <p:cNvPr id="6" name="Picture 2" descr="unnumbered_22_p47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916363"/>
            <a:ext cx="4060712" cy="294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22_p471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024865"/>
            <a:ext cx="4648200" cy="383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Food chains</a:t>
            </a:r>
            <a:endParaRPr lang="en-US" b="1" dirty="0"/>
          </a:p>
        </p:txBody>
      </p:sp>
      <p:sp>
        <p:nvSpPr>
          <p:cNvPr id="4" name="TextBox 3"/>
          <p:cNvSpPr txBox="1"/>
          <p:nvPr/>
        </p:nvSpPr>
        <p:spPr>
          <a:xfrm>
            <a:off x="3505200" y="5726668"/>
            <a:ext cx="1752600" cy="369332"/>
          </a:xfrm>
          <a:prstGeom prst="rect">
            <a:avLst/>
          </a:prstGeom>
          <a:noFill/>
        </p:spPr>
        <p:txBody>
          <a:bodyPr wrap="square" rtlCol="0">
            <a:spAutoFit/>
          </a:bodyPr>
          <a:lstStyle/>
          <a:p>
            <a:endParaRPr lang="en-US" dirty="0"/>
          </a:p>
        </p:txBody>
      </p:sp>
      <p:sp>
        <p:nvSpPr>
          <p:cNvPr id="6" name="Rectangle 5"/>
          <p:cNvSpPr/>
          <p:nvPr/>
        </p:nvSpPr>
        <p:spPr>
          <a:xfrm>
            <a:off x="685800" y="1524000"/>
            <a:ext cx="7772400" cy="954107"/>
          </a:xfrm>
          <a:prstGeom prst="rect">
            <a:avLst/>
          </a:prstGeom>
        </p:spPr>
        <p:txBody>
          <a:bodyPr wrap="square">
            <a:spAutoFit/>
          </a:bodyPr>
          <a:lstStyle/>
          <a:p>
            <a:r>
              <a:rPr lang="en-US" sz="2800" b="1" dirty="0" err="1" smtClean="0"/>
              <a:t>Trophic</a:t>
            </a:r>
            <a:r>
              <a:rPr lang="en-US" sz="2800" b="1" dirty="0" smtClean="0"/>
              <a:t> levels </a:t>
            </a:r>
          </a:p>
          <a:p>
            <a:pPr>
              <a:buFont typeface="Arial"/>
              <a:buChar char="•"/>
            </a:pPr>
            <a:r>
              <a:rPr lang="en-US" sz="2800" dirty="0" smtClean="0"/>
              <a:t> feeding levels based on positions in a food chain</a:t>
            </a:r>
            <a:endParaRPr lang="en-US" sz="2800" dirty="0"/>
          </a:p>
        </p:txBody>
      </p:sp>
      <p:pic>
        <p:nvPicPr>
          <p:cNvPr id="7" name="Picture 2" descr="infographic_22_0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19540" y="2743200"/>
            <a:ext cx="5328876"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Food webs</a:t>
            </a:r>
            <a:endParaRPr lang="en-US" b="1" dirty="0"/>
          </a:p>
        </p:txBody>
      </p:sp>
      <p:sp>
        <p:nvSpPr>
          <p:cNvPr id="3" name="Content Placeholder 2"/>
          <p:cNvSpPr>
            <a:spLocks noGrp="1"/>
          </p:cNvSpPr>
          <p:nvPr>
            <p:ph idx="1"/>
          </p:nvPr>
        </p:nvSpPr>
        <p:spPr>
          <a:xfrm>
            <a:off x="457200" y="1600201"/>
            <a:ext cx="3733800" cy="5257799"/>
          </a:xfrm>
        </p:spPr>
        <p:txBody>
          <a:bodyPr>
            <a:noAutofit/>
          </a:bodyPr>
          <a:lstStyle/>
          <a:p>
            <a:pPr>
              <a:buNone/>
            </a:pPr>
            <a:r>
              <a:rPr lang="en-US" sz="2800" b="1" dirty="0" smtClean="0"/>
              <a:t>Food web</a:t>
            </a:r>
          </a:p>
          <a:p>
            <a:r>
              <a:rPr lang="en-US" sz="2800" dirty="0" smtClean="0"/>
              <a:t>complex, interconnection of feeding relationships in  community</a:t>
            </a:r>
          </a:p>
          <a:p>
            <a:r>
              <a:rPr lang="en-US" sz="2800" b="1" dirty="0" smtClean="0"/>
              <a:t>omnivores</a:t>
            </a:r>
            <a:r>
              <a:rPr lang="en-US" sz="2800" dirty="0" smtClean="0"/>
              <a:t>: eat both plants and animals</a:t>
            </a:r>
            <a:endParaRPr lang="en-US" sz="2800" dirty="0"/>
          </a:p>
        </p:txBody>
      </p:sp>
      <p:pic>
        <p:nvPicPr>
          <p:cNvPr id="5" name="Picture 2" descr="infographic_22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209800"/>
            <a:ext cx="4565378"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Symbiotic relationships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Symbiosis: </a:t>
            </a:r>
            <a:r>
              <a:rPr lang="en-US" dirty="0" smtClean="0"/>
              <a:t>relationship in which two different organisms live together, often interdependently</a:t>
            </a:r>
          </a:p>
          <a:p>
            <a:pPr lvl="1"/>
            <a:r>
              <a:rPr lang="en-US" b="1" dirty="0" smtClean="0"/>
              <a:t>parasitism</a:t>
            </a:r>
            <a:endParaRPr lang="en-US" dirty="0" smtClean="0"/>
          </a:p>
          <a:p>
            <a:pPr lvl="1"/>
            <a:r>
              <a:rPr lang="en-US" b="1" dirty="0" smtClean="0"/>
              <a:t>mutualism</a:t>
            </a:r>
          </a:p>
          <a:p>
            <a:pPr lvl="1"/>
            <a:r>
              <a:rPr lang="en-US" b="1" dirty="0" smtClean="0"/>
              <a:t>commensalism</a:t>
            </a:r>
          </a:p>
          <a:p>
            <a:endParaRPr lang="en-US" b="1" dirty="0" smtClean="0"/>
          </a:p>
          <a:p>
            <a:endParaRPr lang="en-US" b="1" dirty="0"/>
          </a:p>
        </p:txBody>
      </p:sp>
    </p:spTree>
    <p:extLst>
      <p:ext uri="{BB962C8B-B14F-4D97-AF65-F5344CB8AC3E}">
        <p14:creationId xmlns:p14="http://schemas.microsoft.com/office/powerpoint/2010/main" val="2533580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Symbiotic relationships</a:t>
            </a:r>
            <a:endParaRPr lang="en-US" b="1" dirty="0"/>
          </a:p>
        </p:txBody>
      </p:sp>
      <p:sp>
        <p:nvSpPr>
          <p:cNvPr id="3" name="Content Placeholder 2"/>
          <p:cNvSpPr>
            <a:spLocks noGrp="1"/>
          </p:cNvSpPr>
          <p:nvPr>
            <p:ph idx="1"/>
          </p:nvPr>
        </p:nvSpPr>
        <p:spPr/>
        <p:txBody>
          <a:bodyPr/>
          <a:lstStyle/>
          <a:p>
            <a:r>
              <a:rPr lang="en-US" b="1" dirty="0" smtClean="0"/>
              <a:t>Parasitism</a:t>
            </a:r>
            <a:r>
              <a:rPr lang="en-US" dirty="0" smtClean="0"/>
              <a:t>: symbiotic relationship in which one member benefits at the expense of the other</a:t>
            </a:r>
            <a:endParaRPr lang="en-US" b="1" dirty="0"/>
          </a:p>
        </p:txBody>
      </p:sp>
      <p:pic>
        <p:nvPicPr>
          <p:cNvPr id="6" name="Picture 2" descr="infographic_22_06"/>
          <p:cNvPicPr>
            <a:picLocks noChangeAspect="1" noChangeArrowheads="1"/>
          </p:cNvPicPr>
          <p:nvPr/>
        </p:nvPicPr>
        <p:blipFill rotWithShape="1">
          <a:blip r:embed="rId2">
            <a:extLst>
              <a:ext uri="{28A0092B-C50C-407E-A947-70E740481C1C}">
                <a14:useLocalDpi xmlns:a14="http://schemas.microsoft.com/office/drawing/2010/main" val="0"/>
              </a:ext>
            </a:extLst>
          </a:blip>
          <a:srcRect t="36868" b="33915"/>
          <a:stretch/>
        </p:blipFill>
        <p:spPr bwMode="auto">
          <a:xfrm>
            <a:off x="228600" y="3886201"/>
            <a:ext cx="8610600" cy="189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Symbiotic relationships</a:t>
            </a:r>
            <a:endParaRPr lang="en-US" b="1" dirty="0"/>
          </a:p>
        </p:txBody>
      </p:sp>
      <p:sp>
        <p:nvSpPr>
          <p:cNvPr id="3" name="Content Placeholder 2"/>
          <p:cNvSpPr>
            <a:spLocks noGrp="1"/>
          </p:cNvSpPr>
          <p:nvPr>
            <p:ph idx="1"/>
          </p:nvPr>
        </p:nvSpPr>
        <p:spPr/>
        <p:txBody>
          <a:bodyPr/>
          <a:lstStyle/>
          <a:p>
            <a:r>
              <a:rPr lang="en-US" b="1" dirty="0" smtClean="0"/>
              <a:t>Mutualism</a:t>
            </a:r>
            <a:r>
              <a:rPr lang="en-US" dirty="0" smtClean="0"/>
              <a:t>: symbiotic relationship in which both members benefit</a:t>
            </a:r>
            <a:endParaRPr lang="en-US" b="1" dirty="0"/>
          </a:p>
        </p:txBody>
      </p:sp>
      <p:pic>
        <p:nvPicPr>
          <p:cNvPr id="6" name="Picture 2" descr="infographic_22_06"/>
          <p:cNvPicPr>
            <a:picLocks noChangeAspect="1" noChangeArrowheads="1"/>
          </p:cNvPicPr>
          <p:nvPr/>
        </p:nvPicPr>
        <p:blipFill rotWithShape="1">
          <a:blip r:embed="rId2">
            <a:extLst>
              <a:ext uri="{28A0092B-C50C-407E-A947-70E740481C1C}">
                <a14:useLocalDpi xmlns:a14="http://schemas.microsoft.com/office/drawing/2010/main" val="0"/>
              </a:ext>
            </a:extLst>
          </a:blip>
          <a:srcRect t="7452" b="63331"/>
          <a:stretch/>
        </p:blipFill>
        <p:spPr bwMode="auto">
          <a:xfrm>
            <a:off x="397099" y="3962400"/>
            <a:ext cx="8531225" cy="188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Symbiotic relationships</a:t>
            </a:r>
            <a:endParaRPr lang="en-US" b="1" dirty="0"/>
          </a:p>
        </p:txBody>
      </p:sp>
      <p:sp>
        <p:nvSpPr>
          <p:cNvPr id="3" name="Content Placeholder 2"/>
          <p:cNvSpPr>
            <a:spLocks noGrp="1"/>
          </p:cNvSpPr>
          <p:nvPr>
            <p:ph idx="1"/>
          </p:nvPr>
        </p:nvSpPr>
        <p:spPr/>
        <p:txBody>
          <a:bodyPr/>
          <a:lstStyle/>
          <a:p>
            <a:r>
              <a:rPr lang="en-US" b="1" dirty="0" smtClean="0"/>
              <a:t>commensalism</a:t>
            </a:r>
            <a:r>
              <a:rPr lang="en-US" dirty="0" smtClean="0"/>
              <a:t>: symbiotic relationship in which one member benefits and the other is unharmed</a:t>
            </a:r>
            <a:endParaRPr lang="en-US" b="1" dirty="0"/>
          </a:p>
        </p:txBody>
      </p:sp>
      <p:pic>
        <p:nvPicPr>
          <p:cNvPr id="7" name="Picture 2" descr="infographic_22_06"/>
          <p:cNvPicPr>
            <a:picLocks noChangeAspect="1" noChangeArrowheads="1"/>
          </p:cNvPicPr>
          <p:nvPr/>
        </p:nvPicPr>
        <p:blipFill rotWithShape="1">
          <a:blip r:embed="rId2">
            <a:extLst>
              <a:ext uri="{28A0092B-C50C-407E-A947-70E740481C1C}">
                <a14:useLocalDpi xmlns:a14="http://schemas.microsoft.com/office/drawing/2010/main" val="0"/>
              </a:ext>
            </a:extLst>
          </a:blip>
          <a:srcRect t="65285" b="9700"/>
          <a:stretch/>
        </p:blipFill>
        <p:spPr bwMode="auto">
          <a:xfrm>
            <a:off x="304800" y="4417454"/>
            <a:ext cx="8531225" cy="1609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What’s happening to the honey bees?</a:t>
            </a:r>
            <a:endParaRPr lang="en-US" b="1" dirty="0"/>
          </a:p>
        </p:txBody>
      </p:sp>
      <p:sp>
        <p:nvSpPr>
          <p:cNvPr id="3" name="Content Placeholder 2"/>
          <p:cNvSpPr>
            <a:spLocks noGrp="1"/>
          </p:cNvSpPr>
          <p:nvPr>
            <p:ph idx="1"/>
          </p:nvPr>
        </p:nvSpPr>
        <p:spPr>
          <a:xfrm>
            <a:off x="152400" y="1600200"/>
            <a:ext cx="5181600" cy="4572000"/>
          </a:xfrm>
        </p:spPr>
        <p:txBody>
          <a:bodyPr>
            <a:normAutofit/>
          </a:bodyPr>
          <a:lstStyle/>
          <a:p>
            <a:r>
              <a:rPr lang="en-US" dirty="0" smtClean="0"/>
              <a:t>Is it parasitism?</a:t>
            </a:r>
          </a:p>
          <a:p>
            <a:pPr lvl="1"/>
            <a:r>
              <a:rPr lang="en-US" sz="2400" dirty="0" smtClean="0"/>
              <a:t>parasitic </a:t>
            </a:r>
            <a:r>
              <a:rPr lang="en-US" sz="2400" dirty="0" err="1" smtClean="0"/>
              <a:t>varroa</a:t>
            </a:r>
            <a:r>
              <a:rPr lang="en-US" sz="2400" dirty="0" smtClean="0"/>
              <a:t> mite infestation</a:t>
            </a:r>
          </a:p>
          <a:p>
            <a:pPr lvl="1"/>
            <a:r>
              <a:rPr lang="en-US" sz="2400" dirty="0" smtClean="0"/>
              <a:t>parasitic fungus </a:t>
            </a:r>
            <a:r>
              <a:rPr lang="en-US" sz="2400" i="1" dirty="0" err="1" smtClean="0"/>
              <a:t>Nosema</a:t>
            </a:r>
            <a:r>
              <a:rPr lang="en-US" sz="2400" i="1" dirty="0" smtClean="0"/>
              <a:t> </a:t>
            </a:r>
            <a:r>
              <a:rPr lang="en-US" sz="2400" i="1" dirty="0" err="1" smtClean="0"/>
              <a:t>ceranae</a:t>
            </a:r>
            <a:r>
              <a:rPr lang="en-US" sz="2400" dirty="0" smtClean="0"/>
              <a:t> </a:t>
            </a:r>
          </a:p>
          <a:p>
            <a:pPr lvl="1"/>
            <a:r>
              <a:rPr lang="en-US" sz="2400" dirty="0" smtClean="0"/>
              <a:t>bee AIDS</a:t>
            </a:r>
          </a:p>
          <a:p>
            <a:pPr lvl="1"/>
            <a:r>
              <a:rPr lang="en-US" sz="2400" dirty="0" smtClean="0"/>
              <a:t>Israeli acute paralysis virus (IAPV)</a:t>
            </a:r>
          </a:p>
          <a:p>
            <a:pPr lvl="1"/>
            <a:r>
              <a:rPr lang="en-US" sz="2400" dirty="0" smtClean="0"/>
              <a:t>invertebrate iridescent virus (IIV)</a:t>
            </a:r>
          </a:p>
          <a:p>
            <a:pPr>
              <a:buNone/>
            </a:pPr>
            <a:endParaRPr lang="en-US" dirty="0" smtClean="0"/>
          </a:p>
          <a:p>
            <a:r>
              <a:rPr lang="en-US" dirty="0" smtClean="0"/>
              <a:t>Is it malnutrition?</a:t>
            </a:r>
          </a:p>
          <a:p>
            <a:pPr lvl="1"/>
            <a:endParaRPr lang="en-US" sz="2400" dirty="0" smtClean="0"/>
          </a:p>
          <a:p>
            <a:pPr lvl="1"/>
            <a:endParaRPr lang="en-US" dirty="0" smtClean="0"/>
          </a:p>
          <a:p>
            <a:pPr lvl="1"/>
            <a:endParaRPr lang="en-US" dirty="0" smtClean="0"/>
          </a:p>
          <a:p>
            <a:endParaRPr lang="en-US" dirty="0"/>
          </a:p>
        </p:txBody>
      </p:sp>
      <p:pic>
        <p:nvPicPr>
          <p:cNvPr id="5" name="Picture 2" descr="unnumbered_22_p4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057400"/>
            <a:ext cx="347372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lstStyle/>
          <a:p>
            <a:r>
              <a:rPr lang="en-US" dirty="0" smtClean="0"/>
              <a:t>Chapter 22</a:t>
            </a:r>
            <a:endParaRPr lang="en-US" dirty="0"/>
          </a:p>
        </p:txBody>
      </p:sp>
      <p:sp>
        <p:nvSpPr>
          <p:cNvPr id="3" name="Subtitle 2"/>
          <p:cNvSpPr>
            <a:spLocks noGrp="1"/>
          </p:cNvSpPr>
          <p:nvPr>
            <p:ph type="subTitle" idx="1"/>
          </p:nvPr>
        </p:nvSpPr>
        <p:spPr>
          <a:xfrm>
            <a:off x="1447800" y="1371600"/>
            <a:ext cx="6400800" cy="1752600"/>
          </a:xfrm>
        </p:spPr>
        <p:txBody>
          <a:bodyPr/>
          <a:lstStyle/>
          <a:p>
            <a:r>
              <a:rPr lang="en-US" dirty="0" smtClean="0"/>
              <a:t>Community Ecology</a:t>
            </a:r>
            <a:endParaRPr lang="en-US" dirty="0"/>
          </a:p>
        </p:txBody>
      </p:sp>
      <p:pic>
        <p:nvPicPr>
          <p:cNvPr id="6" name="Picture 2" descr="chapter_22_ope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7054" y="2057400"/>
            <a:ext cx="3135146" cy="468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Competing for resources</a:t>
            </a:r>
            <a:endParaRPr lang="en-US" b="1" dirty="0"/>
          </a:p>
        </p:txBody>
      </p:sp>
      <p:sp>
        <p:nvSpPr>
          <p:cNvPr id="3" name="Content Placeholder 2"/>
          <p:cNvSpPr>
            <a:spLocks noGrp="1"/>
          </p:cNvSpPr>
          <p:nvPr>
            <p:ph idx="1"/>
          </p:nvPr>
        </p:nvSpPr>
        <p:spPr>
          <a:xfrm>
            <a:off x="304800" y="1447801"/>
            <a:ext cx="7924800" cy="1447800"/>
          </a:xfrm>
        </p:spPr>
        <p:txBody>
          <a:bodyPr>
            <a:normAutofit fontScale="85000" lnSpcReduction="20000"/>
          </a:bodyPr>
          <a:lstStyle/>
          <a:p>
            <a:pPr>
              <a:buNone/>
            </a:pPr>
            <a:r>
              <a:rPr lang="en-US" sz="3600" dirty="0" smtClean="0"/>
              <a:t>Honey bees have a broad </a:t>
            </a:r>
            <a:r>
              <a:rPr lang="en-US" sz="3600" b="1" dirty="0" smtClean="0"/>
              <a:t>niche</a:t>
            </a:r>
          </a:p>
          <a:p>
            <a:pPr>
              <a:buNone/>
            </a:pPr>
            <a:endParaRPr lang="en-US" sz="2200" b="1" dirty="0" smtClean="0"/>
          </a:p>
          <a:p>
            <a:pPr lvl="1"/>
            <a:r>
              <a:rPr lang="en-US" sz="2600" dirty="0" smtClean="0"/>
              <a:t>the space, environmental conditions, and resources that a species needs in order to survive and reproduce</a:t>
            </a:r>
            <a:endParaRPr lang="en-US" sz="2600" dirty="0"/>
          </a:p>
        </p:txBody>
      </p:sp>
      <p:sp>
        <p:nvSpPr>
          <p:cNvPr id="4" name="TextBox 3"/>
          <p:cNvSpPr txBox="1"/>
          <p:nvPr/>
        </p:nvSpPr>
        <p:spPr>
          <a:xfrm>
            <a:off x="3581400" y="5726668"/>
            <a:ext cx="1828800" cy="369332"/>
          </a:xfrm>
          <a:prstGeom prst="rect">
            <a:avLst/>
          </a:prstGeom>
          <a:noFill/>
        </p:spPr>
        <p:txBody>
          <a:bodyPr wrap="square" rtlCol="0">
            <a:spAutoFit/>
          </a:bodyPr>
          <a:lstStyle/>
          <a:p>
            <a:endParaRPr lang="en-US" dirty="0"/>
          </a:p>
        </p:txBody>
      </p:sp>
      <p:pic>
        <p:nvPicPr>
          <p:cNvPr id="7" name="Picture 2" descr="infographic_22_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2971800"/>
            <a:ext cx="5105399" cy="3756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Competing for resources</a:t>
            </a:r>
            <a:endParaRPr lang="en-US" b="1" dirty="0"/>
          </a:p>
        </p:txBody>
      </p:sp>
      <p:sp>
        <p:nvSpPr>
          <p:cNvPr id="3" name="Content Placeholder 2"/>
          <p:cNvSpPr>
            <a:spLocks noGrp="1"/>
          </p:cNvSpPr>
          <p:nvPr>
            <p:ph idx="1"/>
          </p:nvPr>
        </p:nvSpPr>
        <p:spPr/>
        <p:txBody>
          <a:bodyPr/>
          <a:lstStyle/>
          <a:p>
            <a:pPr>
              <a:buNone/>
            </a:pPr>
            <a:r>
              <a:rPr lang="en-US" dirty="0" smtClean="0"/>
              <a:t>If niches overlap</a:t>
            </a:r>
          </a:p>
          <a:p>
            <a:r>
              <a:rPr lang="en-US" dirty="0" smtClean="0"/>
              <a:t>two or more species rely on same</a:t>
            </a:r>
            <a:r>
              <a:rPr lang="en-US" i="1" dirty="0" smtClean="0"/>
              <a:t> limited </a:t>
            </a:r>
            <a:r>
              <a:rPr lang="en-US" dirty="0" smtClean="0"/>
              <a:t>resources </a:t>
            </a:r>
          </a:p>
          <a:p>
            <a:r>
              <a:rPr lang="en-US" dirty="0" smtClean="0"/>
              <a:t>result is </a:t>
            </a:r>
            <a:r>
              <a:rPr lang="en-US" b="1" dirty="0" smtClean="0"/>
              <a:t>competition</a:t>
            </a:r>
          </a:p>
          <a:p>
            <a:pPr lvl="1"/>
            <a:endParaRPr lang="en-US" b="1" dirty="0" smtClean="0"/>
          </a:p>
          <a:p>
            <a:pPr>
              <a:buNone/>
            </a:pPr>
            <a:r>
              <a:rPr lang="en-US" b="1" dirty="0" smtClean="0"/>
              <a:t>Competitive exclusion principle</a:t>
            </a:r>
            <a:endParaRPr lang="en-US" dirty="0" smtClean="0"/>
          </a:p>
          <a:p>
            <a:r>
              <a:rPr lang="en-US" dirty="0" smtClean="0"/>
              <a:t>one of the competing species will be driven to extinction </a:t>
            </a:r>
          </a:p>
        </p:txBody>
      </p:sp>
      <p:sp>
        <p:nvSpPr>
          <p:cNvPr id="4" name="TextBox 3"/>
          <p:cNvSpPr txBox="1"/>
          <p:nvPr/>
        </p:nvSpPr>
        <p:spPr>
          <a:xfrm>
            <a:off x="3581400" y="5726668"/>
            <a:ext cx="1828800" cy="369332"/>
          </a:xfrm>
          <a:prstGeom prst="rect">
            <a:avLst/>
          </a:prstGeom>
          <a:noFill/>
        </p:spPr>
        <p:txBody>
          <a:bodyPr wrap="square" rtlCol="0">
            <a:spAutoFit/>
          </a:bodyP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Competing for resources</a:t>
            </a:r>
            <a:endParaRPr lang="en-US" b="1" dirty="0"/>
          </a:p>
        </p:txBody>
      </p:sp>
      <p:pic>
        <p:nvPicPr>
          <p:cNvPr id="4" name="Picture 2" descr="infographic_22_0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43200" y="1752600"/>
            <a:ext cx="3424751"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impact</a:t>
            </a:r>
            <a:r>
              <a:rPr lang="en-US" dirty="0" smtClean="0"/>
              <a:t/>
            </a:r>
            <a:br>
              <a:rPr lang="en-US" dirty="0" smtClean="0"/>
            </a:br>
            <a:endParaRPr lang="en-US" b="1" dirty="0"/>
          </a:p>
        </p:txBody>
      </p:sp>
      <p:sp>
        <p:nvSpPr>
          <p:cNvPr id="3" name="Content Placeholder 2"/>
          <p:cNvSpPr>
            <a:spLocks noGrp="1"/>
          </p:cNvSpPr>
          <p:nvPr>
            <p:ph idx="1"/>
          </p:nvPr>
        </p:nvSpPr>
        <p:spPr>
          <a:xfrm>
            <a:off x="457200" y="1600200"/>
            <a:ext cx="3505200" cy="4724400"/>
          </a:xfrm>
        </p:spPr>
        <p:txBody>
          <a:bodyPr>
            <a:normAutofit lnSpcReduction="10000"/>
          </a:bodyPr>
          <a:lstStyle/>
          <a:p>
            <a:pPr marL="0" indent="0">
              <a:buNone/>
            </a:pPr>
            <a:r>
              <a:rPr lang="en-US" dirty="0" smtClean="0"/>
              <a:t>Agriculture, suburban sprawl, and development decreased bees’ natural forage areas, and fragmented their habitat into </a:t>
            </a:r>
            <a:r>
              <a:rPr lang="en-US" dirty="0" err="1" smtClean="0"/>
              <a:t>nonoverlapping</a:t>
            </a:r>
            <a:r>
              <a:rPr lang="en-US" dirty="0" smtClean="0"/>
              <a:t> zones.</a:t>
            </a:r>
          </a:p>
          <a:p>
            <a:endParaRPr lang="en-US" dirty="0" smtClean="0"/>
          </a:p>
        </p:txBody>
      </p:sp>
      <p:pic>
        <p:nvPicPr>
          <p:cNvPr id="5" name="Picture 2" descr="unnumbered_22_p47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143000"/>
            <a:ext cx="403342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unnumbered_22_p478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6656" y="4099319"/>
            <a:ext cx="3850688" cy="275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Human impact</a:t>
            </a:r>
            <a:endParaRPr lang="en-US" sz="4000" b="1" dirty="0"/>
          </a:p>
        </p:txBody>
      </p:sp>
      <p:sp>
        <p:nvSpPr>
          <p:cNvPr id="3" name="Content Placeholder 2"/>
          <p:cNvSpPr>
            <a:spLocks noGrp="1"/>
          </p:cNvSpPr>
          <p:nvPr>
            <p:ph idx="1"/>
          </p:nvPr>
        </p:nvSpPr>
        <p:spPr>
          <a:xfrm>
            <a:off x="152400" y="1654175"/>
            <a:ext cx="2819400" cy="4454017"/>
          </a:xfrm>
        </p:spPr>
        <p:txBody>
          <a:bodyPr>
            <a:normAutofit/>
          </a:bodyPr>
          <a:lstStyle/>
          <a:p>
            <a:pPr>
              <a:buNone/>
            </a:pPr>
            <a:r>
              <a:rPr lang="en-US" dirty="0" smtClean="0"/>
              <a:t>  </a:t>
            </a:r>
            <a:endParaRPr lang="en-US" dirty="0"/>
          </a:p>
        </p:txBody>
      </p:sp>
      <p:sp>
        <p:nvSpPr>
          <p:cNvPr id="4" name="TextBox 3"/>
          <p:cNvSpPr txBox="1"/>
          <p:nvPr/>
        </p:nvSpPr>
        <p:spPr>
          <a:xfrm>
            <a:off x="3581400" y="5726668"/>
            <a:ext cx="1828800" cy="369332"/>
          </a:xfrm>
          <a:prstGeom prst="rect">
            <a:avLst/>
          </a:prstGeom>
          <a:noFill/>
        </p:spPr>
        <p:txBody>
          <a:bodyPr wrap="square" rtlCol="0">
            <a:spAutoFit/>
          </a:bodyPr>
          <a:lstStyle/>
          <a:p>
            <a:endParaRPr lang="en-US" dirty="0"/>
          </a:p>
        </p:txBody>
      </p:sp>
      <p:pic>
        <p:nvPicPr>
          <p:cNvPr id="7" name="Picture 2" descr="infographic_22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286500" cy="534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impact</a:t>
            </a:r>
            <a:r>
              <a:rPr lang="en-US" dirty="0" smtClean="0"/>
              <a:t/>
            </a:r>
            <a:br>
              <a:rPr lang="en-US" dirty="0" smtClean="0"/>
            </a:br>
            <a:endParaRPr lang="en-US" b="1" dirty="0"/>
          </a:p>
        </p:txBody>
      </p:sp>
      <p:sp>
        <p:nvSpPr>
          <p:cNvPr id="3" name="Content Placeholder 2"/>
          <p:cNvSpPr>
            <a:spLocks noGrp="1"/>
          </p:cNvSpPr>
          <p:nvPr>
            <p:ph idx="1"/>
          </p:nvPr>
        </p:nvSpPr>
        <p:spPr>
          <a:xfrm>
            <a:off x="457200" y="1600200"/>
            <a:ext cx="3200400" cy="4724400"/>
          </a:xfrm>
        </p:spPr>
        <p:txBody>
          <a:bodyPr>
            <a:normAutofit/>
          </a:bodyPr>
          <a:lstStyle/>
          <a:p>
            <a:r>
              <a:rPr lang="en-US" sz="2800" dirty="0" smtClean="0"/>
              <a:t>Break up fields of monocultures with varied bee-friendly plants</a:t>
            </a:r>
          </a:p>
          <a:p>
            <a:endParaRPr lang="en-US" sz="2800" dirty="0" smtClean="0"/>
          </a:p>
          <a:p>
            <a:r>
              <a:rPr lang="en-US" sz="2800" dirty="0" smtClean="0"/>
              <a:t>Use pesticides sparingly</a:t>
            </a:r>
          </a:p>
          <a:p>
            <a:endParaRPr lang="en-US" sz="2800" dirty="0" smtClean="0"/>
          </a:p>
          <a:p>
            <a:r>
              <a:rPr lang="en-US" sz="2800" dirty="0" smtClean="0"/>
              <a:t>Become a beekeeper </a:t>
            </a:r>
          </a:p>
          <a:p>
            <a:endParaRPr lang="en-US" dirty="0" smtClean="0"/>
          </a:p>
        </p:txBody>
      </p:sp>
      <p:pic>
        <p:nvPicPr>
          <p:cNvPr id="5" name="Picture 2" descr="unnumbered_22_p4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609323"/>
            <a:ext cx="462414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Summary</a:t>
            </a:r>
            <a:r>
              <a:rPr lang="en-US" dirty="0" smtClean="0"/>
              <a:t/>
            </a:r>
            <a:br>
              <a:rPr lang="en-US" dirty="0" smtClean="0"/>
            </a:br>
            <a:endParaRPr lang="en-US" b="1" dirty="0"/>
          </a:p>
        </p:txBody>
      </p:sp>
      <p:sp>
        <p:nvSpPr>
          <p:cNvPr id="3" name="Content Placeholder 2"/>
          <p:cNvSpPr>
            <a:spLocks noGrp="1"/>
          </p:cNvSpPr>
          <p:nvPr>
            <p:ph idx="1"/>
          </p:nvPr>
        </p:nvSpPr>
        <p:spPr>
          <a:xfrm>
            <a:off x="457200" y="838200"/>
            <a:ext cx="8153400" cy="5791200"/>
          </a:xfrm>
        </p:spPr>
        <p:txBody>
          <a:bodyPr>
            <a:normAutofit fontScale="62500" lnSpcReduction="20000"/>
          </a:bodyPr>
          <a:lstStyle/>
          <a:p>
            <a:r>
              <a:rPr lang="en-US" sz="3800" dirty="0" smtClean="0"/>
              <a:t>An ecological community is made up of interacting populations of different species.</a:t>
            </a:r>
          </a:p>
          <a:p>
            <a:r>
              <a:rPr lang="en-US" sz="3800" dirty="0" smtClean="0"/>
              <a:t>Bees are keystone species because they play a fundamental role in supporting the entire community; they are primary pollinators.</a:t>
            </a:r>
          </a:p>
          <a:p>
            <a:r>
              <a:rPr lang="en-US" sz="3800" dirty="0" smtClean="0"/>
              <a:t>The organisms in a community are connected by a food chain.</a:t>
            </a:r>
          </a:p>
          <a:p>
            <a:r>
              <a:rPr lang="en-US" sz="3800" dirty="0" smtClean="0"/>
              <a:t>Organisms at the base of the food chain are producers and are higher up the food chain are consumers.</a:t>
            </a:r>
          </a:p>
          <a:p>
            <a:r>
              <a:rPr lang="en-US" sz="3800" dirty="0" smtClean="0"/>
              <a:t>In predation, one organism eats another. </a:t>
            </a:r>
            <a:r>
              <a:rPr lang="en-US" sz="3800" dirty="0" err="1" smtClean="0"/>
              <a:t>Herbivory</a:t>
            </a:r>
            <a:r>
              <a:rPr lang="en-US" sz="3800" dirty="0" smtClean="0"/>
              <a:t> (eating plants) and parasitism are both types of predation.</a:t>
            </a:r>
          </a:p>
          <a:p>
            <a:r>
              <a:rPr lang="en-US" sz="3800" dirty="0" smtClean="0"/>
              <a:t>Organisms can have different types of symbiotic relationships.</a:t>
            </a:r>
          </a:p>
          <a:p>
            <a:r>
              <a:rPr lang="en-US" sz="3800" dirty="0" smtClean="0"/>
              <a:t>The space and resources, including other members of the community, that a species uses to survive and reproduce define its ecological niche.</a:t>
            </a:r>
          </a:p>
          <a:p>
            <a:pPr>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Driving Questions</a:t>
            </a:r>
            <a:endParaRPr lang="en-US" b="1" dirty="0"/>
          </a:p>
        </p:txBody>
      </p:sp>
      <p:sp>
        <p:nvSpPr>
          <p:cNvPr id="3" name="Content Placeholder 2"/>
          <p:cNvSpPr>
            <a:spLocks noGrp="1"/>
          </p:cNvSpPr>
          <p:nvPr>
            <p:ph idx="1"/>
          </p:nvPr>
        </p:nvSpPr>
        <p:spPr/>
        <p:txBody>
          <a:bodyPr>
            <a:noAutofit/>
          </a:bodyPr>
          <a:lstStyle/>
          <a:p>
            <a:pPr marL="0" indent="0">
              <a:buNone/>
            </a:pPr>
            <a:r>
              <a:rPr lang="en-US" sz="2800" dirty="0" smtClean="0"/>
              <a:t>1. What </a:t>
            </a:r>
            <a:r>
              <a:rPr lang="en-US" sz="2800" dirty="0"/>
              <a:t>are </a:t>
            </a:r>
            <a:r>
              <a:rPr lang="en-US" sz="2800" dirty="0" smtClean="0"/>
              <a:t>keystone species </a:t>
            </a:r>
            <a:r>
              <a:rPr lang="en-US" sz="2800" dirty="0"/>
              <a:t>in a </a:t>
            </a:r>
            <a:r>
              <a:rPr lang="en-US" sz="2800" dirty="0" smtClean="0"/>
              <a:t>community, and why</a:t>
            </a:r>
          </a:p>
          <a:p>
            <a:pPr marL="0" indent="0">
              <a:buNone/>
            </a:pPr>
            <a:r>
              <a:rPr lang="en-US" sz="2800" dirty="0" smtClean="0"/>
              <a:t>     </a:t>
            </a:r>
            <a:r>
              <a:rPr lang="en-US" sz="2800" dirty="0"/>
              <a:t>are </a:t>
            </a:r>
            <a:r>
              <a:rPr lang="en-US" sz="2800" dirty="0" smtClean="0"/>
              <a:t>pollinators considered keystone species</a:t>
            </a:r>
            <a:r>
              <a:rPr lang="en-US" sz="2800" dirty="0"/>
              <a:t>?</a:t>
            </a:r>
          </a:p>
          <a:p>
            <a:pPr marL="0" indent="0">
              <a:buNone/>
            </a:pPr>
            <a:r>
              <a:rPr lang="en-US" sz="2800" dirty="0"/>
              <a:t>2. What are food chains </a:t>
            </a:r>
            <a:r>
              <a:rPr lang="en-US" sz="2800" dirty="0" smtClean="0"/>
              <a:t>and food </a:t>
            </a:r>
            <a:r>
              <a:rPr lang="en-US" sz="2800" dirty="0"/>
              <a:t>webs, and how </a:t>
            </a:r>
            <a:r>
              <a:rPr lang="en-US" sz="2800" dirty="0" smtClean="0"/>
              <a:t>does </a:t>
            </a:r>
          </a:p>
          <a:p>
            <a:pPr marL="0" indent="0">
              <a:buNone/>
            </a:pPr>
            <a:r>
              <a:rPr lang="en-US" sz="2800" dirty="0"/>
              <a:t> </a:t>
            </a:r>
            <a:r>
              <a:rPr lang="en-US" sz="2800" dirty="0" smtClean="0"/>
              <a:t>   energy </a:t>
            </a:r>
            <a:r>
              <a:rPr lang="en-US" sz="2800" dirty="0"/>
              <a:t>flow through them?</a:t>
            </a:r>
          </a:p>
          <a:p>
            <a:pPr marL="0" indent="0">
              <a:buNone/>
            </a:pPr>
            <a:r>
              <a:rPr lang="en-US" sz="2800" dirty="0"/>
              <a:t>3. What positive </a:t>
            </a:r>
            <a:r>
              <a:rPr lang="en-US" sz="2800" dirty="0" smtClean="0"/>
              <a:t>and negative interactions occur among</a:t>
            </a:r>
          </a:p>
          <a:p>
            <a:pPr marL="0" indent="0">
              <a:buNone/>
            </a:pPr>
            <a:r>
              <a:rPr lang="en-US" sz="2800" dirty="0"/>
              <a:t> </a:t>
            </a:r>
            <a:r>
              <a:rPr lang="en-US" sz="2800" dirty="0" smtClean="0"/>
              <a:t>  </a:t>
            </a:r>
            <a:r>
              <a:rPr lang="en-US" sz="2800" dirty="0"/>
              <a:t>members </a:t>
            </a:r>
            <a:r>
              <a:rPr lang="en-US" sz="2800" dirty="0" smtClean="0"/>
              <a:t>of a </a:t>
            </a:r>
            <a:r>
              <a:rPr lang="en-US" sz="2800" dirty="0"/>
              <a:t>community?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What’s happening to the honey bees?</a:t>
            </a:r>
            <a:endParaRPr lang="en-US" b="1" dirty="0"/>
          </a:p>
        </p:txBody>
      </p:sp>
      <p:sp>
        <p:nvSpPr>
          <p:cNvPr id="3" name="Content Placeholder 2"/>
          <p:cNvSpPr>
            <a:spLocks noGrp="1"/>
          </p:cNvSpPr>
          <p:nvPr>
            <p:ph idx="1"/>
          </p:nvPr>
        </p:nvSpPr>
        <p:spPr/>
        <p:txBody>
          <a:bodyPr/>
          <a:lstStyle/>
          <a:p>
            <a:r>
              <a:rPr lang="en-US" b="1" dirty="0" smtClean="0"/>
              <a:t>Colony collapse disorder </a:t>
            </a:r>
            <a:r>
              <a:rPr lang="en-US" dirty="0" smtClean="0"/>
              <a:t>(CCD)</a:t>
            </a:r>
          </a:p>
          <a:p>
            <a:endParaRPr lang="en-US" dirty="0" smtClean="0"/>
          </a:p>
          <a:p>
            <a:pPr>
              <a:buNone/>
            </a:pPr>
            <a:r>
              <a:rPr lang="en-US" dirty="0" smtClean="0"/>
              <a:t> </a:t>
            </a:r>
            <a:endParaRPr lang="en-US" dirty="0"/>
          </a:p>
        </p:txBody>
      </p:sp>
      <p:pic>
        <p:nvPicPr>
          <p:cNvPr id="4" name="Picture 2" descr="unnumbered_22_p4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673" y="2636129"/>
            <a:ext cx="5867399" cy="421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ecology</a:t>
            </a:r>
            <a:endParaRPr lang="en-US" b="1" dirty="0"/>
          </a:p>
        </p:txBody>
      </p:sp>
      <p:sp>
        <p:nvSpPr>
          <p:cNvPr id="3" name="Content Placeholder 2"/>
          <p:cNvSpPr>
            <a:spLocks noGrp="1"/>
          </p:cNvSpPr>
          <p:nvPr>
            <p:ph idx="1"/>
          </p:nvPr>
        </p:nvSpPr>
        <p:spPr>
          <a:xfrm>
            <a:off x="457200" y="1600200"/>
            <a:ext cx="8229600" cy="4953000"/>
          </a:xfrm>
        </p:spPr>
        <p:txBody>
          <a:bodyPr>
            <a:normAutofit/>
          </a:bodyPr>
          <a:lstStyle/>
          <a:p>
            <a:pPr>
              <a:spcBef>
                <a:spcPts val="0"/>
              </a:spcBef>
            </a:pPr>
            <a:r>
              <a:rPr lang="en-US" sz="2800" dirty="0" smtClean="0"/>
              <a:t>Bees are pollinators</a:t>
            </a:r>
          </a:p>
          <a:p>
            <a:pPr>
              <a:spcBef>
                <a:spcPts val="0"/>
              </a:spcBef>
            </a:pPr>
            <a:r>
              <a:rPr lang="en-US" sz="2800" dirty="0" smtClean="0"/>
              <a:t>Associated with evolution of flowering plants</a:t>
            </a:r>
          </a:p>
          <a:p>
            <a:pPr>
              <a:spcBef>
                <a:spcPts val="0"/>
              </a:spcBef>
              <a:buNone/>
            </a:pPr>
            <a:endParaRPr lang="en-US" sz="2800" dirty="0" smtClean="0"/>
          </a:p>
          <a:p>
            <a:pPr>
              <a:spcBef>
                <a:spcPts val="0"/>
              </a:spcBef>
              <a:buNone/>
            </a:pPr>
            <a:r>
              <a:rPr lang="en-US" sz="2800" b="1" dirty="0" smtClean="0"/>
              <a:t>Pollen</a:t>
            </a:r>
          </a:p>
          <a:p>
            <a:pPr>
              <a:spcBef>
                <a:spcPts val="0"/>
              </a:spcBef>
            </a:pPr>
            <a:r>
              <a:rPr lang="en-US" sz="2800" dirty="0" smtClean="0"/>
              <a:t>small, thick-walled plant structures that contain cells that develop into sperm</a:t>
            </a:r>
          </a:p>
          <a:p>
            <a:pPr>
              <a:spcBef>
                <a:spcPts val="0"/>
              </a:spcBef>
            </a:pPr>
            <a:endParaRPr lang="en-US" sz="2800" dirty="0" smtClean="0"/>
          </a:p>
          <a:p>
            <a:pPr>
              <a:spcBef>
                <a:spcPts val="0"/>
              </a:spcBef>
              <a:buNone/>
            </a:pPr>
            <a:r>
              <a:rPr lang="en-US" sz="2800" b="1" dirty="0" smtClean="0"/>
              <a:t>Pollination</a:t>
            </a:r>
          </a:p>
          <a:p>
            <a:pPr>
              <a:spcBef>
                <a:spcPts val="0"/>
              </a:spcBef>
            </a:pPr>
            <a:r>
              <a:rPr lang="en-US" sz="2800" dirty="0" smtClean="0"/>
              <a:t>transfer of pollen from male to female plant structures so that fertilization can occur</a:t>
            </a:r>
          </a:p>
          <a:p>
            <a:pPr>
              <a:buNone/>
            </a:pPr>
            <a:endParaRPr lang="en-US" dirty="0" smtClean="0"/>
          </a:p>
          <a:p>
            <a:pPr>
              <a:buNone/>
            </a:pP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ecology</a:t>
            </a:r>
            <a:endParaRPr lang="en-US" b="1" dirty="0"/>
          </a:p>
        </p:txBody>
      </p:sp>
      <p:sp>
        <p:nvSpPr>
          <p:cNvPr id="3" name="Content Placeholder 2"/>
          <p:cNvSpPr>
            <a:spLocks noGrp="1"/>
          </p:cNvSpPr>
          <p:nvPr>
            <p:ph idx="1"/>
          </p:nvPr>
        </p:nvSpPr>
        <p:spPr/>
        <p:txBody>
          <a:bodyPr>
            <a:normAutofit/>
          </a:bodyPr>
          <a:lstStyle/>
          <a:p>
            <a:pPr>
              <a:spcBef>
                <a:spcPts val="0"/>
              </a:spcBef>
            </a:pPr>
            <a:r>
              <a:rPr lang="en-US" sz="2800" dirty="0" smtClean="0"/>
              <a:t>75% of flowering plants, or angiosperms, are dependent on insect pollinators</a:t>
            </a:r>
          </a:p>
          <a:p>
            <a:pPr>
              <a:spcBef>
                <a:spcPts val="0"/>
              </a:spcBef>
            </a:pPr>
            <a:endParaRPr lang="en-US" sz="2800" dirty="0" smtClean="0"/>
          </a:p>
          <a:p>
            <a:pPr>
              <a:spcBef>
                <a:spcPts val="0"/>
              </a:spcBef>
              <a:buNone/>
            </a:pPr>
            <a:r>
              <a:rPr lang="en-US" sz="2800" dirty="0" smtClean="0"/>
              <a:t> </a:t>
            </a:r>
            <a:r>
              <a:rPr lang="en-US" sz="2800" b="1" dirty="0" smtClean="0"/>
              <a:t>Keystone species</a:t>
            </a:r>
          </a:p>
          <a:p>
            <a:pPr>
              <a:spcBef>
                <a:spcPts val="0"/>
              </a:spcBef>
            </a:pPr>
            <a:r>
              <a:rPr lang="en-US" sz="2800" dirty="0" smtClean="0"/>
              <a:t>species on which other species depend; hold </a:t>
            </a:r>
            <a:r>
              <a:rPr lang="en-US" sz="2800" b="1" dirty="0" smtClean="0"/>
              <a:t>community</a:t>
            </a:r>
            <a:r>
              <a:rPr lang="en-US" sz="2800" dirty="0" smtClean="0"/>
              <a:t> together</a:t>
            </a:r>
          </a:p>
          <a:p>
            <a:pPr>
              <a:spcBef>
                <a:spcPts val="0"/>
              </a:spcBef>
            </a:pPr>
            <a:endParaRPr lang="en-US" sz="2800" dirty="0" smtClean="0"/>
          </a:p>
          <a:p>
            <a:pPr>
              <a:spcBef>
                <a:spcPts val="0"/>
              </a:spcBef>
              <a:buNone/>
            </a:pPr>
            <a:r>
              <a:rPr lang="en-US" sz="2800" b="1" dirty="0" smtClean="0"/>
              <a:t>Community</a:t>
            </a:r>
          </a:p>
          <a:p>
            <a:pPr>
              <a:spcBef>
                <a:spcPts val="0"/>
              </a:spcBef>
            </a:pPr>
            <a:r>
              <a:rPr lang="en-US" sz="2800" dirty="0" smtClean="0"/>
              <a:t>group of interacting populations of different species living together in the same area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ecology</a:t>
            </a:r>
            <a:endParaRPr lang="en-US" b="1" dirty="0"/>
          </a:p>
        </p:txBody>
      </p:sp>
      <p:pic>
        <p:nvPicPr>
          <p:cNvPr id="4" name="Picture 2" descr="infographic_22_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6135113" cy="513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ecology</a:t>
            </a:r>
            <a:endParaRPr lang="en-US" b="1" dirty="0"/>
          </a:p>
        </p:txBody>
      </p:sp>
      <p:sp>
        <p:nvSpPr>
          <p:cNvPr id="3" name="Content Placeholder 2"/>
          <p:cNvSpPr>
            <a:spLocks noGrp="1"/>
          </p:cNvSpPr>
          <p:nvPr>
            <p:ph idx="1"/>
          </p:nvPr>
        </p:nvSpPr>
        <p:spPr>
          <a:xfrm>
            <a:off x="228600" y="1676401"/>
            <a:ext cx="8458200" cy="762000"/>
          </a:xfrm>
        </p:spPr>
        <p:txBody>
          <a:bodyPr>
            <a:normAutofit fontScale="77500" lnSpcReduction="20000"/>
          </a:bodyPr>
          <a:lstStyle/>
          <a:p>
            <a:pPr marL="0" indent="0">
              <a:buNone/>
            </a:pPr>
            <a:r>
              <a:rPr lang="en-US" dirty="0" smtClean="0"/>
              <a:t>“One in every three bites of food we eat is pollinated directly or indirectly by honey bees.” —Dennis </a:t>
            </a:r>
            <a:r>
              <a:rPr lang="en-US" dirty="0" err="1" smtClean="0"/>
              <a:t>vanEngelsdorp</a:t>
            </a:r>
            <a:endParaRPr lang="en-US" dirty="0"/>
          </a:p>
        </p:txBody>
      </p:sp>
      <p:sp>
        <p:nvSpPr>
          <p:cNvPr id="4" name="TextBox 3"/>
          <p:cNvSpPr txBox="1"/>
          <p:nvPr/>
        </p:nvSpPr>
        <p:spPr>
          <a:xfrm>
            <a:off x="3505200" y="4724400"/>
            <a:ext cx="1752600" cy="369332"/>
          </a:xfrm>
          <a:prstGeom prst="rect">
            <a:avLst/>
          </a:prstGeom>
          <a:noFill/>
        </p:spPr>
        <p:txBody>
          <a:bodyPr wrap="square" rtlCol="0">
            <a:spAutoFit/>
          </a:bodyPr>
          <a:lstStyle/>
          <a:p>
            <a:endParaRPr lang="en-US" dirty="0"/>
          </a:p>
        </p:txBody>
      </p:sp>
      <p:pic>
        <p:nvPicPr>
          <p:cNvPr id="7" name="Picture 2" descr="infographic_22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0800"/>
            <a:ext cx="6096000" cy="415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Autofit/>
          </a:bodyPr>
          <a:lstStyle/>
          <a:p>
            <a:r>
              <a:rPr lang="en-US" sz="3600" b="1" dirty="0" smtClean="0"/>
              <a:t>Reproductive structures of flowering plants</a:t>
            </a:r>
            <a:endParaRPr lang="en-US" sz="3600" b="1" dirty="0"/>
          </a:p>
        </p:txBody>
      </p:sp>
      <p:sp>
        <p:nvSpPr>
          <p:cNvPr id="3" name="Content Placeholder 2"/>
          <p:cNvSpPr>
            <a:spLocks noGrp="1"/>
          </p:cNvSpPr>
          <p:nvPr>
            <p:ph idx="1"/>
          </p:nvPr>
        </p:nvSpPr>
        <p:spPr>
          <a:xfrm>
            <a:off x="457200" y="1600201"/>
            <a:ext cx="8229600" cy="4038600"/>
          </a:xfrm>
        </p:spPr>
        <p:txBody>
          <a:bodyPr>
            <a:normAutofit fontScale="70000" lnSpcReduction="20000"/>
          </a:bodyPr>
          <a:lstStyle/>
          <a:p>
            <a:pPr>
              <a:buNone/>
            </a:pPr>
            <a:r>
              <a:rPr lang="en-US" sz="4129" dirty="0" smtClean="0"/>
              <a:t>Male reproductive organ</a:t>
            </a:r>
          </a:p>
          <a:p>
            <a:r>
              <a:rPr lang="en-US" sz="4129" b="1" dirty="0" smtClean="0"/>
              <a:t>stamen</a:t>
            </a:r>
            <a:r>
              <a:rPr lang="en-US" sz="4129" dirty="0" smtClean="0"/>
              <a:t>: stem-like filament topped with a pollen-saturated</a:t>
            </a:r>
            <a:r>
              <a:rPr lang="en-US" sz="4129" b="1" dirty="0" smtClean="0"/>
              <a:t> anther</a:t>
            </a:r>
          </a:p>
          <a:p>
            <a:endParaRPr lang="en-US" sz="4129" dirty="0" smtClean="0"/>
          </a:p>
          <a:p>
            <a:pPr>
              <a:buNone/>
            </a:pPr>
            <a:r>
              <a:rPr lang="en-US" sz="4129" dirty="0" smtClean="0"/>
              <a:t>Female reproductive organ</a:t>
            </a:r>
          </a:p>
          <a:p>
            <a:r>
              <a:rPr lang="en-US" sz="4129" b="1" dirty="0" smtClean="0"/>
              <a:t>pistil</a:t>
            </a:r>
            <a:r>
              <a:rPr lang="en-US" sz="4129" dirty="0" smtClean="0"/>
              <a:t>:  topped with a sticky “landing pad” (</a:t>
            </a:r>
            <a:r>
              <a:rPr lang="en-US" sz="4129" b="1" dirty="0" smtClean="0"/>
              <a:t>stigma)</a:t>
            </a:r>
          </a:p>
          <a:p>
            <a:pPr lvl="1"/>
            <a:r>
              <a:rPr lang="en-US" sz="4129" b="1" dirty="0" smtClean="0"/>
              <a:t>style</a:t>
            </a:r>
            <a:r>
              <a:rPr lang="en-US" sz="4129" dirty="0" smtClean="0"/>
              <a:t>: a tube-like passage from stigma to the </a:t>
            </a:r>
            <a:r>
              <a:rPr lang="en-US" sz="4129" b="1" dirty="0" smtClean="0"/>
              <a:t>ovary</a:t>
            </a:r>
          </a:p>
          <a:p>
            <a:pPr>
              <a:buNone/>
            </a:pPr>
            <a:endParaRPr lang="en-US" sz="4480" dirty="0" smtClean="0"/>
          </a:p>
          <a:p>
            <a:endParaRPr lang="en-US" sz="448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TotalTime>
  <Words>1321</Words>
  <Application>Microsoft Office PowerPoint</Application>
  <PresentationFormat>On-screen Show (4:3)</PresentationFormat>
  <Paragraphs>174</Paragraphs>
  <Slides>26</Slides>
  <Notes>20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Chapter 22</vt:lpstr>
      <vt:lpstr>Driving Questions</vt:lpstr>
      <vt:lpstr>What’s happening to the honey bees?</vt:lpstr>
      <vt:lpstr>Community ecology</vt:lpstr>
      <vt:lpstr>Community ecology</vt:lpstr>
      <vt:lpstr>Community ecology</vt:lpstr>
      <vt:lpstr>Community ecology</vt:lpstr>
      <vt:lpstr>Reproductive structures of flowering plants</vt:lpstr>
      <vt:lpstr>Pollinators</vt:lpstr>
      <vt:lpstr>Food chains</vt:lpstr>
      <vt:lpstr>Food chains</vt:lpstr>
      <vt:lpstr>Food chains</vt:lpstr>
      <vt:lpstr>Food webs</vt:lpstr>
      <vt:lpstr>Symbiotic relationships</vt:lpstr>
      <vt:lpstr>Symbiotic relationships</vt:lpstr>
      <vt:lpstr>Symbiotic relationships</vt:lpstr>
      <vt:lpstr>Symbiotic relationships</vt:lpstr>
      <vt:lpstr>What’s happening to the honey bees?</vt:lpstr>
      <vt:lpstr>Competing for resources</vt:lpstr>
      <vt:lpstr>Competing for resources</vt:lpstr>
      <vt:lpstr>Competing for resources</vt:lpstr>
      <vt:lpstr>Human impact </vt:lpstr>
      <vt:lpstr>Human impact</vt:lpstr>
      <vt:lpstr>Human impact </vt:lpstr>
      <vt:lpstr>Summary </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creator>GVSU-User</dc:creator>
  <cp:lastModifiedBy>hbadmin</cp:lastModifiedBy>
  <cp:revision>49</cp:revision>
  <dcterms:created xsi:type="dcterms:W3CDTF">2014-03-17T11:56:03Z</dcterms:created>
  <dcterms:modified xsi:type="dcterms:W3CDTF">2014-04-18T17:37:51Z</dcterms:modified>
</cp:coreProperties>
</file>