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0" r:id="rId2"/>
    <p:sldId id="256" r:id="rId3"/>
    <p:sldId id="300" r:id="rId4"/>
    <p:sldId id="299" r:id="rId5"/>
    <p:sldId id="257" r:id="rId6"/>
    <p:sldId id="259" r:id="rId7"/>
    <p:sldId id="260" r:id="rId8"/>
    <p:sldId id="301" r:id="rId9"/>
    <p:sldId id="302" r:id="rId10"/>
    <p:sldId id="262" r:id="rId11"/>
    <p:sldId id="304" r:id="rId12"/>
    <p:sldId id="303" r:id="rId13"/>
    <p:sldId id="272" r:id="rId14"/>
    <p:sldId id="274" r:id="rId15"/>
    <p:sldId id="305" r:id="rId16"/>
    <p:sldId id="276" r:id="rId17"/>
    <p:sldId id="277" r:id="rId18"/>
    <p:sldId id="278" r:id="rId19"/>
    <p:sldId id="279" r:id="rId20"/>
    <p:sldId id="280" r:id="rId21"/>
    <p:sldId id="306" r:id="rId22"/>
    <p:sldId id="307" r:id="rId23"/>
    <p:sldId id="286" r:id="rId24"/>
    <p:sldId id="287" r:id="rId25"/>
    <p:sldId id="308" r:id="rId26"/>
    <p:sldId id="30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40" autoAdjust="0"/>
  </p:normalViewPr>
  <p:slideViewPr>
    <p:cSldViewPr>
      <p:cViewPr>
        <p:scale>
          <a:sx n="87" d="100"/>
          <a:sy n="87" d="100"/>
        </p:scale>
        <p:origin x="-10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64CF2-AFCD-4453-B48A-78B252C38B0E}"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C5B22-25B6-4C42-B97B-EC33061A1A29}" type="slidenum">
              <a:rPr lang="en-US" smtClean="0"/>
              <a:pPr/>
              <a:t>‹#›</a:t>
            </a:fld>
            <a:endParaRPr lang="en-US"/>
          </a:p>
        </p:txBody>
      </p:sp>
    </p:spTree>
    <p:extLst>
      <p:ext uri="{BB962C8B-B14F-4D97-AF65-F5344CB8AC3E}">
        <p14:creationId xmlns:p14="http://schemas.microsoft.com/office/powerpoint/2010/main" val="35664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greenhouse effect is a natural process that helps maintain life-supporting temperatures on Earth. Without this greenhouse effect, the average surface temperature of the planet would be a frigid –18°C (0°F).</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Global warming: an increase in Earth’s average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rate of warming has increased. Ten of the warmest years on record have occurred since 1998. The last decade, from 2000 through 2010, was the hottest decade so far.</a:t>
            </a:r>
          </a:p>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forests are susceptible to insect attacks. Given their insect-rich diet, birds are a natural form of pest control in these forests. If the birds move north, as evidence suggests they are doing, the forests they leave behind will be more vulnerable to threats from insects that thrive in warmer, drier weather.</a:t>
            </a:r>
          </a:p>
          <a:p>
            <a:r>
              <a:rPr lang="en-US" sz="1200" kern="1200" dirty="0" smtClean="0">
                <a:solidFill>
                  <a:schemeClr val="tx1"/>
                </a:solidFill>
                <a:latin typeface="+mn-lt"/>
                <a:ea typeface="+mn-ea"/>
                <a:cs typeface="+mn-cs"/>
              </a:rPr>
              <a:t>One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10 species could be driven to extinction by 2100 because of climate change.</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Arctic temperatures are projected to rise by an additional 4° to 7°C (7°–13°F) over the next 100 years.</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Photosynthesis, respiration, and decomposition form a cycle that keeps carbon dioxide at a relatively stable</a:t>
            </a:r>
            <a:r>
              <a:rPr lang="en-US" sz="1200" kern="1200" baseline="0" dirty="0" smtClean="0">
                <a:solidFill>
                  <a:schemeClr val="tx1"/>
                </a:solidFill>
                <a:latin typeface="+mn-lt"/>
                <a:ea typeface="+mn-ea"/>
                <a:cs typeface="+mn-cs"/>
              </a:rPr>
              <a:t> l</a:t>
            </a:r>
            <a:r>
              <a:rPr lang="en-US" sz="1200" kern="1200" dirty="0" smtClean="0">
                <a:solidFill>
                  <a:schemeClr val="tx1"/>
                </a:solidFill>
                <a:latin typeface="+mn-lt"/>
                <a:ea typeface="+mn-ea"/>
                <a:cs typeface="+mn-cs"/>
              </a:rPr>
              <a:t>evel in the atmosphere. But human actions, like deforestation and burning fossil fuels, inject carbon dioxide that was not otherwise moving into the cycle.</a:t>
            </a:r>
            <a:r>
              <a:rPr lang="en-US" sz="1200" kern="1200" baseline="0" dirty="0" smtClean="0">
                <a:solidFill>
                  <a:schemeClr val="tx1"/>
                </a:solidFill>
                <a:latin typeface="+mn-lt"/>
                <a:ea typeface="+mn-ea"/>
                <a:cs typeface="+mn-cs"/>
              </a:rPr>
              <a:t> M</a:t>
            </a:r>
            <a:r>
              <a:rPr lang="en-US" sz="1200" kern="1200" dirty="0" smtClean="0">
                <a:solidFill>
                  <a:schemeClr val="tx1"/>
                </a:solidFill>
                <a:latin typeface="+mn-lt"/>
                <a:ea typeface="+mn-ea"/>
                <a:cs typeface="+mn-cs"/>
              </a:rPr>
              <a:t>odern drilling and mining methods have unlocked the deep reserves of this ancient planetary energy. The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released when humans burn fossil fuels is the largest source.</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Nitrogen atoms cycle between different chemical and biochemical compounds as they move from organisms to the soil, water, and air, and then back to organisms.</a:t>
            </a:r>
          </a:p>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Phosphorus cycles primarily through soil, water, and organisms.</a:t>
            </a:r>
          </a:p>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Air bubbles trapped in glacial ice from Greenland and Antarctica provide a historical measure of carbon dioxide in the atmosphere.</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Kyoto Protocol: a United Nations agreement adopted in 1997 that obligates endorsing countries to reduce carbon dioxide emissions</a:t>
            </a:r>
          </a:p>
          <a:p>
            <a:r>
              <a:rPr lang="en-US" sz="1200" kern="1200" dirty="0" smtClean="0">
                <a:solidFill>
                  <a:schemeClr val="tx1"/>
                </a:solidFill>
                <a:latin typeface="+mn-lt"/>
                <a:ea typeface="+mn-ea"/>
                <a:cs typeface="+mn-cs"/>
              </a:rPr>
              <a:t>Even if all the world’s greenhouse gas emissions were turned off today like a faucet, we would still face decades of warming and its consequences because of past </a:t>
            </a:r>
            <a:r>
              <a:rPr lang="en-US" sz="1200" kern="1200" dirty="0" smtClean="0">
                <a:solidFill>
                  <a:schemeClr val="tx1"/>
                </a:solidFill>
                <a:latin typeface="+mn-lt"/>
                <a:ea typeface="+mn-ea"/>
                <a:cs typeface="+mn-cs"/>
              </a:rPr>
              <a:t>emissions.</a:t>
            </a:r>
            <a:r>
              <a:rPr lang="en-US" sz="1200" kern="1200" baseline="0" dirty="0" smtClean="0">
                <a:solidFill>
                  <a:schemeClr val="tx1"/>
                </a:solidFill>
                <a:latin typeface="+mn-lt"/>
                <a:ea typeface="+mn-ea"/>
                <a:cs typeface="+mn-cs"/>
              </a:rPr>
              <a:t> This is </a:t>
            </a:r>
            <a:r>
              <a:rPr lang="en-US" sz="1200" kern="1200" dirty="0" smtClean="0">
                <a:solidFill>
                  <a:schemeClr val="tx1"/>
                </a:solidFill>
                <a:latin typeface="+mn-lt"/>
                <a:ea typeface="+mn-ea"/>
                <a:cs typeface="+mn-cs"/>
              </a:rPr>
              <a:t>what </a:t>
            </a:r>
            <a:r>
              <a:rPr lang="en-US" sz="1200" kern="1200" dirty="0" smtClean="0">
                <a:solidFill>
                  <a:schemeClr val="tx1"/>
                </a:solidFill>
                <a:latin typeface="+mn-lt"/>
                <a:ea typeface="+mn-ea"/>
                <a:cs typeface="+mn-cs"/>
              </a:rPr>
              <a:t>climate scientists refer to as heat in the pipeline. </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Earth’s climate changes naturally, and has done so many times in its long history.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scientists now believe that humans are accelerating the pace of change, with potentially dire consequences for life on our planet.</a:t>
            </a:r>
            <a:endParaRPr lang="en-US" dirty="0" smtClean="0"/>
          </a:p>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England is a temperate deciduous forest biome.</a:t>
            </a:r>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Greenhouse effect: the normal process by which heat is radiated from Earth’s surface and trapped by gases in the atmosphere, helping to maintain Earth at a temperature that can support life</a:t>
            </a:r>
          </a:p>
          <a:p>
            <a:endParaRPr lang="en-US" dirty="0"/>
          </a:p>
        </p:txBody>
      </p:sp>
      <p:sp>
        <p:nvSpPr>
          <p:cNvPr id="4" name="Slide Number Placeholder 3"/>
          <p:cNvSpPr>
            <a:spLocks noGrp="1"/>
          </p:cNvSpPr>
          <p:nvPr>
            <p:ph type="sldNum" sz="quarter" idx="10"/>
          </p:nvPr>
        </p:nvSpPr>
        <p:spPr/>
        <p:txBody>
          <a:bodyPr/>
          <a:lstStyle/>
          <a:p>
            <a:fld id="{C43C5B22-25B6-4C42-B97B-EC33061A1A2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7F68EF-5914-4EBB-AD1D-9AC2ED404FE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F68EF-5914-4EBB-AD1D-9AC2ED404FE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F68EF-5914-4EBB-AD1D-9AC2ED404FE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F68EF-5914-4EBB-AD1D-9AC2ED404FE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F68EF-5914-4EBB-AD1D-9AC2ED404FE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F68EF-5914-4EBB-AD1D-9AC2ED404FE4}"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F68EF-5914-4EBB-AD1D-9AC2ED404FE4}"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7F68EF-5914-4EBB-AD1D-9AC2ED404FE4}"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F68EF-5914-4EBB-AD1D-9AC2ED404FE4}"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F68EF-5914-4EBB-AD1D-9AC2ED404FE4}"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F68EF-5914-4EBB-AD1D-9AC2ED404FE4}"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0177-07C1-451C-97E4-7B62C07951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F68EF-5914-4EBB-AD1D-9AC2ED404FE4}"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20177-07C1-451C-97E4-7B62C07951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23</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Ecosystem Ecology</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3949725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a:t>
            </a:r>
            <a:endParaRPr lang="en-US" dirty="0"/>
          </a:p>
        </p:txBody>
      </p:sp>
      <p:sp>
        <p:nvSpPr>
          <p:cNvPr id="3" name="Content Placeholder 2"/>
          <p:cNvSpPr>
            <a:spLocks noGrp="1"/>
          </p:cNvSpPr>
          <p:nvPr>
            <p:ph idx="1"/>
          </p:nvPr>
        </p:nvSpPr>
        <p:spPr>
          <a:xfrm>
            <a:off x="457200" y="1447800"/>
            <a:ext cx="4495800" cy="5029200"/>
          </a:xfrm>
        </p:spPr>
        <p:txBody>
          <a:bodyPr>
            <a:normAutofit fontScale="92500" lnSpcReduction="20000"/>
          </a:bodyPr>
          <a:lstStyle/>
          <a:p>
            <a:pPr>
              <a:buNone/>
            </a:pPr>
            <a:r>
              <a:rPr lang="en-US" b="1" dirty="0" smtClean="0"/>
              <a:t>Biome</a:t>
            </a:r>
          </a:p>
          <a:p>
            <a:r>
              <a:rPr lang="en-US" dirty="0" smtClean="0"/>
              <a:t>Large geographic area defined by its characteristic plant life</a:t>
            </a:r>
          </a:p>
          <a:p>
            <a:r>
              <a:rPr lang="en-US" dirty="0" smtClean="0"/>
              <a:t>Determined by climatic factors like temperature and rainfall</a:t>
            </a:r>
          </a:p>
          <a:p>
            <a:pPr>
              <a:buNone/>
            </a:pPr>
            <a:endParaRPr lang="en-US" dirty="0" smtClean="0"/>
          </a:p>
          <a:p>
            <a:pPr>
              <a:buNone/>
            </a:pPr>
            <a:r>
              <a:rPr lang="en-US" b="1" dirty="0" smtClean="0"/>
              <a:t>Temperate deciduous forest</a:t>
            </a:r>
          </a:p>
          <a:p>
            <a:r>
              <a:rPr lang="en-US" dirty="0" smtClean="0"/>
              <a:t>Distinct seasons, trees that lose  leaves in fall  </a:t>
            </a:r>
          </a:p>
        </p:txBody>
      </p:sp>
      <p:pic>
        <p:nvPicPr>
          <p:cNvPr id="5" name="Picture 2" descr="unnumbered_23_p4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29222"/>
            <a:ext cx="4038600" cy="50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Biomes</a:t>
            </a:r>
            <a:endParaRPr lang="en-US" b="1" dirty="0"/>
          </a:p>
        </p:txBody>
      </p:sp>
      <p:sp>
        <p:nvSpPr>
          <p:cNvPr id="3" name="Content Placeholder 2"/>
          <p:cNvSpPr>
            <a:spLocks noGrp="1"/>
          </p:cNvSpPr>
          <p:nvPr>
            <p:ph idx="1"/>
          </p:nvPr>
        </p:nvSpPr>
        <p:spPr>
          <a:xfrm>
            <a:off x="457200" y="1447800"/>
            <a:ext cx="8077200" cy="4953000"/>
          </a:xfrm>
        </p:spPr>
        <p:txBody>
          <a:bodyPr>
            <a:normAutofit/>
          </a:bodyPr>
          <a:lstStyle/>
          <a:p>
            <a:r>
              <a:rPr lang="en-US" dirty="0" smtClean="0"/>
              <a:t>Aquatic: marine</a:t>
            </a:r>
          </a:p>
          <a:p>
            <a:r>
              <a:rPr lang="en-US" dirty="0" smtClean="0"/>
              <a:t>Aquatic: freshwater</a:t>
            </a:r>
          </a:p>
          <a:p>
            <a:r>
              <a:rPr lang="en-US" dirty="0" smtClean="0"/>
              <a:t>Tropical forest</a:t>
            </a:r>
          </a:p>
          <a:p>
            <a:r>
              <a:rPr lang="en-US" dirty="0" smtClean="0"/>
              <a:t>Temperate forest</a:t>
            </a:r>
          </a:p>
          <a:p>
            <a:r>
              <a:rPr lang="en-US" dirty="0" smtClean="0"/>
              <a:t>Grassland</a:t>
            </a:r>
          </a:p>
          <a:p>
            <a:r>
              <a:rPr lang="en-US" dirty="0" smtClean="0"/>
              <a:t>Desert</a:t>
            </a:r>
          </a:p>
          <a:p>
            <a:r>
              <a:rPr lang="en-US" dirty="0" smtClean="0"/>
              <a:t>Taiga</a:t>
            </a:r>
          </a:p>
          <a:p>
            <a:r>
              <a:rPr lang="en-US" dirty="0" smtClean="0"/>
              <a:t>Tundra</a:t>
            </a:r>
          </a:p>
          <a:p>
            <a:endParaRPr lang="en-US" dirty="0" smtClean="0"/>
          </a:p>
          <a:p>
            <a:endParaRPr lang="en-US"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Biomes</a:t>
            </a:r>
            <a:endParaRPr lang="en-US" b="1" dirty="0"/>
          </a:p>
        </p:txBody>
      </p:sp>
      <p:pic>
        <p:nvPicPr>
          <p:cNvPr id="5" name="Picture 3" descr="unnumbered 23 p49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8991600" cy="5125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greenhouse effect</a:t>
            </a:r>
            <a:endParaRPr lang="en-US" b="1" dirty="0"/>
          </a:p>
        </p:txBody>
      </p:sp>
      <p:sp>
        <p:nvSpPr>
          <p:cNvPr id="3" name="Content Placeholder 2"/>
          <p:cNvSpPr>
            <a:spLocks noGrp="1"/>
          </p:cNvSpPr>
          <p:nvPr>
            <p:ph idx="1"/>
          </p:nvPr>
        </p:nvSpPr>
        <p:spPr/>
        <p:txBody>
          <a:bodyPr>
            <a:normAutofit/>
          </a:bodyPr>
          <a:lstStyle/>
          <a:p>
            <a:pPr>
              <a:buNone/>
            </a:pPr>
            <a:r>
              <a:rPr lang="en-US" dirty="0" smtClean="0"/>
              <a:t>Trapping of heat in Earth’s atmosphere</a:t>
            </a:r>
          </a:p>
          <a:p>
            <a:pPr>
              <a:buNone/>
            </a:pPr>
            <a:endParaRPr lang="en-US" dirty="0" smtClean="0"/>
          </a:p>
          <a:p>
            <a:r>
              <a:rPr lang="en-US" dirty="0" smtClean="0"/>
              <a:t>Sunlight warms Earth’s surface</a:t>
            </a:r>
          </a:p>
          <a:p>
            <a:r>
              <a:rPr lang="en-US" dirty="0" smtClean="0"/>
              <a:t>Heat radiates back to atmosphere</a:t>
            </a:r>
          </a:p>
          <a:p>
            <a:r>
              <a:rPr lang="en-US" dirty="0" smtClean="0"/>
              <a:t>Absorbed by greenhouse gases</a:t>
            </a:r>
          </a:p>
          <a:p>
            <a:pPr lvl="1"/>
            <a:r>
              <a:rPr lang="en-US" dirty="0" smtClean="0"/>
              <a:t> (for example, carbon dioxide)</a:t>
            </a:r>
          </a:p>
          <a:p>
            <a:r>
              <a:rPr lang="en-US" dirty="0" smtClean="0"/>
              <a:t>Trapped heat raises temperature of atmosphere and Earth’s surface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84"/>
            <a:ext cx="8229600" cy="1143000"/>
          </a:xfrm>
        </p:spPr>
        <p:txBody>
          <a:bodyPr>
            <a:normAutofit/>
          </a:bodyPr>
          <a:lstStyle/>
          <a:p>
            <a:r>
              <a:rPr lang="en-US" b="1" dirty="0" smtClean="0"/>
              <a:t>The greenhouse effect</a:t>
            </a:r>
            <a:endParaRPr lang="en-US" b="1" dirty="0"/>
          </a:p>
        </p:txBody>
      </p:sp>
      <p:pic>
        <p:nvPicPr>
          <p:cNvPr id="4" name="Picture 2" descr="infographic_23_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227551"/>
            <a:ext cx="5410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greenhouse effect</a:t>
            </a:r>
            <a:endParaRPr lang="en-US" b="1" dirty="0"/>
          </a:p>
        </p:txBody>
      </p:sp>
      <p:sp>
        <p:nvSpPr>
          <p:cNvPr id="6" name="Content Placeholder 5"/>
          <p:cNvSpPr>
            <a:spLocks noGrp="1"/>
          </p:cNvSpPr>
          <p:nvPr>
            <p:ph idx="1"/>
          </p:nvPr>
        </p:nvSpPr>
        <p:spPr>
          <a:xfrm>
            <a:off x="457200" y="1600200"/>
            <a:ext cx="3048000" cy="4800599"/>
          </a:xfrm>
        </p:spPr>
        <p:txBody>
          <a:bodyPr>
            <a:normAutofit/>
          </a:bodyPr>
          <a:lstStyle/>
          <a:p>
            <a:r>
              <a:rPr lang="en-US" dirty="0" smtClean="0"/>
              <a:t>Increase in greenhouse gases enhance the effect</a:t>
            </a:r>
          </a:p>
          <a:p>
            <a:endParaRPr lang="en-US" dirty="0" smtClean="0"/>
          </a:p>
          <a:p>
            <a:r>
              <a:rPr lang="en-US" b="1" dirty="0" smtClean="0"/>
              <a:t>Global warming</a:t>
            </a:r>
            <a:endParaRPr lang="en-US" b="1" dirty="0"/>
          </a:p>
        </p:txBody>
      </p:sp>
      <p:pic>
        <p:nvPicPr>
          <p:cNvPr id="5" name="Picture 3" descr="infographic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540" y="1600200"/>
            <a:ext cx="5656460"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 and ecosystems</a:t>
            </a:r>
            <a:endParaRPr lang="en-US" b="1" dirty="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pic>
        <p:nvPicPr>
          <p:cNvPr id="5" name="Picture 2" descr="infographic_23_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08849"/>
            <a:ext cx="7233082" cy="524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Arctic meltdown</a:t>
            </a:r>
            <a:endParaRPr lang="en-US" b="1" dirty="0"/>
          </a:p>
        </p:txBody>
      </p:sp>
      <p:sp>
        <p:nvSpPr>
          <p:cNvPr id="3" name="Content Placeholder 2"/>
          <p:cNvSpPr>
            <a:spLocks noGrp="1"/>
          </p:cNvSpPr>
          <p:nvPr>
            <p:ph idx="1"/>
          </p:nvPr>
        </p:nvSpPr>
        <p:spPr>
          <a:xfrm>
            <a:off x="457200" y="1219200"/>
            <a:ext cx="8229600" cy="1371600"/>
          </a:xfrm>
        </p:spPr>
        <p:txBody>
          <a:bodyPr/>
          <a:lstStyle/>
          <a:p>
            <a:pPr>
              <a:buNone/>
            </a:pPr>
            <a:r>
              <a:rPr lang="en-US" dirty="0" smtClean="0"/>
              <a:t>The arctic has warmed twice as much as the rest of the planet: </a:t>
            </a:r>
            <a:r>
              <a:rPr lang="en-US" b="1" dirty="0" smtClean="0"/>
              <a:t>arctic amplification</a:t>
            </a:r>
          </a:p>
          <a:p>
            <a:pPr>
              <a:buNone/>
            </a:pPr>
            <a:endParaRPr lang="en-US" dirty="0" smtClean="0"/>
          </a:p>
        </p:txBody>
      </p:sp>
      <p:pic>
        <p:nvPicPr>
          <p:cNvPr id="5" name="Picture 2" descr="infographic_23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96537"/>
            <a:ext cx="6458211" cy="459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Arctic meltdown</a:t>
            </a:r>
            <a:endParaRPr lang="en-US" b="1" dirty="0"/>
          </a:p>
        </p:txBody>
      </p:sp>
      <p:sp>
        <p:nvSpPr>
          <p:cNvPr id="3" name="Content Placeholder 2"/>
          <p:cNvSpPr>
            <a:spLocks noGrp="1"/>
          </p:cNvSpPr>
          <p:nvPr>
            <p:ph idx="1"/>
          </p:nvPr>
        </p:nvSpPr>
        <p:spPr>
          <a:xfrm>
            <a:off x="152400" y="1524000"/>
            <a:ext cx="2895600" cy="5105400"/>
          </a:xfrm>
        </p:spPr>
        <p:txBody>
          <a:bodyPr>
            <a:normAutofit fontScale="85000" lnSpcReduction="20000"/>
          </a:bodyPr>
          <a:lstStyle/>
          <a:p>
            <a:pPr>
              <a:buNone/>
            </a:pPr>
            <a:r>
              <a:rPr lang="en-US" dirty="0" smtClean="0"/>
              <a:t>Affects many organisms</a:t>
            </a:r>
          </a:p>
          <a:p>
            <a:pPr>
              <a:buNone/>
            </a:pPr>
            <a:endParaRPr lang="en-US" dirty="0" smtClean="0"/>
          </a:p>
          <a:p>
            <a:r>
              <a:rPr lang="en-US" dirty="0" smtClean="0"/>
              <a:t>Canadian polar bears weigh  55 pounds less than they did 30 years ago</a:t>
            </a:r>
          </a:p>
          <a:p>
            <a:endParaRPr lang="en-US" dirty="0" smtClean="0"/>
          </a:p>
          <a:p>
            <a:r>
              <a:rPr lang="en-US" dirty="0" smtClean="0"/>
              <a:t>Compromises their reproductive ability</a:t>
            </a:r>
          </a:p>
        </p:txBody>
      </p:sp>
      <p:pic>
        <p:nvPicPr>
          <p:cNvPr id="5" name="Picture 2" descr="infographic_23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752600"/>
            <a:ext cx="566741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carbon cycle</a:t>
            </a:r>
            <a:endParaRPr lang="en-US" b="1" dirty="0"/>
          </a:p>
        </p:txBody>
      </p:sp>
      <p:sp>
        <p:nvSpPr>
          <p:cNvPr id="3" name="Content Placeholder 2"/>
          <p:cNvSpPr>
            <a:spLocks noGrp="1"/>
          </p:cNvSpPr>
          <p:nvPr>
            <p:ph idx="1"/>
          </p:nvPr>
        </p:nvSpPr>
        <p:spPr/>
        <p:txBody>
          <a:bodyPr>
            <a:normAutofit/>
          </a:bodyPr>
          <a:lstStyle/>
          <a:p>
            <a:r>
              <a:rPr lang="en-US" dirty="0" smtClean="0"/>
              <a:t>Humans are changing the climate</a:t>
            </a:r>
          </a:p>
          <a:p>
            <a:r>
              <a:rPr lang="en-US" dirty="0" smtClean="0"/>
              <a:t>Carbon dioxide concentrations highest in 700,000 years</a:t>
            </a:r>
          </a:p>
          <a:p>
            <a:endParaRPr lang="en-US" dirty="0" smtClean="0"/>
          </a:p>
          <a:p>
            <a:pPr>
              <a:buNone/>
            </a:pPr>
            <a:r>
              <a:rPr lang="en-US" b="1" dirty="0" smtClean="0"/>
              <a:t>Fossil fuels</a:t>
            </a:r>
          </a:p>
          <a:p>
            <a:r>
              <a:rPr lang="en-US" dirty="0" smtClean="0"/>
              <a:t>Carbon-rich energy source (coal, petroleum, or natural gas) formed from compressed, fossilized remains of organisms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Chapter 23</a:t>
            </a:r>
            <a:endParaRPr lang="en-US" dirty="0"/>
          </a:p>
        </p:txBody>
      </p:sp>
      <p:sp>
        <p:nvSpPr>
          <p:cNvPr id="3" name="Subtitle 2"/>
          <p:cNvSpPr>
            <a:spLocks noGrp="1"/>
          </p:cNvSpPr>
          <p:nvPr>
            <p:ph type="subTitle" idx="1"/>
          </p:nvPr>
        </p:nvSpPr>
        <p:spPr>
          <a:xfrm>
            <a:off x="1447800" y="1371600"/>
            <a:ext cx="6400800" cy="1752600"/>
          </a:xfrm>
        </p:spPr>
        <p:txBody>
          <a:bodyPr/>
          <a:lstStyle/>
          <a:p>
            <a:r>
              <a:rPr lang="en-US" dirty="0" smtClean="0"/>
              <a:t>Ecosystem Ecology</a:t>
            </a:r>
            <a:endParaRPr lang="en-US" dirty="0"/>
          </a:p>
        </p:txBody>
      </p:sp>
      <p:pic>
        <p:nvPicPr>
          <p:cNvPr id="6" name="Picture 2" descr="chapter_23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90147"/>
            <a:ext cx="6096000" cy="466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carbon cycle</a:t>
            </a:r>
            <a:endParaRPr lang="en-US" b="1" dirty="0"/>
          </a:p>
        </p:txBody>
      </p:sp>
      <p:sp>
        <p:nvSpPr>
          <p:cNvPr id="3" name="Content Placeholder 2"/>
          <p:cNvSpPr>
            <a:spLocks noGrp="1"/>
          </p:cNvSpPr>
          <p:nvPr>
            <p:ph idx="1"/>
          </p:nvPr>
        </p:nvSpPr>
        <p:spPr>
          <a:xfrm>
            <a:off x="457200" y="1371600"/>
            <a:ext cx="8229600" cy="1752599"/>
          </a:xfrm>
        </p:spPr>
        <p:txBody>
          <a:bodyPr/>
          <a:lstStyle/>
          <a:p>
            <a:pPr>
              <a:buNone/>
            </a:pPr>
            <a:r>
              <a:rPr lang="en-US" b="1" dirty="0" smtClean="0"/>
              <a:t>Carbon cycle</a:t>
            </a:r>
          </a:p>
          <a:p>
            <a:r>
              <a:rPr lang="en-US" sz="2800" dirty="0" smtClean="0"/>
              <a:t>Movement of carbon atoms between organic and inorganic molecules in the environment</a:t>
            </a:r>
          </a:p>
          <a:p>
            <a:endParaRPr lang="en-US" dirty="0" smtClean="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pic>
        <p:nvPicPr>
          <p:cNvPr id="6" name="Picture 3" descr="infographic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3562" y="2913918"/>
            <a:ext cx="6021387" cy="3944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Other element cycles</a:t>
            </a:r>
            <a:endParaRPr lang="en-US" b="1" dirty="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pic>
        <p:nvPicPr>
          <p:cNvPr id="5" name="Picture 3" descr="unnumbered 23 p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85043"/>
            <a:ext cx="5872162" cy="5372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Other element cycles</a:t>
            </a:r>
            <a:endParaRPr lang="en-US" b="1" dirty="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pic>
        <p:nvPicPr>
          <p:cNvPr id="5" name="Picture 3" descr="unnumbered 23 p5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96652"/>
            <a:ext cx="5904551"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carbon cycle</a:t>
            </a:r>
            <a:endParaRPr lang="en-US" b="1" dirty="0"/>
          </a:p>
        </p:txBody>
      </p:sp>
      <p:sp>
        <p:nvSpPr>
          <p:cNvPr id="3" name="Content Placeholder 2"/>
          <p:cNvSpPr>
            <a:spLocks noGrp="1"/>
          </p:cNvSpPr>
          <p:nvPr>
            <p:ph idx="1"/>
          </p:nvPr>
        </p:nvSpPr>
        <p:spPr>
          <a:xfrm>
            <a:off x="533400" y="1371600"/>
            <a:ext cx="8153400" cy="1219200"/>
          </a:xfrm>
        </p:spPr>
        <p:txBody>
          <a:bodyPr>
            <a:normAutofit fontScale="77500" lnSpcReduction="20000"/>
          </a:bodyPr>
          <a:lstStyle/>
          <a:p>
            <a:pPr>
              <a:buNone/>
            </a:pPr>
            <a:r>
              <a:rPr lang="en-US" dirty="0" smtClean="0"/>
              <a:t>Measure changes in CO</a:t>
            </a:r>
            <a:r>
              <a:rPr lang="en-US" baseline="-25000" dirty="0" smtClean="0"/>
              <a:t>2</a:t>
            </a:r>
          </a:p>
          <a:p>
            <a:r>
              <a:rPr lang="en-US" dirty="0" smtClean="0"/>
              <a:t>Ice cores from glaciers</a:t>
            </a:r>
          </a:p>
          <a:p>
            <a:r>
              <a:rPr lang="en-US" dirty="0" smtClean="0"/>
              <a:t>Direct measure of CO</a:t>
            </a:r>
            <a:r>
              <a:rPr lang="en-US" baseline="-25000" dirty="0" smtClean="0"/>
              <a:t>2 </a:t>
            </a:r>
            <a:r>
              <a:rPr lang="en-US" dirty="0" smtClean="0"/>
              <a:t>in atmosphere </a:t>
            </a:r>
          </a:p>
          <a:p>
            <a:endParaRPr lang="en-US" dirty="0" smtClean="0"/>
          </a:p>
          <a:p>
            <a:endParaRPr lang="en-US" dirty="0" smtClean="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pic>
        <p:nvPicPr>
          <p:cNvPr id="7" name="Picture 2" descr="infographic_23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70717"/>
            <a:ext cx="5202651" cy="428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Our carbon footprint</a:t>
            </a:r>
            <a:endParaRPr lang="en-US" b="1" dirty="0"/>
          </a:p>
        </p:txBody>
      </p:sp>
      <p:sp>
        <p:nvSpPr>
          <p:cNvPr id="3" name="Content Placeholder 2"/>
          <p:cNvSpPr>
            <a:spLocks noGrp="1"/>
          </p:cNvSpPr>
          <p:nvPr>
            <p:ph idx="1"/>
          </p:nvPr>
        </p:nvSpPr>
        <p:spPr>
          <a:xfrm>
            <a:off x="457200" y="1676400"/>
            <a:ext cx="8001000" cy="4876799"/>
          </a:xfrm>
        </p:spPr>
        <p:txBody>
          <a:bodyPr/>
          <a:lstStyle/>
          <a:p>
            <a:pPr>
              <a:buNone/>
            </a:pPr>
            <a:r>
              <a:rPr lang="en-US" dirty="0" smtClean="0"/>
              <a:t> </a:t>
            </a:r>
            <a:r>
              <a:rPr lang="en-US" b="1" dirty="0" smtClean="0"/>
              <a:t>Carbon footprint: </a:t>
            </a:r>
            <a:r>
              <a:rPr lang="en-US" dirty="0" smtClean="0"/>
              <a:t>measure of the total greenhouse gases produced by human activities</a:t>
            </a:r>
          </a:p>
          <a:p>
            <a:pPr>
              <a:buNone/>
            </a:pPr>
            <a:endParaRPr lang="en-US" dirty="0" smtClean="0"/>
          </a:p>
          <a:p>
            <a:r>
              <a:rPr lang="en-US" dirty="0" smtClean="0"/>
              <a:t>Burning fossil fuel</a:t>
            </a:r>
          </a:p>
          <a:p>
            <a:r>
              <a:rPr lang="en-US" dirty="0" smtClean="0"/>
              <a:t>Rice and cattle</a:t>
            </a:r>
          </a:p>
          <a:p>
            <a:r>
              <a:rPr lang="en-US" dirty="0" smtClean="0"/>
              <a:t>Deforestation</a:t>
            </a:r>
          </a:p>
          <a:p>
            <a:r>
              <a:rPr lang="en-US" dirty="0" smtClean="0"/>
              <a:t>Concrete production</a:t>
            </a:r>
          </a:p>
          <a:p>
            <a:endParaRPr lang="en-US" dirty="0" smtClean="0"/>
          </a:p>
          <a:p>
            <a:endParaRPr lang="en-US" dirty="0" smtClean="0"/>
          </a:p>
          <a:p>
            <a:endParaRPr lang="en-US" dirty="0" smtClean="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Our carbon footprint</a:t>
            </a:r>
            <a:endParaRPr lang="en-US" b="1" dirty="0"/>
          </a:p>
        </p:txBody>
      </p:sp>
      <p:sp>
        <p:nvSpPr>
          <p:cNvPr id="3" name="Content Placeholder 2"/>
          <p:cNvSpPr>
            <a:spLocks noGrp="1"/>
          </p:cNvSpPr>
          <p:nvPr>
            <p:ph idx="1"/>
          </p:nvPr>
        </p:nvSpPr>
        <p:spPr>
          <a:xfrm>
            <a:off x="457200" y="1676400"/>
            <a:ext cx="8001000" cy="4876799"/>
          </a:xfrm>
        </p:spPr>
        <p:txBody>
          <a:bodyPr/>
          <a:lstStyle/>
          <a:p>
            <a:endParaRPr lang="en-US" dirty="0" smtClean="0"/>
          </a:p>
          <a:p>
            <a:endParaRPr lang="en-US" dirty="0" smtClean="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pic>
        <p:nvPicPr>
          <p:cNvPr id="5" name="Picture 2" descr="infographic_23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69708"/>
            <a:ext cx="6642099" cy="558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457200" y="1295400"/>
            <a:ext cx="8001000" cy="5257799"/>
          </a:xfrm>
        </p:spPr>
        <p:txBody>
          <a:bodyPr>
            <a:normAutofit fontScale="85000" lnSpcReduction="20000"/>
          </a:bodyPr>
          <a:lstStyle/>
          <a:p>
            <a:r>
              <a:rPr lang="en-US" dirty="0" smtClean="0"/>
              <a:t>Ecosystems are made up of the living and nonliving components of an environment.</a:t>
            </a:r>
          </a:p>
          <a:p>
            <a:r>
              <a:rPr lang="en-US" dirty="0" smtClean="0"/>
              <a:t>Temperature is an important physical feature of any ecosystem.</a:t>
            </a:r>
          </a:p>
          <a:p>
            <a:r>
              <a:rPr lang="en-US" dirty="0" smtClean="0"/>
              <a:t>Biomes are large, geographically distinct ecosystems, defined by their characteristic plant life.</a:t>
            </a:r>
          </a:p>
          <a:p>
            <a:r>
              <a:rPr lang="en-US" dirty="0" smtClean="0"/>
              <a:t>Climate change is a persistent pattern of change in Earth’s climate. Global warming is an increase in Earth’s average temperature over time.</a:t>
            </a:r>
          </a:p>
          <a:p>
            <a:r>
              <a:rPr lang="en-US" dirty="0" smtClean="0"/>
              <a:t>The greenhouse effect is a natural process by which heat radiated from Earth’s surface is absorbed by heat-trapping gases in the atmosphere.</a:t>
            </a:r>
          </a:p>
          <a:p>
            <a:r>
              <a:rPr lang="en-US" dirty="0" smtClean="0"/>
              <a:t>Elements cycle through ecosystems.</a:t>
            </a:r>
          </a:p>
          <a:p>
            <a:endParaRPr lang="en-US" dirty="0" smtClean="0"/>
          </a:p>
        </p:txBody>
      </p:sp>
      <p:sp>
        <p:nvSpPr>
          <p:cNvPr id="4" name="TextBox 3"/>
          <p:cNvSpPr txBox="1"/>
          <p:nvPr/>
        </p:nvSpPr>
        <p:spPr>
          <a:xfrm>
            <a:off x="3200400" y="5802868"/>
            <a:ext cx="1828800" cy="369332"/>
          </a:xfrm>
          <a:prstGeom prst="rect">
            <a:avLst/>
          </a:prstGeom>
          <a:no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Driving Questions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1. </a:t>
            </a:r>
            <a:r>
              <a:rPr lang="en-US" dirty="0"/>
              <a:t>What are ecosystems, and how are ecosystems being affected by climate change?</a:t>
            </a:r>
          </a:p>
          <a:p>
            <a:pPr marL="0" indent="0">
              <a:buNone/>
            </a:pPr>
            <a:r>
              <a:rPr lang="en-US" b="1" dirty="0"/>
              <a:t>2. </a:t>
            </a:r>
            <a:r>
              <a:rPr lang="en-US" dirty="0"/>
              <a:t>What is the greenhouse effect, and what does it have to do with global warming?</a:t>
            </a:r>
          </a:p>
          <a:p>
            <a:pPr marL="0" indent="0">
              <a:buNone/>
            </a:pPr>
            <a:r>
              <a:rPr lang="en-US" b="1" dirty="0"/>
              <a:t>3. </a:t>
            </a:r>
            <a:r>
              <a:rPr lang="en-US" dirty="0"/>
              <a:t>How do carbon and other chemicals cycle through ecosystems?</a:t>
            </a:r>
          </a:p>
          <a:p>
            <a:pPr marL="0" indent="0">
              <a:buNone/>
            </a:pPr>
            <a:r>
              <a:rPr lang="en-US" b="1" dirty="0"/>
              <a:t>4. </a:t>
            </a:r>
            <a:r>
              <a:rPr lang="en-US" dirty="0"/>
              <a:t>How are scientists able to compare present-day levels of atmospheric carbon</a:t>
            </a:r>
          </a:p>
          <a:p>
            <a:pPr marL="0" indent="0">
              <a:buNone/>
            </a:pPr>
            <a:r>
              <a:rPr lang="en-US" dirty="0"/>
              <a:t>dioxide to past levels, and why would they want to?</a:t>
            </a:r>
            <a:endParaRPr lang="en-US" b="1" dirty="0"/>
          </a:p>
        </p:txBody>
      </p:sp>
    </p:spTree>
    <p:extLst>
      <p:ext uri="{BB962C8B-B14F-4D97-AF65-F5344CB8AC3E}">
        <p14:creationId xmlns:p14="http://schemas.microsoft.com/office/powerpoint/2010/main" val="894793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 and economy</a:t>
            </a:r>
            <a:endParaRPr lang="en-US" b="1" dirty="0"/>
          </a:p>
        </p:txBody>
      </p:sp>
      <p:pic>
        <p:nvPicPr>
          <p:cNvPr id="5" name="Picture 2" descr="infographic_23_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522879"/>
            <a:ext cx="7639701" cy="532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79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a:t>
            </a:r>
            <a:endParaRPr lang="en-US" b="1" dirty="0"/>
          </a:p>
        </p:txBody>
      </p:sp>
      <p:sp>
        <p:nvSpPr>
          <p:cNvPr id="3" name="Content Placeholder 2"/>
          <p:cNvSpPr>
            <a:spLocks noGrp="1"/>
          </p:cNvSpPr>
          <p:nvPr>
            <p:ph idx="1"/>
          </p:nvPr>
        </p:nvSpPr>
        <p:spPr>
          <a:xfrm>
            <a:off x="152400" y="1752601"/>
            <a:ext cx="8610600" cy="4343400"/>
          </a:xfrm>
        </p:spPr>
        <p:txBody>
          <a:bodyPr>
            <a:normAutofit/>
          </a:bodyPr>
          <a:lstStyle/>
          <a:p>
            <a:pPr>
              <a:buNone/>
            </a:pPr>
            <a:r>
              <a:rPr lang="en-US" b="1" dirty="0" smtClean="0"/>
              <a:t>Climate change</a:t>
            </a:r>
          </a:p>
          <a:p>
            <a:r>
              <a:rPr lang="en-US" dirty="0" smtClean="0"/>
              <a:t>Any substantial change in climate that lasts for an extended period (decades or more)</a:t>
            </a:r>
          </a:p>
          <a:p>
            <a:pPr>
              <a:buNone/>
            </a:pPr>
            <a:endParaRPr lang="en-US" dirty="0" smtClean="0"/>
          </a:p>
          <a:p>
            <a:pPr>
              <a:buNone/>
            </a:pPr>
            <a:r>
              <a:rPr lang="en-US" b="1" dirty="0" smtClean="0"/>
              <a:t>Global warming</a:t>
            </a:r>
          </a:p>
          <a:p>
            <a:r>
              <a:rPr lang="en-US" dirty="0" smtClean="0"/>
              <a:t>Recent and continuing increase in the average global temperature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a:t>
            </a:r>
            <a:endParaRPr lang="en-US" dirty="0"/>
          </a:p>
        </p:txBody>
      </p:sp>
      <p:sp>
        <p:nvSpPr>
          <p:cNvPr id="3" name="Content Placeholder 2"/>
          <p:cNvSpPr>
            <a:spLocks noGrp="1"/>
          </p:cNvSpPr>
          <p:nvPr>
            <p:ph idx="1"/>
          </p:nvPr>
        </p:nvSpPr>
        <p:spPr>
          <a:xfrm>
            <a:off x="228600" y="1447800"/>
            <a:ext cx="8077200" cy="1447799"/>
          </a:xfrm>
        </p:spPr>
        <p:txBody>
          <a:bodyPr>
            <a:normAutofit/>
          </a:bodyPr>
          <a:lstStyle/>
          <a:p>
            <a:r>
              <a:rPr lang="en-US" sz="2000" dirty="0" smtClean="0"/>
              <a:t>Temperature cues seasonal tasks in plants (such as mating or producing flowers)</a:t>
            </a:r>
          </a:p>
          <a:p>
            <a:r>
              <a:rPr lang="en-US" sz="2000" dirty="0" smtClean="0"/>
              <a:t>Rising temperatures interfere with these natural rhythms</a:t>
            </a:r>
            <a:endParaRPr lang="en-US" sz="2000" dirty="0"/>
          </a:p>
        </p:txBody>
      </p:sp>
      <p:sp>
        <p:nvSpPr>
          <p:cNvPr id="4" name="TextBox 3"/>
          <p:cNvSpPr txBox="1"/>
          <p:nvPr/>
        </p:nvSpPr>
        <p:spPr>
          <a:xfrm>
            <a:off x="3810000" y="4812268"/>
            <a:ext cx="1752600" cy="369332"/>
          </a:xfrm>
          <a:prstGeom prst="rect">
            <a:avLst/>
          </a:prstGeom>
          <a:noFill/>
        </p:spPr>
        <p:txBody>
          <a:bodyPr wrap="square" rtlCol="0">
            <a:spAutoFit/>
          </a:bodyPr>
          <a:lstStyle/>
          <a:p>
            <a:endParaRPr lang="en-US" dirty="0"/>
          </a:p>
        </p:txBody>
      </p:sp>
      <p:pic>
        <p:nvPicPr>
          <p:cNvPr id="7" name="Picture 3" descr="infographic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38605"/>
            <a:ext cx="7289827" cy="4319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a:t>
            </a:r>
            <a:endParaRPr lang="en-US" dirty="0"/>
          </a:p>
        </p:txBody>
      </p:sp>
      <p:sp>
        <p:nvSpPr>
          <p:cNvPr id="3" name="Content Placeholder 2"/>
          <p:cNvSpPr>
            <a:spLocks noGrp="1"/>
          </p:cNvSpPr>
          <p:nvPr>
            <p:ph idx="1"/>
          </p:nvPr>
        </p:nvSpPr>
        <p:spPr/>
        <p:txBody>
          <a:bodyPr/>
          <a:lstStyle/>
          <a:p>
            <a:pPr>
              <a:buNone/>
            </a:pPr>
            <a:r>
              <a:rPr lang="en-US" b="1" dirty="0" smtClean="0"/>
              <a:t>Ecosystem</a:t>
            </a:r>
          </a:p>
          <a:p>
            <a:r>
              <a:rPr lang="en-US" dirty="0" smtClean="0"/>
              <a:t>Complex, interwoven system of interacting components</a:t>
            </a:r>
          </a:p>
          <a:p>
            <a:r>
              <a:rPr lang="en-US" dirty="0" smtClean="0"/>
              <a:t>Includes both community of living organisms and features of the nonliving environment</a:t>
            </a:r>
          </a:p>
          <a:p>
            <a:r>
              <a:rPr lang="en-US" dirty="0" smtClean="0"/>
              <a:t>Biotic and </a:t>
            </a:r>
            <a:r>
              <a:rPr lang="en-US" dirty="0" err="1" smtClean="0"/>
              <a:t>abiotic</a:t>
            </a:r>
            <a:r>
              <a:rPr lang="en-US" dirty="0" smtClean="0"/>
              <a:t> parts</a:t>
            </a:r>
          </a:p>
          <a:p>
            <a:r>
              <a:rPr lang="en-US" dirty="0" smtClean="0"/>
              <a:t>Dynamic systems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a:t>
            </a:r>
            <a:endParaRPr lang="en-US" dirty="0"/>
          </a:p>
        </p:txBody>
      </p:sp>
      <p:sp>
        <p:nvSpPr>
          <p:cNvPr id="3" name="Content Placeholder 2"/>
          <p:cNvSpPr>
            <a:spLocks noGrp="1"/>
          </p:cNvSpPr>
          <p:nvPr>
            <p:ph idx="1"/>
          </p:nvPr>
        </p:nvSpPr>
        <p:spPr>
          <a:xfrm>
            <a:off x="457200" y="1600201"/>
            <a:ext cx="8229600" cy="1371599"/>
          </a:xfrm>
        </p:spPr>
        <p:txBody>
          <a:bodyPr>
            <a:normAutofit lnSpcReduction="10000"/>
          </a:bodyPr>
          <a:lstStyle/>
          <a:p>
            <a:r>
              <a:rPr lang="en-US" sz="2800" dirty="0" smtClean="0"/>
              <a:t>Sap from maple trees during the spring season is controlled almost entirely by the daily fluctuation in temperatures</a:t>
            </a:r>
            <a:endParaRPr lang="en-US" sz="2800" dirty="0"/>
          </a:p>
        </p:txBody>
      </p:sp>
      <p:pic>
        <p:nvPicPr>
          <p:cNvPr id="5" name="Picture 2" descr="unnumbered_23_p4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083008"/>
            <a:ext cx="5410200" cy="372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Climate change</a:t>
            </a:r>
            <a:endParaRPr lang="en-US" dirty="0"/>
          </a:p>
        </p:txBody>
      </p:sp>
      <p:sp>
        <p:nvSpPr>
          <p:cNvPr id="3" name="Content Placeholder 2"/>
          <p:cNvSpPr>
            <a:spLocks noGrp="1"/>
          </p:cNvSpPr>
          <p:nvPr>
            <p:ph idx="1"/>
          </p:nvPr>
        </p:nvSpPr>
        <p:spPr>
          <a:xfrm>
            <a:off x="381000" y="1219200"/>
            <a:ext cx="8229600" cy="1524000"/>
          </a:xfrm>
        </p:spPr>
        <p:txBody>
          <a:bodyPr/>
          <a:lstStyle/>
          <a:p>
            <a:pPr>
              <a:buNone/>
            </a:pPr>
            <a:r>
              <a:rPr lang="en-US" sz="2400" dirty="0" smtClean="0"/>
              <a:t>May alter </a:t>
            </a:r>
            <a:r>
              <a:rPr lang="en-US" sz="2400" b="1" dirty="0" smtClean="0"/>
              <a:t>habitat</a:t>
            </a:r>
            <a:r>
              <a:rPr lang="en-US" sz="2400" dirty="0" smtClean="0"/>
              <a:t> for maple trees</a:t>
            </a:r>
          </a:p>
          <a:p>
            <a:r>
              <a:rPr lang="en-US" sz="2400" dirty="0" smtClean="0"/>
              <a:t>Habitat is the physical environment where an organism lives and to which it is adapted</a:t>
            </a:r>
          </a:p>
          <a:p>
            <a:endParaRPr lang="en-US" dirty="0" smtClean="0"/>
          </a:p>
          <a:p>
            <a:endParaRPr lang="en-US" dirty="0" smtClean="0"/>
          </a:p>
          <a:p>
            <a:pPr>
              <a:buNone/>
            </a:pPr>
            <a:endParaRPr lang="en-US" dirty="0" smtClean="0"/>
          </a:p>
          <a:p>
            <a:pPr>
              <a:buNone/>
            </a:pPr>
            <a:endParaRPr lang="en-US" dirty="0"/>
          </a:p>
        </p:txBody>
      </p:sp>
      <p:pic>
        <p:nvPicPr>
          <p:cNvPr id="5" name="Picture 2" descr="infographic_23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44457"/>
            <a:ext cx="5638800" cy="44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1066</Words>
  <Application>Microsoft Office PowerPoint</Application>
  <PresentationFormat>On-screen Show (4:3)</PresentationFormat>
  <Paragraphs>148</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Chapter 23</vt:lpstr>
      <vt:lpstr>Driving Questions</vt:lpstr>
      <vt:lpstr>Climate change and economy</vt:lpstr>
      <vt:lpstr>Climate change</vt:lpstr>
      <vt:lpstr>Climate change</vt:lpstr>
      <vt:lpstr>Climate change</vt:lpstr>
      <vt:lpstr>Climate change</vt:lpstr>
      <vt:lpstr>Climate change</vt:lpstr>
      <vt:lpstr>Climate change</vt:lpstr>
      <vt:lpstr>Biomes</vt:lpstr>
      <vt:lpstr>Biomes</vt:lpstr>
      <vt:lpstr>The greenhouse effect</vt:lpstr>
      <vt:lpstr>The greenhouse effect</vt:lpstr>
      <vt:lpstr>The greenhouse effect</vt:lpstr>
      <vt:lpstr>Climate change and ecosystems</vt:lpstr>
      <vt:lpstr>Arctic meltdown</vt:lpstr>
      <vt:lpstr>Arctic meltdown</vt:lpstr>
      <vt:lpstr>The carbon cycle</vt:lpstr>
      <vt:lpstr>The carbon cycle</vt:lpstr>
      <vt:lpstr>Other element cycles</vt:lpstr>
      <vt:lpstr>Other element cycles</vt:lpstr>
      <vt:lpstr>The carbon cycle</vt:lpstr>
      <vt:lpstr>Our carbon footprint</vt:lpstr>
      <vt:lpstr>Our carbon footprint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Owner</dc:creator>
  <cp:lastModifiedBy>hbadmin</cp:lastModifiedBy>
  <cp:revision>25</cp:revision>
  <dcterms:created xsi:type="dcterms:W3CDTF">2014-03-19T14:50:57Z</dcterms:created>
  <dcterms:modified xsi:type="dcterms:W3CDTF">2014-04-26T19:01:42Z</dcterms:modified>
</cp:coreProperties>
</file>