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9" r:id="rId2"/>
    <p:sldId id="256" r:id="rId3"/>
    <p:sldId id="257" r:id="rId4"/>
    <p:sldId id="301" r:id="rId5"/>
    <p:sldId id="302" r:id="rId6"/>
    <p:sldId id="260" r:id="rId7"/>
    <p:sldId id="259" r:id="rId8"/>
    <p:sldId id="303" r:id="rId9"/>
    <p:sldId id="297" r:id="rId10"/>
    <p:sldId id="262" r:id="rId11"/>
    <p:sldId id="263" r:id="rId12"/>
    <p:sldId id="267" r:id="rId13"/>
    <p:sldId id="270" r:id="rId14"/>
    <p:sldId id="271" r:id="rId15"/>
    <p:sldId id="272" r:id="rId16"/>
    <p:sldId id="304" r:id="rId17"/>
    <p:sldId id="298" r:id="rId18"/>
    <p:sldId id="299" r:id="rId19"/>
    <p:sldId id="275" r:id="rId20"/>
    <p:sldId id="258" r:id="rId21"/>
    <p:sldId id="305" r:id="rId22"/>
    <p:sldId id="300" r:id="rId23"/>
    <p:sldId id="276" r:id="rId24"/>
    <p:sldId id="277" r:id="rId25"/>
    <p:sldId id="279" r:id="rId26"/>
    <p:sldId id="280" r:id="rId27"/>
    <p:sldId id="283" r:id="rId28"/>
    <p:sldId id="285" r:id="rId29"/>
    <p:sldId id="286" r:id="rId30"/>
    <p:sldId id="306" r:id="rId31"/>
    <p:sldId id="288" r:id="rId32"/>
    <p:sldId id="307"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66" autoAdjust="0"/>
  </p:normalViewPr>
  <p:slideViewPr>
    <p:cSldViewPr>
      <p:cViewPr varScale="1">
        <p:scale>
          <a:sx n="77" d="100"/>
          <a:sy n="77" d="100"/>
        </p:scale>
        <p:origin x="-13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5805C-6E83-4E28-81D5-D6DC3D1EBBE3}"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A91D8-55E2-4C93-AFE3-DC5CA8328899}" type="slidenum">
              <a:rPr lang="en-US" smtClean="0"/>
              <a:pPr/>
              <a:t>‹#›</a:t>
            </a:fld>
            <a:endParaRPr lang="en-US"/>
          </a:p>
        </p:txBody>
      </p:sp>
    </p:spTree>
    <p:extLst>
      <p:ext uri="{BB962C8B-B14F-4D97-AF65-F5344CB8AC3E}">
        <p14:creationId xmlns:p14="http://schemas.microsoft.com/office/powerpoint/2010/main" val="374160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help conserve water, many buildings in Greensburg have rooftop rain filtration and storage systems, which collect rainwater and use it to flush toilets and irrigate the grounds. Rain barrels to collect water are also becoming quite common. </a:t>
            </a:r>
            <a:endParaRPr lang="en-US" dirty="0" smtClean="0"/>
          </a:p>
          <a:p>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striking example of the consequences of increased water use can be seen in Lake Mead, which is fed by the Colorado River. This reservoir, which provides freshwater to much of the southwestern United States, is at historic lows today. </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hectare is 10,000 square </a:t>
            </a:r>
            <a:r>
              <a:rPr lang="en-US" sz="1200" kern="1200" dirty="0" smtClean="0">
                <a:solidFill>
                  <a:schemeClr val="tx1"/>
                </a:solidFill>
                <a:latin typeface="+mn-lt"/>
                <a:ea typeface="+mn-ea"/>
                <a:cs typeface="+mn-cs"/>
              </a:rPr>
              <a:t>meters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about </a:t>
            </a:r>
            <a:r>
              <a:rPr lang="en-US" sz="1200" kern="1200" dirty="0" smtClean="0">
                <a:solidFill>
                  <a:schemeClr val="tx1"/>
                </a:solidFill>
                <a:latin typeface="+mn-lt"/>
                <a:ea typeface="+mn-ea"/>
                <a:cs typeface="+mn-cs"/>
              </a:rPr>
              <a:t>the size of a soccer </a:t>
            </a:r>
            <a:r>
              <a:rPr lang="en-US" sz="1200" kern="1200" dirty="0" smtClean="0">
                <a:solidFill>
                  <a:schemeClr val="tx1"/>
                </a:solidFill>
                <a:latin typeface="+mn-lt"/>
                <a:ea typeface="+mn-ea"/>
                <a:cs typeface="+mn-cs"/>
              </a:rPr>
              <a:t>field).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2008 Earth’s total </a:t>
            </a:r>
            <a:r>
              <a:rPr lang="en-US" sz="1200" kern="1200" dirty="0" err="1" smtClean="0">
                <a:solidFill>
                  <a:schemeClr val="tx1"/>
                </a:solidFill>
                <a:latin typeface="+mn-lt"/>
                <a:ea typeface="+mn-ea"/>
                <a:cs typeface="+mn-cs"/>
              </a:rPr>
              <a:t>biocapacity</a:t>
            </a:r>
            <a:r>
              <a:rPr lang="en-US" sz="1200" kern="1200" dirty="0" smtClean="0">
                <a:solidFill>
                  <a:schemeClr val="tx1"/>
                </a:solidFill>
                <a:latin typeface="+mn-lt"/>
                <a:ea typeface="+mn-ea"/>
                <a:cs typeface="+mn-cs"/>
              </a:rPr>
              <a:t> was 12 billion </a:t>
            </a:r>
            <a:r>
              <a:rPr lang="en-US" sz="1200" kern="1200" dirty="0" err="1" smtClean="0">
                <a:solidFill>
                  <a:schemeClr val="tx1"/>
                </a:solidFill>
                <a:latin typeface="+mn-lt"/>
                <a:ea typeface="+mn-ea"/>
                <a:cs typeface="+mn-cs"/>
              </a:rPr>
              <a:t>gha</a:t>
            </a:r>
            <a:r>
              <a:rPr lang="en-US" sz="1200" kern="1200" dirty="0" smtClean="0">
                <a:solidFill>
                  <a:schemeClr val="tx1"/>
                </a:solidFill>
                <a:latin typeface="+mn-lt"/>
                <a:ea typeface="+mn-ea"/>
                <a:cs typeface="+mn-cs"/>
              </a:rPr>
              <a:t>, or 1.8 </a:t>
            </a:r>
            <a:r>
              <a:rPr lang="en-US" sz="1200" kern="1200" dirty="0" err="1" smtClean="0">
                <a:solidFill>
                  <a:schemeClr val="tx1"/>
                </a:solidFill>
                <a:latin typeface="+mn-lt"/>
                <a:ea typeface="+mn-ea"/>
                <a:cs typeface="+mn-cs"/>
              </a:rPr>
              <a:t>gha</a:t>
            </a:r>
            <a:r>
              <a:rPr lang="en-US" sz="1200" kern="1200" dirty="0" smtClean="0">
                <a:solidFill>
                  <a:schemeClr val="tx1"/>
                </a:solidFill>
                <a:latin typeface="+mn-lt"/>
                <a:ea typeface="+mn-ea"/>
                <a:cs typeface="+mn-cs"/>
              </a:rPr>
              <a:t> per person. The average ecological footprint was 2.7 </a:t>
            </a:r>
            <a:r>
              <a:rPr lang="en-US" sz="1200" kern="1200" dirty="0" err="1" smtClean="0">
                <a:solidFill>
                  <a:schemeClr val="tx1"/>
                </a:solidFill>
                <a:latin typeface="+mn-lt"/>
                <a:ea typeface="+mn-ea"/>
                <a:cs typeface="+mn-cs"/>
              </a:rPr>
              <a:t>gha</a:t>
            </a:r>
            <a:r>
              <a:rPr lang="en-US" sz="1200" kern="1200" dirty="0" smtClean="0">
                <a:solidFill>
                  <a:schemeClr val="tx1"/>
                </a:solidFill>
                <a:latin typeface="+mn-lt"/>
                <a:ea typeface="+mn-ea"/>
                <a:cs typeface="+mn-cs"/>
              </a:rPr>
              <a:t> per person per year.</a:t>
            </a:r>
          </a:p>
          <a:p>
            <a:r>
              <a:rPr lang="en-US" sz="1200" kern="1200" dirty="0" smtClean="0">
                <a:solidFill>
                  <a:schemeClr val="tx1"/>
                </a:solidFill>
                <a:latin typeface="+mn-lt"/>
                <a:ea typeface="+mn-ea"/>
                <a:cs typeface="+mn-cs"/>
              </a:rPr>
              <a:t>Because the average human ecological footprint is greater than Earth’s total </a:t>
            </a:r>
            <a:r>
              <a:rPr lang="en-US" sz="1200" kern="1200" dirty="0" err="1" smtClean="0">
                <a:solidFill>
                  <a:schemeClr val="tx1"/>
                </a:solidFill>
                <a:latin typeface="+mn-lt"/>
                <a:ea typeface="+mn-ea"/>
                <a:cs typeface="+mn-cs"/>
              </a:rPr>
              <a:t>biocapacity</a:t>
            </a:r>
            <a:r>
              <a:rPr lang="en-US" sz="1200" kern="1200" dirty="0" smtClean="0">
                <a:solidFill>
                  <a:schemeClr val="tx1"/>
                </a:solidFill>
                <a:latin typeface="+mn-lt"/>
                <a:ea typeface="+mn-ea"/>
                <a:cs typeface="+mn-cs"/>
              </a:rPr>
              <a:t>, our demand on Earth’s resources is currently outstripping its supply (by almost 1 </a:t>
            </a:r>
            <a:r>
              <a:rPr lang="en-US" sz="1200" kern="1200" dirty="0" err="1" smtClean="0">
                <a:solidFill>
                  <a:schemeClr val="tx1"/>
                </a:solidFill>
                <a:latin typeface="+mn-lt"/>
                <a:ea typeface="+mn-ea"/>
                <a:cs typeface="+mn-cs"/>
              </a:rPr>
              <a:t>gha</a:t>
            </a:r>
            <a:r>
              <a:rPr lang="en-US" sz="1200" kern="1200" dirty="0" smtClean="0">
                <a:solidFill>
                  <a:schemeClr val="tx1"/>
                </a:solidFill>
                <a:latin typeface="+mn-lt"/>
                <a:ea typeface="+mn-ea"/>
                <a:cs typeface="+mn-cs"/>
              </a:rPr>
              <a:t> per person).</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 is it about the U.S. lifestyle that leaves such a heavy footprint compared with other countries? </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Fossil fuels are considered nonrenewable resources: once depleted, they are essentially gone for good. Besides contributing to our carbon footprint, burning these nonrenewable resources also releases pollutants, such as sulfur dioxide and nitrogen dioxide, which contribute to acid rain.</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LEED-certified: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conserve energy and water, reduce waste sent to landfills, lower greenhouse gas emissions, and be healthier and safer for occupants</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Renewable resources: natural resources that are replenished after use, as long as the rate of consumption does not exceed the rate of replacement</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Biodiversity: the number of different species and their relative abundances in a specific region or on the planet as a whole</a:t>
            </a:r>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A91D8-55E2-4C93-AFE3-DC5CA832889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D46FD-FE67-4BAB-8AAC-38E80D7A418D}"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D46FD-FE67-4BAB-8AAC-38E80D7A418D}"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D46FD-FE67-4BAB-8AAC-38E80D7A418D}"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D46FD-FE67-4BAB-8AAC-38E80D7A418D}"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D46FD-FE67-4BAB-8AAC-38E80D7A418D}"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D46FD-FE67-4BAB-8AAC-38E80D7A418D}"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D46FD-FE67-4BAB-8AAC-38E80D7A418D}"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D46FD-FE67-4BAB-8AAC-38E80D7A418D}"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D46FD-FE67-4BAB-8AAC-38E80D7A418D}"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D46FD-FE67-4BAB-8AAC-38E80D7A418D}"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D46FD-FE67-4BAB-8AAC-38E80D7A418D}"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21203-52FF-4F04-804B-E054249D19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D46FD-FE67-4BAB-8AAC-38E80D7A418D}"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21203-52FF-4F04-804B-E054249D19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24</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Sustainability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4" name="TextBox 3"/>
          <p:cNvSpPr txBox="1"/>
          <p:nvPr/>
        </p:nvSpPr>
        <p:spPr>
          <a:xfrm>
            <a:off x="3581400" y="5726668"/>
            <a:ext cx="1828800" cy="369332"/>
          </a:xfrm>
          <a:prstGeom prst="rect">
            <a:avLst/>
          </a:prstGeom>
          <a:noFill/>
        </p:spPr>
        <p:txBody>
          <a:bodyPr wrap="square" rtlCol="0">
            <a:spAutoFit/>
          </a:bodyPr>
          <a:lstStyle/>
          <a:p>
            <a:endParaRPr lang="en-US" dirty="0"/>
          </a:p>
        </p:txBody>
      </p:sp>
      <p:pic>
        <p:nvPicPr>
          <p:cNvPr id="7" name="Picture 2" descr="infographic_24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52025"/>
            <a:ext cx="7833512" cy="528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Sustainability</a:t>
            </a:r>
            <a:endParaRPr lang="en-US" b="1" dirty="0"/>
          </a:p>
        </p:txBody>
      </p:sp>
      <p:sp>
        <p:nvSpPr>
          <p:cNvPr id="3" name="Content Placeholder 2"/>
          <p:cNvSpPr>
            <a:spLocks noGrp="1"/>
          </p:cNvSpPr>
          <p:nvPr>
            <p:ph idx="1"/>
          </p:nvPr>
        </p:nvSpPr>
        <p:spPr>
          <a:xfrm>
            <a:off x="228600" y="1219201"/>
            <a:ext cx="8458200" cy="1219200"/>
          </a:xfrm>
        </p:spPr>
        <p:txBody>
          <a:bodyPr>
            <a:normAutofit/>
          </a:bodyPr>
          <a:lstStyle/>
          <a:p>
            <a:r>
              <a:rPr lang="en-US" dirty="0" smtClean="0"/>
              <a:t>Patterns of consumption vary greatly</a:t>
            </a:r>
            <a:endParaRPr lang="en-US" dirty="0"/>
          </a:p>
        </p:txBody>
      </p:sp>
      <p:pic>
        <p:nvPicPr>
          <p:cNvPr id="5" name="Picture 3" descr="infographic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478232"/>
            <a:ext cx="5638800" cy="5379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Nonrenewable resources</a:t>
            </a:r>
            <a:endParaRPr lang="en-US" b="1" dirty="0"/>
          </a:p>
        </p:txBody>
      </p:sp>
      <p:sp>
        <p:nvSpPr>
          <p:cNvPr id="3" name="Content Placeholder 2"/>
          <p:cNvSpPr>
            <a:spLocks noGrp="1"/>
          </p:cNvSpPr>
          <p:nvPr>
            <p:ph idx="1"/>
          </p:nvPr>
        </p:nvSpPr>
        <p:spPr>
          <a:xfrm>
            <a:off x="152400" y="1524000"/>
            <a:ext cx="2514600" cy="5257800"/>
          </a:xfrm>
        </p:spPr>
        <p:txBody>
          <a:bodyPr>
            <a:normAutofit fontScale="92500"/>
          </a:bodyPr>
          <a:lstStyle/>
          <a:p>
            <a:r>
              <a:rPr lang="en-US" dirty="0" smtClean="0"/>
              <a:t>U.S. lifestyle requires energy</a:t>
            </a:r>
          </a:p>
          <a:p>
            <a:endParaRPr lang="en-US" dirty="0" smtClean="0"/>
          </a:p>
          <a:p>
            <a:r>
              <a:rPr lang="en-US" dirty="0" smtClean="0"/>
              <a:t>Most energy comes from fossil fuels – oil, coal, and natural gas</a:t>
            </a:r>
            <a:endParaRPr lang="en-US" dirty="0"/>
          </a:p>
        </p:txBody>
      </p:sp>
      <p:sp>
        <p:nvSpPr>
          <p:cNvPr id="4" name="TextBox 3"/>
          <p:cNvSpPr txBox="1"/>
          <p:nvPr/>
        </p:nvSpPr>
        <p:spPr>
          <a:xfrm>
            <a:off x="3581400" y="5726668"/>
            <a:ext cx="1828800" cy="369332"/>
          </a:xfrm>
          <a:prstGeom prst="rect">
            <a:avLst/>
          </a:prstGeom>
          <a:noFill/>
        </p:spPr>
        <p:txBody>
          <a:bodyPr wrap="square" rtlCol="0">
            <a:spAutoFit/>
          </a:bodyPr>
          <a:lstStyle/>
          <a:p>
            <a:endParaRPr lang="en-US" dirty="0"/>
          </a:p>
        </p:txBody>
      </p:sp>
      <p:pic>
        <p:nvPicPr>
          <p:cNvPr id="7" name="Picture 2" descr="infographic_24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217" y="1381397"/>
            <a:ext cx="6206817" cy="547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Nonrenewable resources</a:t>
            </a:r>
            <a:endParaRPr lang="en-US" b="1" dirty="0"/>
          </a:p>
        </p:txBody>
      </p:sp>
      <p:pic>
        <p:nvPicPr>
          <p:cNvPr id="6" name="Picture 2" descr="infographic_24_04"/>
          <p:cNvPicPr>
            <a:picLocks noChangeAspect="1" noChangeArrowheads="1"/>
          </p:cNvPicPr>
          <p:nvPr/>
        </p:nvPicPr>
        <p:blipFill rotWithShape="1">
          <a:blip r:embed="rId2">
            <a:extLst>
              <a:ext uri="{28A0092B-C50C-407E-A947-70E740481C1C}">
                <a14:useLocalDpi xmlns:a14="http://schemas.microsoft.com/office/drawing/2010/main" val="0"/>
              </a:ext>
            </a:extLst>
          </a:blip>
          <a:srcRect t="11194" b="59776"/>
          <a:stretch/>
        </p:blipFill>
        <p:spPr bwMode="auto">
          <a:xfrm>
            <a:off x="304800" y="2438400"/>
            <a:ext cx="8686800" cy="277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Nonrenewable resources</a:t>
            </a:r>
            <a:endParaRPr lang="en-US" b="1" dirty="0"/>
          </a:p>
        </p:txBody>
      </p:sp>
      <p:pic>
        <p:nvPicPr>
          <p:cNvPr id="5" name="Picture 2" descr="infographic_24_0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9246" b="34779"/>
          <a:stretch/>
        </p:blipFill>
        <p:spPr bwMode="auto">
          <a:xfrm>
            <a:off x="228600" y="2514600"/>
            <a:ext cx="878745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Nonrenewable resources</a:t>
            </a:r>
            <a:endParaRPr lang="en-US" b="1" dirty="0"/>
          </a:p>
        </p:txBody>
      </p:sp>
      <p:pic>
        <p:nvPicPr>
          <p:cNvPr id="6" name="Picture 2" descr="infographic_24_0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132" b="11778"/>
          <a:stretch/>
        </p:blipFill>
        <p:spPr bwMode="auto">
          <a:xfrm>
            <a:off x="304800" y="2743200"/>
            <a:ext cx="868679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Nonrenewable resources</a:t>
            </a:r>
            <a:endParaRPr lang="en-US" b="1" dirty="0"/>
          </a:p>
        </p:txBody>
      </p:sp>
      <p:sp>
        <p:nvSpPr>
          <p:cNvPr id="3" name="Content Placeholder 2"/>
          <p:cNvSpPr>
            <a:spLocks noGrp="1"/>
          </p:cNvSpPr>
          <p:nvPr>
            <p:ph idx="1"/>
          </p:nvPr>
        </p:nvSpPr>
        <p:spPr>
          <a:xfrm>
            <a:off x="533400" y="1676400"/>
            <a:ext cx="8229600" cy="4525963"/>
          </a:xfrm>
        </p:spPr>
        <p:txBody>
          <a:bodyPr/>
          <a:lstStyle/>
          <a:p>
            <a:pPr>
              <a:buNone/>
            </a:pPr>
            <a:r>
              <a:rPr lang="en-US" dirty="0" smtClean="0"/>
              <a:t>Use of these resources also</a:t>
            </a:r>
          </a:p>
          <a:p>
            <a:r>
              <a:rPr lang="en-US" dirty="0" smtClean="0"/>
              <a:t>Contributes to carbon footprint</a:t>
            </a:r>
          </a:p>
          <a:p>
            <a:r>
              <a:rPr lang="en-US" dirty="0" smtClean="0"/>
              <a:t>Releases pollutants </a:t>
            </a:r>
          </a:p>
          <a:p>
            <a:pPr lvl="1"/>
            <a:r>
              <a:rPr lang="en-US" dirty="0" smtClean="0"/>
              <a:t>sulfur dioxide and nitrogen dioxide, which contribute to acid rain</a:t>
            </a:r>
          </a:p>
          <a:p>
            <a:pPr lvl="1"/>
            <a:r>
              <a:rPr lang="en-US" dirty="0" smtClean="0"/>
              <a:t>arsenic and fluorine, which can cause bone and lung disease</a:t>
            </a:r>
          </a:p>
          <a:p>
            <a:pPr lvl="1"/>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LEED certification</a:t>
            </a:r>
            <a:endParaRPr lang="en-US" b="1" dirty="0"/>
          </a:p>
        </p:txBody>
      </p:sp>
      <p:sp>
        <p:nvSpPr>
          <p:cNvPr id="3" name="Content Placeholder 2"/>
          <p:cNvSpPr>
            <a:spLocks noGrp="1"/>
          </p:cNvSpPr>
          <p:nvPr>
            <p:ph idx="1"/>
          </p:nvPr>
        </p:nvSpPr>
        <p:spPr/>
        <p:txBody>
          <a:bodyPr/>
          <a:lstStyle/>
          <a:p>
            <a:pPr marL="0" indent="0">
              <a:buNone/>
            </a:pPr>
            <a:r>
              <a:rPr lang="en-US" dirty="0" smtClean="0"/>
              <a:t>“Leadership in Energy and Environmental Design” </a:t>
            </a:r>
          </a:p>
          <a:p>
            <a:pPr>
              <a:buNone/>
            </a:pPr>
            <a:endParaRPr lang="en-US" dirty="0" smtClean="0"/>
          </a:p>
          <a:p>
            <a:r>
              <a:rPr lang="en-US" dirty="0" smtClean="0"/>
              <a:t>U.S. Green Building Council certification system </a:t>
            </a:r>
          </a:p>
          <a:p>
            <a:r>
              <a:rPr lang="en-US" dirty="0" smtClean="0"/>
              <a:t>Designates buildings as </a:t>
            </a:r>
            <a:r>
              <a:rPr lang="en-US" b="1" dirty="0" smtClean="0"/>
              <a:t>LEED</a:t>
            </a:r>
            <a:r>
              <a:rPr lang="en-US" dirty="0" smtClean="0"/>
              <a:t>-certified</a:t>
            </a:r>
          </a:p>
          <a:p>
            <a:pPr>
              <a:buNone/>
            </a:pPr>
            <a:endParaRPr lang="en-US" dirty="0" smtClean="0"/>
          </a:p>
          <a:p>
            <a:pPr algn="ctr">
              <a:buNone/>
            </a:pPr>
            <a:r>
              <a:rPr lang="en-US" dirty="0" smtClean="0"/>
              <a:t> </a:t>
            </a:r>
            <a:endParaRPr lang="en-US" dirty="0"/>
          </a:p>
        </p:txBody>
      </p:sp>
    </p:spTree>
    <p:extLst>
      <p:ext uri="{BB962C8B-B14F-4D97-AF65-F5344CB8AC3E}">
        <p14:creationId xmlns:p14="http://schemas.microsoft.com/office/powerpoint/2010/main" val="236488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LEED certification</a:t>
            </a:r>
            <a:endParaRPr lang="en-US" sz="4000" b="1" dirty="0"/>
          </a:p>
        </p:txBody>
      </p:sp>
      <p:pic>
        <p:nvPicPr>
          <p:cNvPr id="4" name="Picture 2" descr="unnumbered_24_p530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008" y="914400"/>
            <a:ext cx="512238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unnumbered_24_p53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34770"/>
            <a:ext cx="6248400" cy="328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1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Sustainable by design</a:t>
            </a:r>
            <a:endParaRPr lang="en-US" b="1" dirty="0"/>
          </a:p>
        </p:txBody>
      </p:sp>
      <p:sp>
        <p:nvSpPr>
          <p:cNvPr id="3" name="Content Placeholder 2"/>
          <p:cNvSpPr>
            <a:spLocks noGrp="1"/>
          </p:cNvSpPr>
          <p:nvPr>
            <p:ph idx="1"/>
          </p:nvPr>
        </p:nvSpPr>
        <p:spPr/>
        <p:txBody>
          <a:bodyPr>
            <a:normAutofit/>
          </a:bodyPr>
          <a:lstStyle/>
          <a:p>
            <a:r>
              <a:rPr lang="en-US" dirty="0" smtClean="0"/>
              <a:t>Greensburg has one of the highest per capita concentrations of LEED-certified buildings in the country</a:t>
            </a:r>
          </a:p>
          <a:p>
            <a:endParaRPr lang="en-US" dirty="0" smtClean="0"/>
          </a:p>
          <a:p>
            <a:r>
              <a:rPr lang="en-US" dirty="0" smtClean="0"/>
              <a:t>Generate energy from </a:t>
            </a:r>
            <a:r>
              <a:rPr lang="en-US" b="1" dirty="0" smtClean="0"/>
              <a:t>renewable resources </a:t>
            </a:r>
            <a:endParaRPr lang="en-US" dirty="0" smtClean="0"/>
          </a:p>
          <a:p>
            <a:pPr lvl="1"/>
            <a:r>
              <a:rPr lang="en-US" dirty="0" smtClean="0"/>
              <a:t> natural resources that are replenished after use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mtClean="0"/>
              <a:t>Chapter 24</a:t>
            </a:r>
            <a:endParaRPr lang="en-US" dirty="0"/>
          </a:p>
        </p:txBody>
      </p:sp>
      <p:sp>
        <p:nvSpPr>
          <p:cNvPr id="3" name="Subtitle 2"/>
          <p:cNvSpPr>
            <a:spLocks noGrp="1"/>
          </p:cNvSpPr>
          <p:nvPr>
            <p:ph type="subTitle" idx="1"/>
          </p:nvPr>
        </p:nvSpPr>
        <p:spPr>
          <a:xfrm>
            <a:off x="1447800" y="1676400"/>
            <a:ext cx="6400800" cy="1752600"/>
          </a:xfrm>
        </p:spPr>
        <p:txBody>
          <a:bodyPr/>
          <a:lstStyle/>
          <a:p>
            <a:r>
              <a:rPr lang="en-US" dirty="0" smtClean="0"/>
              <a:t>Sustainability</a:t>
            </a:r>
            <a:endParaRPr lang="en-US" dirty="0"/>
          </a:p>
        </p:txBody>
      </p:sp>
      <p:pic>
        <p:nvPicPr>
          <p:cNvPr id="5" name="Picture 2" descr="chapter_24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897" y="2477252"/>
            <a:ext cx="6400800" cy="438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Sustainable by design</a:t>
            </a:r>
            <a:endParaRPr lang="en-US" dirty="0"/>
          </a:p>
        </p:txBody>
      </p:sp>
      <p:sp>
        <p:nvSpPr>
          <p:cNvPr id="4" name="TextBox 3"/>
          <p:cNvSpPr txBox="1"/>
          <p:nvPr/>
        </p:nvSpPr>
        <p:spPr>
          <a:xfrm>
            <a:off x="3581400" y="4876800"/>
            <a:ext cx="1828800" cy="369332"/>
          </a:xfrm>
          <a:prstGeom prst="rect">
            <a:avLst/>
          </a:prstGeom>
          <a:noFill/>
        </p:spPr>
        <p:txBody>
          <a:bodyPr wrap="square" rtlCol="0">
            <a:spAutoFit/>
          </a:bodyPr>
          <a:lstStyle/>
          <a:p>
            <a:endParaRPr lang="en-US" dirty="0"/>
          </a:p>
        </p:txBody>
      </p:sp>
      <p:pic>
        <p:nvPicPr>
          <p:cNvPr id="7" name="Picture 2" descr="unnumbered_24_p531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0200"/>
            <a:ext cx="4756054" cy="44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unnumbered_24_p53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88" y="4542631"/>
            <a:ext cx="4265612" cy="231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unnumbered_24_p53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8388" y="1524000"/>
            <a:ext cx="4129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3" name="Content Placeholder 2"/>
          <p:cNvSpPr>
            <a:spLocks noGrp="1"/>
          </p:cNvSpPr>
          <p:nvPr>
            <p:ph idx="1"/>
          </p:nvPr>
        </p:nvSpPr>
        <p:spPr>
          <a:xfrm>
            <a:off x="152400" y="1570037"/>
            <a:ext cx="8305800" cy="868363"/>
          </a:xfrm>
        </p:spPr>
        <p:txBody>
          <a:bodyPr>
            <a:normAutofit/>
          </a:bodyPr>
          <a:lstStyle/>
          <a:p>
            <a:r>
              <a:rPr lang="en-US" dirty="0" smtClean="0"/>
              <a:t>Human population is growing exponentially</a:t>
            </a:r>
            <a:endParaRPr lang="en-US" dirty="0"/>
          </a:p>
        </p:txBody>
      </p:sp>
      <p:sp>
        <p:nvSpPr>
          <p:cNvPr id="4" name="TextBox 3"/>
          <p:cNvSpPr txBox="1"/>
          <p:nvPr/>
        </p:nvSpPr>
        <p:spPr>
          <a:xfrm>
            <a:off x="3581400" y="4876800"/>
            <a:ext cx="1828800" cy="369332"/>
          </a:xfrm>
          <a:prstGeom prst="rect">
            <a:avLst/>
          </a:prstGeom>
          <a:noFill/>
        </p:spPr>
        <p:txBody>
          <a:bodyPr wrap="square" rtlCol="0">
            <a:spAutoFit/>
          </a:bodyPr>
          <a:lstStyle/>
          <a:p>
            <a:endParaRPr lang="en-US" dirty="0"/>
          </a:p>
        </p:txBody>
      </p:sp>
      <p:pic>
        <p:nvPicPr>
          <p:cNvPr id="7" name="Picture 3" descr="infographic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40498"/>
            <a:ext cx="7088186" cy="4584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Loss of biodiversity</a:t>
            </a:r>
            <a:endParaRPr lang="en-US" b="1" dirty="0"/>
          </a:p>
        </p:txBody>
      </p:sp>
      <p:sp>
        <p:nvSpPr>
          <p:cNvPr id="3" name="Content Placeholder 2"/>
          <p:cNvSpPr>
            <a:spLocks noGrp="1"/>
          </p:cNvSpPr>
          <p:nvPr>
            <p:ph idx="1"/>
          </p:nvPr>
        </p:nvSpPr>
        <p:spPr>
          <a:xfrm>
            <a:off x="685800" y="1371600"/>
            <a:ext cx="7696200" cy="2011363"/>
          </a:xfrm>
        </p:spPr>
        <p:txBody>
          <a:bodyPr>
            <a:normAutofit/>
          </a:bodyPr>
          <a:lstStyle/>
          <a:p>
            <a:r>
              <a:rPr lang="en-US" sz="2400" dirty="0" smtClean="0"/>
              <a:t>Rise in human population correlates with loss of </a:t>
            </a:r>
            <a:r>
              <a:rPr lang="en-US" sz="2400" b="1" dirty="0" smtClean="0"/>
              <a:t>biodiversity</a:t>
            </a:r>
          </a:p>
          <a:p>
            <a:pPr lvl="1"/>
            <a:r>
              <a:rPr lang="en-US" sz="2400" dirty="0" smtClean="0"/>
              <a:t>  number of different species and their relative abundances</a:t>
            </a:r>
          </a:p>
          <a:p>
            <a:pPr lvl="1">
              <a:buNone/>
            </a:pPr>
            <a:endParaRPr lang="en-US" dirty="0" smtClean="0"/>
          </a:p>
        </p:txBody>
      </p:sp>
      <p:sp>
        <p:nvSpPr>
          <p:cNvPr id="4" name="TextBox 3"/>
          <p:cNvSpPr txBox="1"/>
          <p:nvPr/>
        </p:nvSpPr>
        <p:spPr>
          <a:xfrm>
            <a:off x="3581400" y="4876800"/>
            <a:ext cx="1828800" cy="369332"/>
          </a:xfrm>
          <a:prstGeom prst="rect">
            <a:avLst/>
          </a:prstGeom>
          <a:noFill/>
        </p:spPr>
        <p:txBody>
          <a:bodyPr wrap="square" rtlCol="0">
            <a:spAutoFit/>
          </a:bodyPr>
          <a:lstStyle/>
          <a:p>
            <a:endParaRPr lang="en-US" dirty="0"/>
          </a:p>
        </p:txBody>
      </p:sp>
      <p:pic>
        <p:nvPicPr>
          <p:cNvPr id="6" name="Picture 2" descr="infographic_24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667000"/>
            <a:ext cx="514871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5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Economics of renewable resources</a:t>
            </a:r>
            <a:endParaRPr lang="en-US" b="1" dirty="0"/>
          </a:p>
        </p:txBody>
      </p:sp>
      <p:sp>
        <p:nvSpPr>
          <p:cNvPr id="3" name="Content Placeholder 2"/>
          <p:cNvSpPr>
            <a:spLocks noGrp="1"/>
          </p:cNvSpPr>
          <p:nvPr>
            <p:ph idx="1"/>
          </p:nvPr>
        </p:nvSpPr>
        <p:spPr>
          <a:xfrm>
            <a:off x="152400" y="1524000"/>
            <a:ext cx="8991600" cy="5105400"/>
          </a:xfrm>
        </p:spPr>
        <p:txBody>
          <a:bodyPr>
            <a:normAutofit/>
          </a:bodyPr>
          <a:lstStyle/>
          <a:p>
            <a:r>
              <a:rPr lang="en-US" dirty="0" smtClean="0"/>
              <a:t>Wind and solar power technologies are currently more expensive than those based on oil, coal, and natural gas</a:t>
            </a:r>
          </a:p>
          <a:p>
            <a:pPr>
              <a:buNone/>
            </a:pPr>
            <a:endParaRPr lang="en-US" dirty="0" smtClean="0"/>
          </a:p>
          <a:p>
            <a:r>
              <a:rPr lang="en-US" dirty="0" smtClean="0"/>
              <a:t>Harder to store and transmit energy produced </a:t>
            </a:r>
          </a:p>
          <a:p>
            <a:pPr>
              <a:buNone/>
            </a:pPr>
            <a:r>
              <a:rPr lang="en-US" dirty="0" smtClean="0"/>
              <a:t>   from wind and solar</a:t>
            </a:r>
          </a:p>
          <a:p>
            <a:endParaRPr lang="en-US" dirty="0" smtClean="0"/>
          </a:p>
          <a:p>
            <a:r>
              <a:rPr lang="en-US" dirty="0" smtClean="0"/>
              <a:t> “Carbon offsets”</a:t>
            </a:r>
          </a:p>
          <a:p>
            <a:pPr lvl="1"/>
            <a:r>
              <a:rPr lang="en-US" dirty="0" smtClean="0"/>
              <a:t>  businesses use to counter-balance their fossil fuel use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Economics of renewable resources</a:t>
            </a:r>
            <a:endParaRPr lang="en-US" dirty="0"/>
          </a:p>
        </p:txBody>
      </p:sp>
      <p:pic>
        <p:nvPicPr>
          <p:cNvPr id="6" name="Picture 2" descr="infographic_24_07_0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092" b="38379"/>
          <a:stretch/>
        </p:blipFill>
        <p:spPr bwMode="auto">
          <a:xfrm>
            <a:off x="0" y="2133600"/>
            <a:ext cx="90599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Economics of renewable resources</a:t>
            </a:r>
            <a:endParaRPr lang="en-US" b="1" dirty="0"/>
          </a:p>
        </p:txBody>
      </p:sp>
      <p:pic>
        <p:nvPicPr>
          <p:cNvPr id="4" name="Content Placeholder 3" descr="infographic 2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047" b="39534"/>
          <a:stretch/>
        </p:blipFill>
        <p:spPr bwMode="auto">
          <a:xfrm>
            <a:off x="42364" y="2057400"/>
            <a:ext cx="9101636"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Economics of renewable resources</a:t>
            </a:r>
            <a:endParaRPr lang="en-US" b="1" dirty="0"/>
          </a:p>
        </p:txBody>
      </p:sp>
      <p:pic>
        <p:nvPicPr>
          <p:cNvPr id="4" name="Picture 2" descr="infographic_24_07_0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995" b="10383"/>
          <a:stretch/>
        </p:blipFill>
        <p:spPr bwMode="auto">
          <a:xfrm>
            <a:off x="0" y="2057400"/>
            <a:ext cx="90956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a:t>
            </a:r>
            <a:endParaRPr lang="en-US" b="1" dirty="0"/>
          </a:p>
        </p:txBody>
      </p:sp>
      <p:sp>
        <p:nvSpPr>
          <p:cNvPr id="3" name="Content Placeholder 2"/>
          <p:cNvSpPr>
            <a:spLocks noGrp="1"/>
          </p:cNvSpPr>
          <p:nvPr>
            <p:ph idx="1"/>
          </p:nvPr>
        </p:nvSpPr>
        <p:spPr/>
        <p:txBody>
          <a:bodyPr/>
          <a:lstStyle/>
          <a:p>
            <a:r>
              <a:rPr lang="en-US" dirty="0" smtClean="0"/>
              <a:t>Natural resource</a:t>
            </a:r>
          </a:p>
          <a:p>
            <a:r>
              <a:rPr lang="en-US" dirty="0" smtClean="0"/>
              <a:t>Renewable</a:t>
            </a:r>
          </a:p>
          <a:p>
            <a:r>
              <a:rPr lang="en-US" dirty="0" smtClean="0"/>
              <a:t>High demand</a:t>
            </a:r>
          </a:p>
          <a:p>
            <a:r>
              <a:rPr lang="en-US" dirty="0" smtClean="0"/>
              <a:t>Greensburg uses an </a:t>
            </a:r>
            <a:r>
              <a:rPr lang="en-US" b="1" dirty="0" smtClean="0"/>
              <a:t>aquifer</a:t>
            </a:r>
          </a:p>
          <a:p>
            <a:pPr lvl="1"/>
            <a:r>
              <a:rPr lang="en-US" dirty="0" smtClean="0"/>
              <a:t>underground layer of porous rock from which water can be drawn for use</a:t>
            </a:r>
          </a:p>
          <a:p>
            <a:pPr lvl="1"/>
            <a:r>
              <a:rPr lang="en-US" dirty="0" smtClean="0"/>
              <a:t>limited resource</a:t>
            </a:r>
          </a:p>
          <a:p>
            <a:pPr lvl="1"/>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a:t>
            </a:r>
            <a:endParaRPr lang="en-US" b="1" dirty="0"/>
          </a:p>
        </p:txBody>
      </p:sp>
      <p:sp>
        <p:nvSpPr>
          <p:cNvPr id="4" name="TextBox 3"/>
          <p:cNvSpPr txBox="1"/>
          <p:nvPr/>
        </p:nvSpPr>
        <p:spPr>
          <a:xfrm>
            <a:off x="3505200" y="5726668"/>
            <a:ext cx="1752600" cy="369332"/>
          </a:xfrm>
          <a:prstGeom prst="rect">
            <a:avLst/>
          </a:prstGeom>
          <a:noFill/>
        </p:spPr>
        <p:txBody>
          <a:bodyPr wrap="square" rtlCol="0">
            <a:spAutoFit/>
          </a:bodyPr>
          <a:lstStyle/>
          <a:p>
            <a:endParaRPr lang="en-US" dirty="0"/>
          </a:p>
        </p:txBody>
      </p:sp>
      <p:pic>
        <p:nvPicPr>
          <p:cNvPr id="5" name="Picture 2" descr="infographic_24_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710651"/>
            <a:ext cx="7442713" cy="506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a:t>
            </a:r>
            <a:endParaRPr lang="en-US" b="1" dirty="0"/>
          </a:p>
        </p:txBody>
      </p:sp>
      <p:sp>
        <p:nvSpPr>
          <p:cNvPr id="4" name="TextBox 3"/>
          <p:cNvSpPr txBox="1"/>
          <p:nvPr/>
        </p:nvSpPr>
        <p:spPr>
          <a:xfrm>
            <a:off x="3505200" y="5726668"/>
            <a:ext cx="1752600" cy="369332"/>
          </a:xfrm>
          <a:prstGeom prst="rect">
            <a:avLst/>
          </a:prstGeom>
          <a:noFill/>
        </p:spPr>
        <p:txBody>
          <a:bodyPr wrap="square" rtlCol="0">
            <a:spAutoFit/>
          </a:bodyPr>
          <a:lstStyle/>
          <a:p>
            <a:endParaRPr lang="en-US" dirty="0"/>
          </a:p>
        </p:txBody>
      </p:sp>
      <p:pic>
        <p:nvPicPr>
          <p:cNvPr id="5" name="Picture 2" descr="unnumbered_24_p538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5688" y="1143000"/>
            <a:ext cx="4253024"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24_p53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14273"/>
            <a:ext cx="4724400" cy="266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24_p538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751" y="1828800"/>
            <a:ext cx="434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a:t>1. </a:t>
            </a:r>
            <a:r>
              <a:rPr lang="en-US" dirty="0"/>
              <a:t>What human impacts are considered when</a:t>
            </a:r>
          </a:p>
          <a:p>
            <a:pPr marL="0" indent="0">
              <a:buNone/>
            </a:pPr>
            <a:r>
              <a:rPr lang="en-US" dirty="0"/>
              <a:t>determining ecological footprint, and how</a:t>
            </a:r>
          </a:p>
          <a:p>
            <a:pPr marL="0" indent="0">
              <a:buNone/>
            </a:pPr>
            <a:r>
              <a:rPr lang="en-US" dirty="0"/>
              <a:t>does human population size influence our</a:t>
            </a:r>
          </a:p>
          <a:p>
            <a:pPr marL="0" indent="0">
              <a:buNone/>
            </a:pPr>
            <a:r>
              <a:rPr lang="en-US" dirty="0"/>
              <a:t>impact on Earth</a:t>
            </a:r>
            <a:r>
              <a:rPr lang="en-US" dirty="0" smtClean="0"/>
              <a:t>?</a:t>
            </a:r>
            <a:endParaRPr lang="en-US" dirty="0"/>
          </a:p>
          <a:p>
            <a:pPr marL="0" indent="0">
              <a:buNone/>
            </a:pPr>
            <a:r>
              <a:rPr lang="en-US" b="1" dirty="0"/>
              <a:t>2. </a:t>
            </a:r>
            <a:r>
              <a:rPr lang="en-US" dirty="0"/>
              <a:t>What resources do humans rely on, and</a:t>
            </a:r>
          </a:p>
          <a:p>
            <a:pPr marL="0" indent="0">
              <a:buNone/>
            </a:pPr>
            <a:r>
              <a:rPr lang="en-US" dirty="0"/>
              <a:t>which of them are renewable</a:t>
            </a:r>
            <a:r>
              <a:rPr lang="en-US" dirty="0" smtClean="0"/>
              <a:t>?</a:t>
            </a:r>
            <a:endParaRPr lang="en-US" dirty="0"/>
          </a:p>
          <a:p>
            <a:pPr marL="0" indent="0">
              <a:buNone/>
            </a:pPr>
            <a:r>
              <a:rPr lang="en-US" b="1" dirty="0"/>
              <a:t>3. </a:t>
            </a:r>
            <a:r>
              <a:rPr lang="en-US" dirty="0"/>
              <a:t>What is “sustainable living”?</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Water overuse</a:t>
            </a:r>
            <a:endParaRPr lang="en-US" b="1" dirty="0"/>
          </a:p>
        </p:txBody>
      </p:sp>
      <p:sp>
        <p:nvSpPr>
          <p:cNvPr id="4" name="TextBox 3"/>
          <p:cNvSpPr txBox="1"/>
          <p:nvPr/>
        </p:nvSpPr>
        <p:spPr>
          <a:xfrm>
            <a:off x="3505200" y="5726668"/>
            <a:ext cx="1905000" cy="369332"/>
          </a:xfrm>
          <a:prstGeom prst="rect">
            <a:avLst/>
          </a:prstGeom>
          <a:noFill/>
        </p:spPr>
        <p:txBody>
          <a:bodyPr wrap="square" rtlCol="0">
            <a:spAutoFit/>
          </a:bodyPr>
          <a:lstStyle/>
          <a:p>
            <a:endParaRPr lang="en-US" dirty="0"/>
          </a:p>
        </p:txBody>
      </p:sp>
      <p:pic>
        <p:nvPicPr>
          <p:cNvPr id="7" name="Picture 2" descr="infographic_24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224551"/>
            <a:ext cx="6883400" cy="562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Water</a:t>
            </a:r>
            <a:endParaRPr lang="en-US" b="1" dirty="0"/>
          </a:p>
        </p:txBody>
      </p:sp>
      <p:sp>
        <p:nvSpPr>
          <p:cNvPr id="3" name="Content Placeholder 2"/>
          <p:cNvSpPr>
            <a:spLocks noGrp="1"/>
          </p:cNvSpPr>
          <p:nvPr>
            <p:ph idx="1"/>
          </p:nvPr>
        </p:nvSpPr>
        <p:spPr>
          <a:xfrm>
            <a:off x="533400" y="1066800"/>
            <a:ext cx="8153400" cy="838200"/>
          </a:xfrm>
        </p:spPr>
        <p:txBody>
          <a:bodyPr>
            <a:normAutofit fontScale="85000" lnSpcReduction="10000"/>
          </a:bodyPr>
          <a:lstStyle/>
          <a:p>
            <a:r>
              <a:rPr lang="en-US" dirty="0" smtClean="0"/>
              <a:t>Geographic distribution of freshwater does not always match the distribution of the world’s population</a:t>
            </a:r>
            <a:endParaRPr lang="en-US" dirty="0"/>
          </a:p>
        </p:txBody>
      </p:sp>
      <p:sp>
        <p:nvSpPr>
          <p:cNvPr id="4" name="TextBox 3"/>
          <p:cNvSpPr txBox="1"/>
          <p:nvPr/>
        </p:nvSpPr>
        <p:spPr>
          <a:xfrm>
            <a:off x="3505200" y="5726668"/>
            <a:ext cx="1905000" cy="369332"/>
          </a:xfrm>
          <a:prstGeom prst="rect">
            <a:avLst/>
          </a:prstGeom>
          <a:noFill/>
        </p:spPr>
        <p:txBody>
          <a:bodyPr wrap="square" rtlCol="0">
            <a:spAutoFit/>
          </a:bodyPr>
          <a:lstStyle/>
          <a:p>
            <a:endParaRPr lang="en-US" dirty="0"/>
          </a:p>
        </p:txBody>
      </p:sp>
      <p:pic>
        <p:nvPicPr>
          <p:cNvPr id="7" name="Picture 4" descr="infographic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336074"/>
            <a:ext cx="6293650" cy="4495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t>Living sustainably</a:t>
            </a:r>
            <a:endParaRPr lang="en-US" b="1" dirty="0"/>
          </a:p>
        </p:txBody>
      </p:sp>
      <p:sp>
        <p:nvSpPr>
          <p:cNvPr id="4" name="TextBox 3"/>
          <p:cNvSpPr txBox="1"/>
          <p:nvPr/>
        </p:nvSpPr>
        <p:spPr>
          <a:xfrm>
            <a:off x="3581400" y="2971800"/>
            <a:ext cx="1981200" cy="369332"/>
          </a:xfrm>
          <a:prstGeom prst="rect">
            <a:avLst/>
          </a:prstGeom>
          <a:noFill/>
        </p:spPr>
        <p:txBody>
          <a:bodyPr wrap="square" rtlCol="0">
            <a:spAutoFit/>
          </a:bodyPr>
          <a:lstStyle/>
          <a:p>
            <a:endParaRPr lang="en-US" dirty="0"/>
          </a:p>
        </p:txBody>
      </p:sp>
      <p:pic>
        <p:nvPicPr>
          <p:cNvPr id="5" name="Picture 2" descr="infographic_24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696"/>
            <a:ext cx="7239000" cy="579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r>
              <a:rPr lang="en-US" dirty="0" smtClean="0"/>
              <a:t>Sustainability refers to the ability of humans to live within Earth’s </a:t>
            </a:r>
            <a:r>
              <a:rPr lang="en-US" dirty="0" err="1" smtClean="0"/>
              <a:t>biocapacity</a:t>
            </a:r>
            <a:r>
              <a:rPr lang="en-US" dirty="0" smtClean="0"/>
              <a:t>.</a:t>
            </a:r>
          </a:p>
          <a:p>
            <a:r>
              <a:rPr lang="en-US" dirty="0" smtClean="0"/>
              <a:t>Natural resources include nonrenewable and renewable resources.</a:t>
            </a:r>
          </a:p>
          <a:p>
            <a:r>
              <a:rPr lang="en-US" dirty="0" smtClean="0"/>
              <a:t>Ecologists measure human demand on Earth’s resources using ecological footprint analysis.</a:t>
            </a:r>
          </a:p>
          <a:p>
            <a:r>
              <a:rPr lang="en-US" dirty="0" smtClean="0"/>
              <a:t>As the human population grows, so does our ecological footprint.</a:t>
            </a:r>
          </a:p>
          <a:p>
            <a:r>
              <a:rPr lang="en-US" dirty="0" smtClean="0"/>
              <a:t>Freshwater is a renewable resource, but the world’s supply is not distributed equally.</a:t>
            </a:r>
          </a:p>
          <a:p>
            <a:r>
              <a:rPr lang="en-US" dirty="0" smtClean="0"/>
              <a:t>Sustainable practices minimize the consumption of nonrenewable resources by using renewable resources.</a:t>
            </a:r>
          </a:p>
          <a:p>
            <a:endParaRPr lang="en-US" b="1" dirty="0" smtClean="0"/>
          </a:p>
          <a:p>
            <a:pPr lvl="1"/>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Greensburg goes green</a:t>
            </a:r>
            <a:endParaRPr lang="en-US" b="1" dirty="0"/>
          </a:p>
        </p:txBody>
      </p:sp>
      <p:sp>
        <p:nvSpPr>
          <p:cNvPr id="3" name="Content Placeholder 2"/>
          <p:cNvSpPr>
            <a:spLocks noGrp="1"/>
          </p:cNvSpPr>
          <p:nvPr>
            <p:ph idx="1"/>
          </p:nvPr>
        </p:nvSpPr>
        <p:spPr>
          <a:xfrm>
            <a:off x="457200" y="1600200"/>
            <a:ext cx="3429000" cy="4800600"/>
          </a:xfrm>
        </p:spPr>
        <p:txBody>
          <a:bodyPr>
            <a:normAutofit/>
          </a:bodyPr>
          <a:lstStyle/>
          <a:p>
            <a:r>
              <a:rPr lang="en-US" dirty="0" smtClean="0"/>
              <a:t>EF-5 tornado levels the town of Greenburg, Kansas in 2007</a:t>
            </a:r>
          </a:p>
          <a:p>
            <a:r>
              <a:rPr lang="en-US" dirty="0" smtClean="0"/>
              <a:t>Town rebuilds “green”</a:t>
            </a:r>
          </a:p>
          <a:p>
            <a:r>
              <a:rPr lang="en-US" dirty="0" smtClean="0"/>
              <a:t>Living more sustainable</a:t>
            </a:r>
            <a:endParaRPr lang="en-US" dirty="0"/>
          </a:p>
        </p:txBody>
      </p:sp>
      <p:pic>
        <p:nvPicPr>
          <p:cNvPr id="5" name="Picture 2" descr="unnumbered_24_p52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0" y="1242378"/>
            <a:ext cx="3962400" cy="224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24_p52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451551"/>
            <a:ext cx="3568700" cy="340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3" name="Content Placeholder 2"/>
          <p:cNvSpPr>
            <a:spLocks noGrp="1"/>
          </p:cNvSpPr>
          <p:nvPr>
            <p:ph idx="1"/>
          </p:nvPr>
        </p:nvSpPr>
        <p:spPr/>
        <p:txBody>
          <a:bodyPr>
            <a:normAutofit/>
          </a:bodyPr>
          <a:lstStyle/>
          <a:p>
            <a:r>
              <a:rPr lang="en-US" dirty="0" smtClean="0"/>
              <a:t>Use of Earth’s resources in a way that will not permanently destroy or deplete them</a:t>
            </a:r>
          </a:p>
          <a:p>
            <a:endParaRPr lang="en-US" dirty="0" smtClean="0"/>
          </a:p>
          <a:p>
            <a:r>
              <a:rPr lang="en-US" dirty="0" smtClean="0"/>
              <a:t>Living within the limits of Earth’s </a:t>
            </a:r>
            <a:r>
              <a:rPr lang="en-US" b="1" dirty="0" err="1" smtClean="0"/>
              <a:t>biocapacity</a:t>
            </a:r>
            <a:endParaRPr lang="en-US" b="1" dirty="0" smtClean="0"/>
          </a:p>
          <a:p>
            <a:pPr lvl="1"/>
            <a:r>
              <a:rPr lang="en-US" dirty="0" smtClean="0"/>
              <a:t>ability to sustain human demand given available resources</a:t>
            </a:r>
          </a:p>
          <a:p>
            <a:endParaRPr lang="en-U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3" name="Content Placeholder 2"/>
          <p:cNvSpPr>
            <a:spLocks noGrp="1"/>
          </p:cNvSpPr>
          <p:nvPr>
            <p:ph idx="1"/>
          </p:nvPr>
        </p:nvSpPr>
        <p:spPr/>
        <p:txBody>
          <a:bodyPr/>
          <a:lstStyle/>
          <a:p>
            <a:pPr>
              <a:buNone/>
            </a:pPr>
            <a:r>
              <a:rPr lang="en-US" b="1" dirty="0" smtClean="0"/>
              <a:t>Natural resources </a:t>
            </a:r>
            <a:endParaRPr lang="en-US" dirty="0" smtClean="0"/>
          </a:p>
          <a:p>
            <a:r>
              <a:rPr lang="en-US" dirty="0" smtClean="0"/>
              <a:t>Raw materials that are obtained from Earth and are considered valuable even in their relatively unmodified, natural form</a:t>
            </a:r>
          </a:p>
          <a:p>
            <a:endParaRPr lang="en-US" dirty="0" smtClean="0"/>
          </a:p>
          <a:p>
            <a:r>
              <a:rPr lang="en-US" dirty="0" smtClean="0"/>
              <a:t>Farmland, gasoline, oxygen</a:t>
            </a:r>
          </a:p>
          <a:p>
            <a:endParaRPr lang="en-US" b="1" dirty="0" smtClean="0"/>
          </a:p>
          <a:p>
            <a:endParaRPr lang="en-US" b="1"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smtClean="0"/>
              <a:t>Ecological footprint</a:t>
            </a:r>
          </a:p>
          <a:p>
            <a:pPr>
              <a:buNone/>
            </a:pPr>
            <a:endParaRPr lang="en-US" b="1" dirty="0" smtClean="0"/>
          </a:p>
          <a:p>
            <a:r>
              <a:rPr lang="en-US" dirty="0" smtClean="0"/>
              <a:t>Collective demand placed on natural resources</a:t>
            </a:r>
          </a:p>
          <a:p>
            <a:pPr>
              <a:buNone/>
            </a:pPr>
            <a:endParaRPr lang="en-US" dirty="0" smtClean="0"/>
          </a:p>
          <a:p>
            <a:r>
              <a:rPr lang="en-US" dirty="0" smtClean="0"/>
              <a:t>Measure of how much land and water is required to supply the resources a person or population consumes and to absorb the waste produced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pic>
        <p:nvPicPr>
          <p:cNvPr id="4" name="Picture 2" descr="infographic_24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307381"/>
            <a:ext cx="5410200" cy="554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a:t>
            </a:r>
            <a:endParaRPr lang="en-US" b="1" dirty="0"/>
          </a:p>
        </p:txBody>
      </p:sp>
      <p:sp>
        <p:nvSpPr>
          <p:cNvPr id="3" name="Content Placeholder 2"/>
          <p:cNvSpPr>
            <a:spLocks noGrp="1"/>
          </p:cNvSpPr>
          <p:nvPr>
            <p:ph idx="1"/>
          </p:nvPr>
        </p:nvSpPr>
        <p:spPr/>
        <p:txBody>
          <a:bodyPr/>
          <a:lstStyle/>
          <a:p>
            <a:r>
              <a:rPr lang="en-US" dirty="0" smtClean="0"/>
              <a:t>Ecological footprint is human demand on Earth</a:t>
            </a:r>
          </a:p>
          <a:p>
            <a:pPr>
              <a:buNone/>
            </a:pPr>
            <a:endParaRPr lang="en-US" b="1" dirty="0" smtClean="0"/>
          </a:p>
          <a:p>
            <a:r>
              <a:rPr lang="en-US" dirty="0" err="1" smtClean="0"/>
              <a:t>Biocapacity</a:t>
            </a:r>
            <a:r>
              <a:rPr lang="en-US" dirty="0" smtClean="0"/>
              <a:t> is the amount of supplies available to meet demand</a:t>
            </a:r>
          </a:p>
          <a:p>
            <a:r>
              <a:rPr lang="en-US" dirty="0" smtClean="0"/>
              <a:t>Measured in </a:t>
            </a:r>
            <a:r>
              <a:rPr lang="en-US" b="1" dirty="0" smtClean="0"/>
              <a:t>global hectares </a:t>
            </a:r>
            <a:r>
              <a:rPr lang="en-US" dirty="0" smtClean="0"/>
              <a:t>(</a:t>
            </a:r>
            <a:r>
              <a:rPr lang="en-US" dirty="0" err="1" smtClean="0"/>
              <a:t>gha</a:t>
            </a:r>
            <a:r>
              <a:rPr lang="en-US" dirty="0" smtClean="0"/>
              <a:t>)</a:t>
            </a:r>
          </a:p>
          <a:p>
            <a:pPr lvl="1"/>
            <a:r>
              <a:rPr lang="en-US" dirty="0" smtClean="0"/>
              <a:t>biological productivity of an average hectare</a:t>
            </a:r>
            <a:endParaRPr lang="en-US" dirty="0"/>
          </a:p>
        </p:txBody>
      </p:sp>
    </p:spTree>
    <p:extLst>
      <p:ext uri="{BB962C8B-B14F-4D97-AF65-F5344CB8AC3E}">
        <p14:creationId xmlns:p14="http://schemas.microsoft.com/office/powerpoint/2010/main" val="288035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14953</TotalTime>
  <Words>879</Words>
  <Application>Microsoft Office PowerPoint</Application>
  <PresentationFormat>On-screen Show (4:3)</PresentationFormat>
  <Paragraphs>137</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Chapter 24</vt:lpstr>
      <vt:lpstr>Driving Questions</vt:lpstr>
      <vt:lpstr>Greensburg goes green</vt:lpstr>
      <vt:lpstr>Sustainability</vt:lpstr>
      <vt:lpstr>Sustainability</vt:lpstr>
      <vt:lpstr>Sustainability</vt:lpstr>
      <vt:lpstr>Sustainability</vt:lpstr>
      <vt:lpstr>Sustainability</vt:lpstr>
      <vt:lpstr>Sustainability</vt:lpstr>
      <vt:lpstr>Sustainability</vt:lpstr>
      <vt:lpstr>Nonrenewable resources</vt:lpstr>
      <vt:lpstr>Nonrenewable resources</vt:lpstr>
      <vt:lpstr>Nonrenewable resources</vt:lpstr>
      <vt:lpstr>Nonrenewable resources</vt:lpstr>
      <vt:lpstr>Nonrenewable resources</vt:lpstr>
      <vt:lpstr>LEED certification</vt:lpstr>
      <vt:lpstr>LEED certification</vt:lpstr>
      <vt:lpstr>Sustainable by design</vt:lpstr>
      <vt:lpstr>Sustainable by design</vt:lpstr>
      <vt:lpstr>Sustainability</vt:lpstr>
      <vt:lpstr>Loss of biodiversity</vt:lpstr>
      <vt:lpstr>Economics of renewable resources</vt:lpstr>
      <vt:lpstr>Economics of renewable resources</vt:lpstr>
      <vt:lpstr>Economics of renewable resources</vt:lpstr>
      <vt:lpstr>Economics of renewable resources</vt:lpstr>
      <vt:lpstr>Water</vt:lpstr>
      <vt:lpstr>Water</vt:lpstr>
      <vt:lpstr>Water</vt:lpstr>
      <vt:lpstr>Water overuse</vt:lpstr>
      <vt:lpstr>Water</vt:lpstr>
      <vt:lpstr>Living sustainably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Owner</dc:creator>
  <cp:lastModifiedBy>hbadmin</cp:lastModifiedBy>
  <cp:revision>34</cp:revision>
  <dcterms:created xsi:type="dcterms:W3CDTF">2014-03-19T14:51:36Z</dcterms:created>
  <dcterms:modified xsi:type="dcterms:W3CDTF">2014-04-26T19:03:18Z</dcterms:modified>
</cp:coreProperties>
</file>