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22" r:id="rId2"/>
    <p:sldId id="256" r:id="rId3"/>
    <p:sldId id="307" r:id="rId4"/>
    <p:sldId id="306" r:id="rId5"/>
    <p:sldId id="262" r:id="rId6"/>
    <p:sldId id="308" r:id="rId7"/>
    <p:sldId id="258" r:id="rId8"/>
    <p:sldId id="259" r:id="rId9"/>
    <p:sldId id="260" r:id="rId10"/>
    <p:sldId id="261" r:id="rId11"/>
    <p:sldId id="263" r:id="rId12"/>
    <p:sldId id="264" r:id="rId13"/>
    <p:sldId id="310" r:id="rId14"/>
    <p:sldId id="266" r:id="rId15"/>
    <p:sldId id="309" r:id="rId16"/>
    <p:sldId id="272" r:id="rId17"/>
    <p:sldId id="312" r:id="rId18"/>
    <p:sldId id="311" r:id="rId19"/>
    <p:sldId id="273" r:id="rId20"/>
    <p:sldId id="313" r:id="rId21"/>
    <p:sldId id="314" r:id="rId22"/>
    <p:sldId id="316" r:id="rId23"/>
    <p:sldId id="317" r:id="rId24"/>
    <p:sldId id="318" r:id="rId25"/>
    <p:sldId id="319" r:id="rId26"/>
    <p:sldId id="320" r:id="rId27"/>
    <p:sldId id="296" r:id="rId28"/>
    <p:sldId id="297" r:id="rId29"/>
    <p:sldId id="298" r:id="rId30"/>
    <p:sldId id="32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6158" autoAdjust="0"/>
  </p:normalViewPr>
  <p:slideViewPr>
    <p:cSldViewPr snapToGrid="0">
      <p:cViewPr varScale="1">
        <p:scale>
          <a:sx n="73" d="100"/>
          <a:sy n="73" d="100"/>
        </p:scale>
        <p:origin x="-1482" y="-102"/>
      </p:cViewPr>
      <p:guideLst>
        <p:guide orient="horz" pos="2160"/>
        <p:guide pos="2880"/>
      </p:guideLst>
    </p:cSldViewPr>
  </p:slideViewPr>
  <p:outlineViewPr>
    <p:cViewPr>
      <p:scale>
        <a:sx n="33" d="100"/>
        <a:sy n="33" d="100"/>
      </p:scale>
      <p:origin x="0" y="7205"/>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FCEB3-80E1-4813-8166-B660D7F92886}" type="datetimeFigureOut">
              <a:rPr lang="en-US" smtClean="0"/>
              <a:pPr/>
              <a:t>4/26/2014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D9CEB-628F-4224-8067-FFA93AA92AFB}" type="slidenum">
              <a:rPr lang="en-US" smtClean="0"/>
              <a:pPr/>
              <a:t>‹#›</a:t>
            </a:fld>
            <a:endParaRPr lang="en-US"/>
          </a:p>
        </p:txBody>
      </p:sp>
    </p:spTree>
    <p:extLst>
      <p:ext uri="{BB962C8B-B14F-4D97-AF65-F5344CB8AC3E}">
        <p14:creationId xmlns:p14="http://schemas.microsoft.com/office/powerpoint/2010/main" val="62803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76E94E6-1D14-41BB-AD2A-E3E2D0CF758D}" type="slidenum">
              <a:rPr lang="en-US" smtClean="0">
                <a:solidFill>
                  <a:srgbClr val="000000"/>
                </a:solidFill>
              </a:rPr>
              <a:pPr eaLnBrk="1" hangingPunct="1"/>
              <a:t>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8BD9CEB-628F-4224-8067-FFA93AA92AFB}"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 help cope with conditions of low oxygen, climbers spend about 6 weeks acclimatizing their bodies to the conditions, spending a few nights at progressively higher elevations. Their bodies respond by increasing the production of red blood cells, the cells that contain hemoglobin and carry oxygen.</a:t>
            </a:r>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Hypothalamus: the master coordinator of the brain, responsible for a variety of physiological functions.</a:t>
            </a:r>
            <a:r>
              <a:rPr lang="en-US" sz="1200" kern="1200" baseline="0" dirty="0" smtClean="0">
                <a:solidFill>
                  <a:schemeClr val="tx1"/>
                </a:solidFill>
                <a:latin typeface="+mn-lt"/>
                <a:ea typeface="+mn-ea"/>
                <a:cs typeface="+mn-cs"/>
              </a:rPr>
              <a:t> F</a:t>
            </a:r>
            <a:r>
              <a:rPr lang="en-US" sz="1200" kern="1200" dirty="0" smtClean="0">
                <a:solidFill>
                  <a:schemeClr val="tx1"/>
                </a:solidFill>
                <a:latin typeface="+mn-lt"/>
                <a:ea typeface="+mn-ea"/>
                <a:cs typeface="+mn-cs"/>
              </a:rPr>
              <a:t>or example, it can send a signal to blood vessels in the skin, causing them to constrict in peripheral vasoconstriction. It can also send a signal to muscles to start shivering.</a:t>
            </a:r>
            <a:r>
              <a:rPr lang="en-US" sz="1200" kern="1200" baseline="0" dirty="0" smtClean="0">
                <a:solidFill>
                  <a:schemeClr val="tx1"/>
                </a:solidFill>
                <a:latin typeface="+mn-lt"/>
                <a:ea typeface="+mn-ea"/>
                <a:cs typeface="+mn-cs"/>
              </a:rPr>
              <a:t> The h</a:t>
            </a:r>
            <a:r>
              <a:rPr lang="en-US" sz="1200" kern="1200" dirty="0" smtClean="0">
                <a:solidFill>
                  <a:schemeClr val="tx1"/>
                </a:solidFill>
                <a:latin typeface="+mn-lt"/>
                <a:ea typeface="+mn-ea"/>
                <a:cs typeface="+mn-cs"/>
              </a:rPr>
              <a:t>ypothalamus does more than regulate body temperature</a:t>
            </a:r>
            <a:r>
              <a:rPr lang="en-US" sz="1200" kern="1200" dirty="0" smtClean="0">
                <a:solidFill>
                  <a:schemeClr val="tx1"/>
                </a:solidFill>
                <a:latin typeface="Arial"/>
                <a:ea typeface="+mn-ea"/>
                <a:cs typeface="Arial"/>
              </a:rPr>
              <a:t>―</a:t>
            </a:r>
            <a:r>
              <a:rPr lang="en-US" sz="1200" kern="1200" baseline="0" dirty="0" smtClean="0">
                <a:solidFill>
                  <a:schemeClr val="tx1"/>
                </a:solidFill>
                <a:latin typeface="+mn-lt"/>
                <a:ea typeface="+mn-ea"/>
                <a:cs typeface="+mn-cs"/>
              </a:rPr>
              <a:t>it</a:t>
            </a:r>
            <a:r>
              <a:rPr lang="en-US" sz="1200" kern="1200" dirty="0" smtClean="0">
                <a:solidFill>
                  <a:schemeClr val="tx1"/>
                </a:solidFill>
                <a:latin typeface="+mn-lt"/>
                <a:ea typeface="+mn-ea"/>
                <a:cs typeface="+mn-cs"/>
              </a:rPr>
              <a:t> regulates hunger, thirst, sexual arousal, and sleep.</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Effector</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 cell or tissue that acts to exert a response on the basis of information relayed from a sensor </a:t>
            </a:r>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Feedback loop: a pathway that involves input from a sensor, a response via an </a:t>
            </a:r>
            <a:r>
              <a:rPr lang="en-US" sz="1200" kern="1200" dirty="0" err="1" smtClean="0">
                <a:solidFill>
                  <a:schemeClr val="tx1"/>
                </a:solidFill>
                <a:latin typeface="+mn-lt"/>
                <a:ea typeface="+mn-ea"/>
                <a:cs typeface="+mn-cs"/>
              </a:rPr>
              <a:t>effector</a:t>
            </a:r>
            <a:r>
              <a:rPr lang="en-US" sz="1200" kern="1200" dirty="0" smtClean="0">
                <a:solidFill>
                  <a:schemeClr val="tx1"/>
                </a:solidFill>
                <a:latin typeface="+mn-lt"/>
                <a:ea typeface="+mn-ea"/>
                <a:cs typeface="+mn-cs"/>
              </a:rPr>
              <a:t>, and detection of the response by the sensor</a:t>
            </a:r>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Pituitary gland: an endocrine gland in the brain that secretes many important hormones</a:t>
            </a:r>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Glycogen: an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energy-storing carbohydrate found in liver and muscle</a:t>
            </a:r>
          </a:p>
          <a:p>
            <a:r>
              <a:rPr lang="en-US" sz="1200" b="0" kern="1200" dirty="0" smtClean="0">
                <a:solidFill>
                  <a:schemeClr val="tx1"/>
                </a:solidFill>
                <a:latin typeface="+mn-lt"/>
                <a:ea typeface="+mn-ea"/>
                <a:cs typeface="+mn-cs"/>
              </a:rPr>
              <a:t>I</a:t>
            </a:r>
            <a:r>
              <a:rPr lang="en-US" b="0" dirty="0" smtClean="0"/>
              <a:t>nsulin</a:t>
            </a:r>
            <a:r>
              <a:rPr lang="en-US" b="0" baseline="0" dirty="0" smtClean="0"/>
              <a:t> </a:t>
            </a:r>
            <a:r>
              <a:rPr lang="en-US" b="0" dirty="0" smtClean="0"/>
              <a:t>binds to receptors on muscle and liver cells, signaling them to remove sugar from the blood. Insulin also signals these cells to make glycogen, using the sugars taken up from the blood.</a:t>
            </a:r>
          </a:p>
          <a:p>
            <a:r>
              <a:rPr lang="en-US" b="0" dirty="0" smtClean="0"/>
              <a:t>Glucagon </a:t>
            </a:r>
            <a:r>
              <a:rPr lang="en-US" dirty="0" smtClean="0"/>
              <a:t>triggers muscle and liver cells to convert their stored glycogen to glucose.</a:t>
            </a:r>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Dehydration is a little-known cold-weather risk. In cold conditions, our bodies must work harder under the extra weight of heavy clothing, and sweat evaporates quickly in cold, dry air. We also lose a significant amount of water as water vapor when we exhale.</a:t>
            </a:r>
            <a:endParaRPr lang="en-US" dirty="0" smtClean="0"/>
          </a:p>
          <a:p>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you are </a:t>
            </a:r>
            <a:r>
              <a:rPr lang="en-US" sz="1200" kern="1200" dirty="0" smtClean="0">
                <a:solidFill>
                  <a:schemeClr val="tx1"/>
                </a:solidFill>
                <a:latin typeface="+mn-lt"/>
                <a:ea typeface="+mn-ea"/>
                <a:cs typeface="+mn-cs"/>
              </a:rPr>
              <a:t>dehydrated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when </a:t>
            </a:r>
            <a:r>
              <a:rPr lang="en-US" sz="1200" kern="1200" dirty="0" smtClean="0">
                <a:solidFill>
                  <a:schemeClr val="tx1"/>
                </a:solidFill>
                <a:latin typeface="+mn-lt"/>
                <a:ea typeface="+mn-ea"/>
                <a:cs typeface="+mn-cs"/>
              </a:rPr>
              <a:t>you have less fluid in your </a:t>
            </a:r>
            <a:r>
              <a:rPr lang="en-US" sz="1200" kern="1200" dirty="0" smtClean="0">
                <a:solidFill>
                  <a:schemeClr val="tx1"/>
                </a:solidFill>
                <a:latin typeface="+mn-lt"/>
                <a:ea typeface="+mn-ea"/>
                <a:cs typeface="+mn-cs"/>
              </a:rPr>
              <a:t>blood)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concentration of dissolved solutes is higher. If the hypothalamus registers that the concentration of solutes in the blood is high, it will trigger a sense of thirst, encouraging you to drink. At the same time, it triggers the release of </a:t>
            </a:r>
            <a:r>
              <a:rPr lang="en-US" sz="1200" kern="1200" dirty="0" err="1" smtClean="0">
                <a:solidFill>
                  <a:schemeClr val="tx1"/>
                </a:solidFill>
                <a:latin typeface="+mn-lt"/>
                <a:ea typeface="+mn-ea"/>
                <a:cs typeface="+mn-cs"/>
              </a:rPr>
              <a:t>antidiuretic</a:t>
            </a:r>
            <a:r>
              <a:rPr lang="en-US" sz="1200" kern="1200" dirty="0" smtClean="0">
                <a:solidFill>
                  <a:schemeClr val="tx1"/>
                </a:solidFill>
                <a:latin typeface="+mn-lt"/>
                <a:ea typeface="+mn-ea"/>
                <a:cs typeface="+mn-cs"/>
              </a:rPr>
              <a:t> hormone from the pituitary, which travels through the bloodstream and acts on the kidneys.</a:t>
            </a:r>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Ten people died on Mount Everest in 2012.</a:t>
            </a:r>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Ectotherms</a:t>
            </a:r>
            <a:r>
              <a:rPr lang="en-US" sz="1200" kern="1200" dirty="0" smtClean="0">
                <a:solidFill>
                  <a:schemeClr val="tx1"/>
                </a:solidFill>
                <a:latin typeface="+mn-lt"/>
                <a:ea typeface="+mn-ea"/>
                <a:cs typeface="+mn-cs"/>
              </a:rPr>
              <a:t> rely on the environment to regulate their body temperatures, seeking sun or shade as necessary.</a:t>
            </a:r>
            <a:endParaRPr lang="en-US" dirty="0" smtClean="0"/>
          </a:p>
          <a:p>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Specialized “heater tissue” generates heat to keep their brains warm. In this case, the heater tissue is modified eye muscle that acts to generate heat rather than force or movement. </a:t>
            </a:r>
          </a:p>
          <a:p>
            <a:r>
              <a:rPr lang="en-US" sz="1200" kern="1200" dirty="0" smtClean="0">
                <a:solidFill>
                  <a:schemeClr val="tx1"/>
                </a:solidFill>
                <a:latin typeface="+mn-lt"/>
                <a:ea typeface="+mn-ea"/>
                <a:cs typeface="+mn-cs"/>
              </a:rPr>
              <a:t>In brown fat, specialized mitochondria convert energy to heat rather than to ATP, and the many blood vessels in brown fat deliver that heat to other parts of the body.</a:t>
            </a:r>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Human bodies have an anatomical structure that is well adapted to living in certain environments and performing certain functions. </a:t>
            </a:r>
          </a:p>
          <a:p>
            <a:r>
              <a:rPr lang="en-US" sz="1200" kern="1200" dirty="0" smtClean="0">
                <a:solidFill>
                  <a:schemeClr val="tx1"/>
                </a:solidFill>
                <a:latin typeface="+mn-lt"/>
                <a:ea typeface="+mn-ea"/>
                <a:cs typeface="+mn-cs"/>
              </a:rPr>
              <a:t>Our species evolved in the hot, flat savannahs of Africa where environmental conditions favored big brains, opposable thumbs, and bipedal posture.</a:t>
            </a:r>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Tissue:</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n organized collection of a single cell type working to carry out a specific function</a:t>
            </a:r>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stomach works with the esophagus, small intestine, and liver to digest and absorb food as part of the digestive system. </a:t>
            </a:r>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body temperature is kept at a consistent 37°C (98.6°F). This is just one example of how the body tries to maintain homeostasis.</a:t>
            </a:r>
            <a:endParaRPr lang="en-US" dirty="0"/>
          </a:p>
        </p:txBody>
      </p:sp>
      <p:sp>
        <p:nvSpPr>
          <p:cNvPr id="4" name="Slide Number Placeholder 3"/>
          <p:cNvSpPr>
            <a:spLocks noGrp="1"/>
          </p:cNvSpPr>
          <p:nvPr>
            <p:ph type="sldNum" sz="quarter" idx="10"/>
          </p:nvPr>
        </p:nvSpPr>
        <p:spPr/>
        <p:txBody>
          <a:bodyPr/>
          <a:lstStyle/>
          <a:p>
            <a:fld id="{58BD9CEB-628F-4224-8067-FFA93AA92AFB}"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Human bodies respond to cold in two main ways: by conserving the heat they already have and by generating more. To conserve heat, two main physiological responses help prevent overheating: peripheral </a:t>
            </a:r>
            <a:r>
              <a:rPr lang="en-US" sz="1200" kern="1200" dirty="0" err="1" smtClean="0">
                <a:solidFill>
                  <a:schemeClr val="tx1"/>
                </a:solidFill>
                <a:latin typeface="+mn-lt"/>
                <a:ea typeface="+mn-ea"/>
                <a:cs typeface="+mn-cs"/>
              </a:rPr>
              <a:t>vasodilation</a:t>
            </a:r>
            <a:r>
              <a:rPr lang="en-US" sz="1200" kern="1200" baseline="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evaporative cooling, or sweating, which cools the body by releasing heat to the air.</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8BD9CEB-628F-4224-8067-FFA93AA92AFB}"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194D9B-D952-484C-9790-CC8E16BBF654}"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68617-F4FD-43BE-8461-735C1E2CD8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94D9B-D952-484C-9790-CC8E16BBF654}"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68617-F4FD-43BE-8461-735C1E2CD8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94D9B-D952-484C-9790-CC8E16BBF654}"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68617-F4FD-43BE-8461-735C1E2CD8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94D9B-D952-484C-9790-CC8E16BBF654}"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68617-F4FD-43BE-8461-735C1E2CD8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94D9B-D952-484C-9790-CC8E16BBF654}"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68617-F4FD-43BE-8461-735C1E2CD8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194D9B-D952-484C-9790-CC8E16BBF654}"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68617-F4FD-43BE-8461-735C1E2CD8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194D9B-D952-484C-9790-CC8E16BBF654}" type="datetimeFigureOut">
              <a:rPr lang="en-US" smtClean="0"/>
              <a:pPr/>
              <a:t>4/26/2014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68617-F4FD-43BE-8461-735C1E2CD8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194D9B-D952-484C-9790-CC8E16BBF654}" type="datetimeFigureOut">
              <a:rPr lang="en-US" smtClean="0"/>
              <a:pPr/>
              <a:t>4/26/2014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68617-F4FD-43BE-8461-735C1E2CD8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94D9B-D952-484C-9790-CC8E16BBF654}" type="datetimeFigureOut">
              <a:rPr lang="en-US" smtClean="0"/>
              <a:pPr/>
              <a:t>4/26/2014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68617-F4FD-43BE-8461-735C1E2CD8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94D9B-D952-484C-9790-CC8E16BBF654}"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68617-F4FD-43BE-8461-735C1E2CD8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94D9B-D952-484C-9790-CC8E16BBF654}"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68617-F4FD-43BE-8461-735C1E2CD8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94D9B-D952-484C-9790-CC8E16BBF654}" type="datetimeFigureOut">
              <a:rPr lang="en-US" smtClean="0"/>
              <a:pPr/>
              <a:t>4/26/2014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68617-F4FD-43BE-8461-735C1E2CD8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charset="0"/>
              </a:rPr>
              <a:t>Biology for a</a:t>
            </a:r>
          </a:p>
          <a:p>
            <a:pPr algn="ctr" eaLnBrk="0" hangingPunct="0">
              <a:lnSpc>
                <a:spcPct val="120000"/>
              </a:lnSpc>
            </a:pPr>
            <a:r>
              <a:rPr lang="en-US" sz="4400" b="1">
                <a:solidFill>
                  <a:srgbClr val="FFFFFE"/>
                </a:solidFill>
                <a:latin typeface="Verdana" charset="0"/>
              </a:rPr>
              <a:t>Changing World</a:t>
            </a:r>
            <a:endParaRPr lang="en-US" sz="3400" b="1">
              <a:solidFill>
                <a:srgbClr val="FFFFFE"/>
              </a:solidFill>
              <a:latin typeface="Verdana" charset="0"/>
            </a:endParaRPr>
          </a:p>
          <a:p>
            <a:pPr algn="ctr" eaLnBrk="0" hangingPunct="0">
              <a:lnSpc>
                <a:spcPct val="120000"/>
              </a:lnSpc>
            </a:pPr>
            <a:r>
              <a:rPr lang="en-US" sz="2400" b="1">
                <a:solidFill>
                  <a:srgbClr val="FFFFFE"/>
                </a:solidFill>
                <a:latin typeface="Verdana"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dirty="0">
                <a:solidFill>
                  <a:srgbClr val="FFFFFE"/>
                </a:solidFill>
                <a:latin typeface="Verdana" charset="0"/>
              </a:rPr>
              <a:t>Lecture PowerPoint</a:t>
            </a:r>
          </a:p>
          <a:p>
            <a:pPr algn="ctr" eaLnBrk="0" hangingPunct="0"/>
            <a:endParaRPr lang="en-US" sz="2800" b="1" dirty="0">
              <a:solidFill>
                <a:srgbClr val="FFFFFE"/>
              </a:solidFill>
              <a:latin typeface="Verdana" charset="0"/>
            </a:endParaRPr>
          </a:p>
          <a:p>
            <a:pPr algn="ctr" eaLnBrk="0" hangingPunct="0"/>
            <a:r>
              <a:rPr lang="en-US" sz="2800" b="1" dirty="0">
                <a:solidFill>
                  <a:srgbClr val="FFFFFE"/>
                </a:solidFill>
                <a:latin typeface="Verdana" charset="0"/>
              </a:rPr>
              <a:t>CHAPTER </a:t>
            </a:r>
            <a:r>
              <a:rPr lang="en-US" sz="2800" b="1" dirty="0" smtClean="0">
                <a:solidFill>
                  <a:srgbClr val="FFFFFE"/>
                </a:solidFill>
                <a:latin typeface="Verdana" charset="0"/>
              </a:rPr>
              <a:t>25</a:t>
            </a:r>
            <a:endParaRPr lang="en-US" sz="2800" b="1" dirty="0">
              <a:solidFill>
                <a:srgbClr val="FFFFFE"/>
              </a:solidFill>
              <a:latin typeface="Verdana" charset="0"/>
            </a:endParaRPr>
          </a:p>
          <a:p>
            <a:pPr algn="ctr" eaLnBrk="0" hangingPunct="0">
              <a:lnSpc>
                <a:spcPct val="120000"/>
              </a:lnSpc>
            </a:pPr>
            <a:r>
              <a:rPr lang="en-US" sz="2800" dirty="0">
                <a:solidFill>
                  <a:srgbClr val="FFFFFE"/>
                </a:solidFill>
                <a:latin typeface="Verdana" charset="0"/>
              </a:rPr>
              <a:t>Overview of Physiology</a:t>
            </a: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sz="1200" b="1">
                <a:solidFill>
                  <a:srgbClr val="FFFFFE"/>
                </a:solidFill>
                <a:latin typeface="Verdana"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2000">
                <a:solidFill>
                  <a:srgbClr val="FFFFFE"/>
                </a:solidFill>
                <a:latin typeface="Verdana" charset="0"/>
              </a:rPr>
              <a:t> </a:t>
            </a:r>
            <a:endParaRPr lang="en-US">
              <a:solidFill>
                <a:srgbClr val="FFFFFE"/>
              </a:solidFill>
              <a:latin typeface="Verdana"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Gunjan Sinha • Matthew Tontonoz</a:t>
            </a:r>
          </a:p>
        </p:txBody>
      </p:sp>
    </p:spTree>
    <p:extLst>
      <p:ext uri="{BB962C8B-B14F-4D97-AF65-F5344CB8AC3E}">
        <p14:creationId xmlns:p14="http://schemas.microsoft.com/office/powerpoint/2010/main" val="1892662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is the human body organized?</a:t>
            </a:r>
            <a:endParaRPr lang="en-US" b="1" dirty="0"/>
          </a:p>
        </p:txBody>
      </p:sp>
      <p:sp>
        <p:nvSpPr>
          <p:cNvPr id="3" name="Content Placeholder 2"/>
          <p:cNvSpPr>
            <a:spLocks noGrp="1"/>
          </p:cNvSpPr>
          <p:nvPr>
            <p:ph idx="1"/>
          </p:nvPr>
        </p:nvSpPr>
        <p:spPr>
          <a:xfrm>
            <a:off x="457200" y="1600201"/>
            <a:ext cx="4876800" cy="3581400"/>
          </a:xfrm>
        </p:spPr>
        <p:txBody>
          <a:bodyPr/>
          <a:lstStyle/>
          <a:p>
            <a:r>
              <a:rPr lang="en-US" dirty="0" smtClean="0"/>
              <a:t>Organs interact chemically and physically as part of </a:t>
            </a:r>
            <a:r>
              <a:rPr lang="en-US" b="1" dirty="0" smtClean="0"/>
              <a:t>organ systems</a:t>
            </a:r>
            <a:endParaRPr lang="en-US" dirty="0" smtClean="0"/>
          </a:p>
          <a:p>
            <a:endParaRPr lang="en-US" dirty="0" smtClean="0"/>
          </a:p>
          <a:p>
            <a:r>
              <a:rPr lang="en-US" dirty="0" smtClean="0"/>
              <a:t>Highest level of organization </a:t>
            </a:r>
            <a:endParaRPr lang="en-US" dirty="0"/>
          </a:p>
        </p:txBody>
      </p:sp>
      <p:pic>
        <p:nvPicPr>
          <p:cNvPr id="4098" name="Picture 2"/>
          <p:cNvPicPr>
            <a:picLocks noChangeAspect="1" noChangeArrowheads="1"/>
          </p:cNvPicPr>
          <p:nvPr/>
        </p:nvPicPr>
        <p:blipFill>
          <a:blip r:embed="rId3"/>
          <a:stretch>
            <a:fillRect/>
          </a:stretch>
        </p:blipFill>
        <p:spPr bwMode="auto">
          <a:xfrm>
            <a:off x="5336438" y="1765339"/>
            <a:ext cx="3354826" cy="466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Physiology</a:t>
            </a:r>
            <a:endParaRPr lang="en-US" b="1" dirty="0"/>
          </a:p>
        </p:txBody>
      </p:sp>
      <p:sp>
        <p:nvSpPr>
          <p:cNvPr id="3" name="Content Placeholder 2"/>
          <p:cNvSpPr>
            <a:spLocks noGrp="1"/>
          </p:cNvSpPr>
          <p:nvPr>
            <p:ph idx="1"/>
          </p:nvPr>
        </p:nvSpPr>
        <p:spPr/>
        <p:txBody>
          <a:bodyPr>
            <a:normAutofit/>
          </a:bodyPr>
          <a:lstStyle/>
          <a:p>
            <a:r>
              <a:rPr lang="en-US" dirty="0" smtClean="0"/>
              <a:t>The study of the way a living organism’s physical parts function </a:t>
            </a:r>
          </a:p>
          <a:p>
            <a:endParaRPr lang="en-US" dirty="0" smtClean="0"/>
          </a:p>
          <a:p>
            <a:r>
              <a:rPr lang="en-US" b="1" dirty="0" smtClean="0"/>
              <a:t>Homeostasis</a:t>
            </a:r>
          </a:p>
          <a:p>
            <a:pPr lvl="1"/>
            <a:r>
              <a:rPr lang="en-US" dirty="0" smtClean="0"/>
              <a:t>maintenance of a relatively stable internal environment even when the external environment changes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Homeostasis</a:t>
            </a:r>
            <a:endParaRPr lang="en-US" b="1" dirty="0"/>
          </a:p>
        </p:txBody>
      </p:sp>
      <p:pic>
        <p:nvPicPr>
          <p:cNvPr id="4" name="Picture 3" descr="infographic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295400"/>
            <a:ext cx="5486400" cy="5379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Homeostasis: thermoregulation</a:t>
            </a:r>
            <a:endParaRPr lang="en-US" b="1" dirty="0"/>
          </a:p>
        </p:txBody>
      </p:sp>
      <p:sp>
        <p:nvSpPr>
          <p:cNvPr id="3" name="Content Placeholder 2"/>
          <p:cNvSpPr>
            <a:spLocks noGrp="1"/>
          </p:cNvSpPr>
          <p:nvPr>
            <p:ph idx="1"/>
          </p:nvPr>
        </p:nvSpPr>
        <p:spPr>
          <a:xfrm>
            <a:off x="457200" y="1524001"/>
            <a:ext cx="7848600" cy="4572000"/>
          </a:xfrm>
        </p:spPr>
        <p:txBody>
          <a:bodyPr>
            <a:normAutofit lnSpcReduction="10000"/>
          </a:bodyPr>
          <a:lstStyle/>
          <a:p>
            <a:r>
              <a:rPr lang="en-US" dirty="0" smtClean="0"/>
              <a:t>Humans have optimal operating temperatures</a:t>
            </a:r>
          </a:p>
          <a:p>
            <a:endParaRPr lang="en-US" dirty="0" smtClean="0"/>
          </a:p>
          <a:p>
            <a:r>
              <a:rPr lang="en-US" dirty="0" smtClean="0"/>
              <a:t>Enzymes function only within a very narrow temperature range</a:t>
            </a:r>
          </a:p>
          <a:p>
            <a:endParaRPr lang="en-US" dirty="0" smtClean="0"/>
          </a:p>
          <a:p>
            <a:r>
              <a:rPr lang="en-US" b="1" dirty="0" smtClean="0"/>
              <a:t>Thermoregulation</a:t>
            </a:r>
          </a:p>
          <a:p>
            <a:pPr lvl="1"/>
            <a:r>
              <a:rPr lang="en-US" dirty="0" smtClean="0"/>
              <a:t> Maintenance of a relatively stable internal body temperature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Homeostasis: thermoregulation</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Peripheral </a:t>
            </a:r>
            <a:r>
              <a:rPr lang="en-US" b="1" dirty="0" smtClean="0"/>
              <a:t>vasoconstriction</a:t>
            </a:r>
            <a:endParaRPr lang="en-US" dirty="0" smtClean="0"/>
          </a:p>
          <a:p>
            <a:pPr lvl="1"/>
            <a:r>
              <a:rPr lang="en-US" dirty="0" smtClean="0"/>
              <a:t>reduction in diameter of blood vessels just below skin surface</a:t>
            </a:r>
          </a:p>
          <a:p>
            <a:pPr lvl="1"/>
            <a:r>
              <a:rPr lang="en-US" dirty="0" smtClean="0"/>
              <a:t>pushes blood to the body core</a:t>
            </a:r>
          </a:p>
          <a:p>
            <a:pPr lvl="1"/>
            <a:r>
              <a:rPr lang="en-US" u="sng" dirty="0" smtClean="0"/>
              <a:t>decreases amount of heat loss</a:t>
            </a:r>
          </a:p>
          <a:p>
            <a:pPr>
              <a:buNone/>
            </a:pPr>
            <a:endParaRPr lang="en-US" b="1" dirty="0" smtClean="0"/>
          </a:p>
          <a:p>
            <a:r>
              <a:rPr lang="en-US" dirty="0" smtClean="0"/>
              <a:t>Peripheral </a:t>
            </a:r>
            <a:r>
              <a:rPr lang="en-US" b="1" dirty="0" err="1" smtClean="0"/>
              <a:t>vasodilation</a:t>
            </a:r>
            <a:endParaRPr lang="en-US" dirty="0" smtClean="0"/>
          </a:p>
          <a:p>
            <a:pPr lvl="1"/>
            <a:r>
              <a:rPr lang="en-US" dirty="0" smtClean="0"/>
              <a:t>expansion of the diameter of blood vessels</a:t>
            </a:r>
          </a:p>
          <a:p>
            <a:pPr lvl="1"/>
            <a:r>
              <a:rPr lang="en-US" dirty="0" smtClean="0"/>
              <a:t>increases blood flow to the skin</a:t>
            </a:r>
          </a:p>
          <a:p>
            <a:pPr lvl="1"/>
            <a:r>
              <a:rPr lang="en-US" u="sng" dirty="0" smtClean="0"/>
              <a:t>increases heat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Homeostasis: thermoregulation</a:t>
            </a:r>
            <a:endParaRPr lang="en-US" dirty="0"/>
          </a:p>
        </p:txBody>
      </p:sp>
      <p:pic>
        <p:nvPicPr>
          <p:cNvPr id="4" name="Picture 3" descr="infographic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828800"/>
            <a:ext cx="6091484"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t>Homeostasis</a:t>
            </a:r>
            <a:r>
              <a:rPr lang="en-US" dirty="0" smtClean="0"/>
              <a:t/>
            </a:r>
            <a:br>
              <a:rPr lang="en-US" dirty="0" smtClean="0"/>
            </a:br>
            <a:endParaRPr lang="en-US" dirty="0"/>
          </a:p>
        </p:txBody>
      </p:sp>
      <p:sp>
        <p:nvSpPr>
          <p:cNvPr id="3" name="Content Placeholder 2"/>
          <p:cNvSpPr>
            <a:spLocks noGrp="1"/>
          </p:cNvSpPr>
          <p:nvPr>
            <p:ph idx="1"/>
          </p:nvPr>
        </p:nvSpPr>
        <p:spPr>
          <a:xfrm>
            <a:off x="76200" y="1143000"/>
            <a:ext cx="4343400" cy="4876799"/>
          </a:xfrm>
        </p:spPr>
        <p:txBody>
          <a:bodyPr>
            <a:normAutofit fontScale="92500" lnSpcReduction="10000"/>
          </a:bodyPr>
          <a:lstStyle/>
          <a:p>
            <a:pPr>
              <a:buNone/>
            </a:pPr>
            <a:r>
              <a:rPr lang="en-US" b="1" dirty="0" smtClean="0"/>
              <a:t>Acclimatization</a:t>
            </a:r>
          </a:p>
          <a:p>
            <a:r>
              <a:rPr lang="en-US" dirty="0" smtClean="0"/>
              <a:t>Physiologically adjusting to  environmental change over time</a:t>
            </a:r>
          </a:p>
          <a:p>
            <a:pPr>
              <a:buNone/>
            </a:pPr>
            <a:r>
              <a:rPr lang="en-US" dirty="0" smtClean="0"/>
              <a:t> </a:t>
            </a:r>
          </a:p>
          <a:p>
            <a:r>
              <a:rPr lang="en-US" dirty="0" smtClean="0"/>
              <a:t>Reversible</a:t>
            </a:r>
          </a:p>
          <a:p>
            <a:endParaRPr lang="en-US" dirty="0" smtClean="0"/>
          </a:p>
          <a:p>
            <a:r>
              <a:rPr lang="en-US" dirty="0" smtClean="0"/>
              <a:t>Helps to avoid </a:t>
            </a:r>
            <a:r>
              <a:rPr lang="en-US" b="1" dirty="0" smtClean="0"/>
              <a:t>hypoxia</a:t>
            </a:r>
          </a:p>
          <a:p>
            <a:pPr lvl="1"/>
            <a:r>
              <a:rPr lang="en-US" dirty="0" smtClean="0"/>
              <a:t>low level of oxygen in blood</a:t>
            </a:r>
            <a:endParaRPr lang="en-US" dirty="0"/>
          </a:p>
        </p:txBody>
      </p:sp>
      <p:pic>
        <p:nvPicPr>
          <p:cNvPr id="5" name="Picture 2" descr="unnumbered 25 p553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104920"/>
            <a:ext cx="4851400" cy="359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t>Homeostasis: thermoregulation</a:t>
            </a:r>
            <a:r>
              <a:rPr lang="en-US" dirty="0" smtClean="0"/>
              <a:t/>
            </a:r>
            <a:br>
              <a:rPr lang="en-US" dirty="0" smtClean="0"/>
            </a:br>
            <a:endParaRPr lang="en-US" dirty="0"/>
          </a:p>
        </p:txBody>
      </p:sp>
      <p:sp>
        <p:nvSpPr>
          <p:cNvPr id="3" name="Content Placeholder 2"/>
          <p:cNvSpPr>
            <a:spLocks noGrp="1"/>
          </p:cNvSpPr>
          <p:nvPr>
            <p:ph idx="1"/>
          </p:nvPr>
        </p:nvSpPr>
        <p:spPr>
          <a:xfrm>
            <a:off x="381000" y="1600201"/>
            <a:ext cx="7848600" cy="4724400"/>
          </a:xfrm>
        </p:spPr>
        <p:txBody>
          <a:bodyPr>
            <a:normAutofit/>
          </a:bodyPr>
          <a:lstStyle/>
          <a:p>
            <a:pPr>
              <a:buNone/>
            </a:pPr>
            <a:r>
              <a:rPr lang="en-US" b="1" dirty="0" smtClean="0"/>
              <a:t>Hypothalamus</a:t>
            </a:r>
          </a:p>
          <a:p>
            <a:r>
              <a:rPr lang="en-US" dirty="0" smtClean="0"/>
              <a:t>The body’s thermostat</a:t>
            </a:r>
          </a:p>
          <a:p>
            <a:r>
              <a:rPr lang="en-US" dirty="0" smtClean="0"/>
              <a:t>Structure at  base of brain</a:t>
            </a:r>
          </a:p>
          <a:p>
            <a:r>
              <a:rPr lang="en-US" dirty="0" smtClean="0"/>
              <a:t>Receives signals from </a:t>
            </a:r>
            <a:r>
              <a:rPr lang="en-US" b="1" dirty="0" smtClean="0"/>
              <a:t>sensors</a:t>
            </a:r>
          </a:p>
          <a:p>
            <a:pPr lvl="1"/>
            <a:r>
              <a:rPr lang="en-US" dirty="0" smtClean="0"/>
              <a:t>specialized cells that detect specific sensory input  (e.g., temperature, pressure)</a:t>
            </a:r>
            <a:endParaRPr lang="en-US" b="1" dirty="0" smtClean="0"/>
          </a:p>
          <a:p>
            <a:r>
              <a:rPr lang="en-US" dirty="0" smtClean="0"/>
              <a:t>Sends information to </a:t>
            </a:r>
            <a:r>
              <a:rPr lang="en-US" b="1" dirty="0" smtClean="0"/>
              <a:t>effectors</a:t>
            </a:r>
          </a:p>
          <a:p>
            <a:pPr lvl="1"/>
            <a:r>
              <a:rPr lang="en-US" dirty="0" smtClean="0"/>
              <a:t>cells, tissues, or organs that respond</a:t>
            </a:r>
            <a:endParaRPr lang="en-US" b="1" dirty="0" smtClean="0"/>
          </a:p>
          <a:p>
            <a:endParaRPr lang="en-US"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Homeostasis </a:t>
            </a:r>
            <a:r>
              <a:rPr lang="en-US" dirty="0" smtClean="0"/>
              <a:t/>
            </a:r>
            <a:br>
              <a:rPr lang="en-US" dirty="0" smtClean="0"/>
            </a:br>
            <a:endParaRPr lang="en-US" dirty="0"/>
          </a:p>
        </p:txBody>
      </p:sp>
      <p:sp>
        <p:nvSpPr>
          <p:cNvPr id="3" name="Content Placeholder 2"/>
          <p:cNvSpPr>
            <a:spLocks noGrp="1"/>
          </p:cNvSpPr>
          <p:nvPr>
            <p:ph idx="1"/>
          </p:nvPr>
        </p:nvSpPr>
        <p:spPr>
          <a:xfrm>
            <a:off x="381000" y="1219200"/>
            <a:ext cx="8534400" cy="1143000"/>
          </a:xfrm>
        </p:spPr>
        <p:txBody>
          <a:bodyPr>
            <a:normAutofit lnSpcReduction="10000"/>
          </a:bodyPr>
          <a:lstStyle/>
          <a:p>
            <a:pPr>
              <a:buNone/>
            </a:pPr>
            <a:r>
              <a:rPr lang="en-US" b="1" dirty="0" smtClean="0"/>
              <a:t>Feedback loop</a:t>
            </a:r>
          </a:p>
          <a:p>
            <a:r>
              <a:rPr lang="en-US" dirty="0" smtClean="0"/>
              <a:t>Circuit of sensing, processing, and responding </a:t>
            </a:r>
            <a:endParaRPr lang="en-US" b="1" dirty="0" smtClean="0"/>
          </a:p>
        </p:txBody>
      </p:sp>
      <p:pic>
        <p:nvPicPr>
          <p:cNvPr id="5" name="Picture 3" descr="infographic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489200"/>
            <a:ext cx="6136221"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Homeostasis: feedback loops</a:t>
            </a:r>
            <a:endParaRPr lang="en-US" b="1" dirty="0"/>
          </a:p>
        </p:txBody>
      </p:sp>
      <p:sp>
        <p:nvSpPr>
          <p:cNvPr id="3" name="Content Placeholder 2"/>
          <p:cNvSpPr>
            <a:spLocks noGrp="1"/>
          </p:cNvSpPr>
          <p:nvPr>
            <p:ph idx="1"/>
          </p:nvPr>
        </p:nvSpPr>
        <p:spPr>
          <a:xfrm>
            <a:off x="457200" y="1676400"/>
            <a:ext cx="8305800" cy="4571999"/>
          </a:xfrm>
        </p:spPr>
        <p:txBody>
          <a:bodyPr>
            <a:normAutofit/>
          </a:bodyPr>
          <a:lstStyle/>
          <a:p>
            <a:pPr>
              <a:buNone/>
            </a:pPr>
            <a:r>
              <a:rPr lang="en-US" b="1" dirty="0" smtClean="0"/>
              <a:t>Negative feedback loop</a:t>
            </a:r>
          </a:p>
          <a:p>
            <a:pPr>
              <a:spcBef>
                <a:spcPts val="600"/>
              </a:spcBef>
            </a:pPr>
            <a:r>
              <a:rPr lang="en-US" dirty="0" smtClean="0"/>
              <a:t>Output of the loop feeds back on the sensors</a:t>
            </a:r>
          </a:p>
          <a:p>
            <a:pPr>
              <a:spcBef>
                <a:spcPts val="600"/>
              </a:spcBef>
              <a:buNone/>
            </a:pPr>
            <a:r>
              <a:rPr lang="en-US" dirty="0" smtClean="0"/>
              <a:t>	to decrease the response</a:t>
            </a:r>
          </a:p>
          <a:p>
            <a:endParaRPr lang="en-US" dirty="0" smtClean="0"/>
          </a:p>
          <a:p>
            <a:pPr>
              <a:buNone/>
            </a:pPr>
            <a:r>
              <a:rPr lang="en-US" b="1" dirty="0" smtClean="0"/>
              <a:t>Positive feedback loop</a:t>
            </a:r>
          </a:p>
          <a:p>
            <a:pPr>
              <a:spcBef>
                <a:spcPts val="600"/>
              </a:spcBef>
            </a:pPr>
            <a:r>
              <a:rPr lang="en-US" dirty="0" smtClean="0"/>
              <a:t>Output of a system acts to increase the </a:t>
            </a:r>
          </a:p>
          <a:p>
            <a:pPr>
              <a:spcBef>
                <a:spcPts val="600"/>
              </a:spcBef>
              <a:buNone/>
            </a:pPr>
            <a:r>
              <a:rPr lang="en-US" dirty="0" smtClean="0"/>
              <a:t>	response of the system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dirty="0" smtClean="0"/>
              <a:t>Chapter 25</a:t>
            </a:r>
            <a:endParaRPr lang="en-US" dirty="0"/>
          </a:p>
        </p:txBody>
      </p:sp>
      <p:sp>
        <p:nvSpPr>
          <p:cNvPr id="3" name="Subtitle 2"/>
          <p:cNvSpPr>
            <a:spLocks noGrp="1"/>
          </p:cNvSpPr>
          <p:nvPr>
            <p:ph type="subTitle" idx="1"/>
          </p:nvPr>
        </p:nvSpPr>
        <p:spPr>
          <a:xfrm>
            <a:off x="1371600" y="1447800"/>
            <a:ext cx="6400800" cy="1752600"/>
          </a:xfrm>
        </p:spPr>
        <p:txBody>
          <a:bodyPr/>
          <a:lstStyle/>
          <a:p>
            <a:r>
              <a:rPr lang="en-US" dirty="0" smtClean="0"/>
              <a:t>Overview of Physiology</a:t>
            </a:r>
            <a:endParaRPr lang="en-US" dirty="0"/>
          </a:p>
        </p:txBody>
      </p:sp>
      <p:pic>
        <p:nvPicPr>
          <p:cNvPr id="6" name="Picture 2" descr="chapter 25 ope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45129"/>
            <a:ext cx="5714999" cy="471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Organ systems</a:t>
            </a:r>
            <a:endParaRPr lang="en-US" b="1" dirty="0"/>
          </a:p>
        </p:txBody>
      </p:sp>
      <p:pic>
        <p:nvPicPr>
          <p:cNvPr id="4" name="Picture 3" descr="unnumbered 25 p556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530290"/>
            <a:ext cx="5753101" cy="53277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Organ systems</a:t>
            </a:r>
            <a:endParaRPr lang="en-US" b="1" dirty="0"/>
          </a:p>
        </p:txBody>
      </p:sp>
      <p:pic>
        <p:nvPicPr>
          <p:cNvPr id="4" name="Picture 3" descr="unnumbered 25 p556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287155"/>
            <a:ext cx="6032500" cy="55454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Homeostasis: </a:t>
            </a:r>
            <a:r>
              <a:rPr lang="en-US" b="1" dirty="0" err="1" smtClean="0"/>
              <a:t>hypothalmus</a:t>
            </a:r>
            <a:endParaRPr lang="en-US" b="1" dirty="0"/>
          </a:p>
        </p:txBody>
      </p:sp>
      <p:sp>
        <p:nvSpPr>
          <p:cNvPr id="3" name="Content Placeholder 2"/>
          <p:cNvSpPr>
            <a:spLocks noGrp="1"/>
          </p:cNvSpPr>
          <p:nvPr>
            <p:ph idx="1"/>
          </p:nvPr>
        </p:nvSpPr>
        <p:spPr>
          <a:xfrm>
            <a:off x="457200" y="1676400"/>
            <a:ext cx="8305800" cy="4724400"/>
          </a:xfrm>
        </p:spPr>
        <p:txBody>
          <a:bodyPr>
            <a:normAutofit fontScale="92500"/>
          </a:bodyPr>
          <a:lstStyle/>
          <a:p>
            <a:pPr>
              <a:buNone/>
            </a:pPr>
            <a:r>
              <a:rPr lang="en-US" dirty="0" smtClean="0"/>
              <a:t>Hypothalamus works closely with</a:t>
            </a:r>
          </a:p>
          <a:p>
            <a:pPr>
              <a:buNone/>
            </a:pPr>
            <a:endParaRPr lang="en-US" dirty="0" smtClean="0"/>
          </a:p>
          <a:p>
            <a:r>
              <a:rPr lang="en-US" b="1" dirty="0" smtClean="0"/>
              <a:t>nervous system</a:t>
            </a:r>
            <a:r>
              <a:rPr lang="en-US" dirty="0" smtClean="0"/>
              <a:t>: organs that sense and respond to information</a:t>
            </a:r>
          </a:p>
          <a:p>
            <a:endParaRPr lang="en-US" dirty="0" smtClean="0"/>
          </a:p>
          <a:p>
            <a:r>
              <a:rPr lang="en-US" b="1" dirty="0" smtClean="0"/>
              <a:t>endocrine system</a:t>
            </a:r>
            <a:r>
              <a:rPr lang="en-US" dirty="0" smtClean="0"/>
              <a:t>: collection of glands that secrete </a:t>
            </a:r>
            <a:r>
              <a:rPr lang="en-US" b="1" dirty="0" smtClean="0"/>
              <a:t>hormones </a:t>
            </a:r>
            <a:r>
              <a:rPr lang="en-US" dirty="0" smtClean="0"/>
              <a:t>(chemical signaling molecule)</a:t>
            </a:r>
          </a:p>
          <a:p>
            <a:pPr lvl="1"/>
            <a:r>
              <a:rPr lang="en-US" dirty="0" smtClean="0"/>
              <a:t>connects to the endocrine system via the </a:t>
            </a:r>
            <a:r>
              <a:rPr lang="en-US" b="1" dirty="0" smtClean="0"/>
              <a:t>pituitary gland</a:t>
            </a:r>
          </a:p>
          <a:p>
            <a:pPr>
              <a:buNone/>
            </a:pP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Homeostasis: thermoregulation</a:t>
            </a:r>
            <a:endParaRPr lang="en-US" b="1" dirty="0"/>
          </a:p>
        </p:txBody>
      </p:sp>
      <p:sp>
        <p:nvSpPr>
          <p:cNvPr id="3" name="Content Placeholder 2"/>
          <p:cNvSpPr>
            <a:spLocks noGrp="1"/>
          </p:cNvSpPr>
          <p:nvPr>
            <p:ph idx="1"/>
          </p:nvPr>
        </p:nvSpPr>
        <p:spPr>
          <a:xfrm>
            <a:off x="457200" y="1676400"/>
            <a:ext cx="8305800" cy="4724400"/>
          </a:xfrm>
        </p:spPr>
        <p:txBody>
          <a:bodyPr>
            <a:normAutofit/>
          </a:bodyPr>
          <a:lstStyle/>
          <a:p>
            <a:r>
              <a:rPr lang="en-US" dirty="0" smtClean="0"/>
              <a:t>Requires energy</a:t>
            </a:r>
          </a:p>
          <a:p>
            <a:r>
              <a:rPr lang="en-US" dirty="0" smtClean="0"/>
              <a:t>Main fuel is glucose</a:t>
            </a:r>
          </a:p>
          <a:p>
            <a:r>
              <a:rPr lang="en-US" dirty="0" smtClean="0"/>
              <a:t>If not used immediately, stored as </a:t>
            </a:r>
            <a:r>
              <a:rPr lang="en-US" b="1" dirty="0" smtClean="0"/>
              <a:t>glycogen</a:t>
            </a:r>
          </a:p>
          <a:p>
            <a:endParaRPr lang="en-US" dirty="0" smtClean="0"/>
          </a:p>
          <a:p>
            <a:r>
              <a:rPr lang="en-US" dirty="0" smtClean="0"/>
              <a:t>Glucose levels regulated by </a:t>
            </a:r>
            <a:r>
              <a:rPr lang="en-US" b="1" dirty="0" smtClean="0"/>
              <a:t>pancreas</a:t>
            </a:r>
          </a:p>
          <a:p>
            <a:pPr lvl="1"/>
            <a:r>
              <a:rPr lang="en-US" dirty="0" smtClean="0"/>
              <a:t>secretes the hormones </a:t>
            </a:r>
            <a:r>
              <a:rPr lang="en-US" b="1" dirty="0" smtClean="0"/>
              <a:t>insulin </a:t>
            </a:r>
            <a:r>
              <a:rPr lang="en-US" dirty="0" smtClean="0"/>
              <a:t>(decreases blood sugar) and </a:t>
            </a:r>
            <a:r>
              <a:rPr lang="en-US" b="1" dirty="0" smtClean="0"/>
              <a:t>glucagon </a:t>
            </a:r>
            <a:r>
              <a:rPr lang="en-US" dirty="0" smtClean="0"/>
              <a:t>(increases blood sugar) and  digestive enzymes</a:t>
            </a:r>
          </a:p>
          <a:p>
            <a:pPr lvl="1"/>
            <a:endParaRPr lang="en-US" b="1" dirty="0" smtClean="0"/>
          </a:p>
          <a:p>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Homeostasis: blood-glucose</a:t>
            </a:r>
            <a:endParaRPr lang="en-US" b="1" dirty="0"/>
          </a:p>
        </p:txBody>
      </p:sp>
      <p:pic>
        <p:nvPicPr>
          <p:cNvPr id="5" name="Picture 3" descr="infographic 2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71600"/>
            <a:ext cx="7702403" cy="5355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Homeostasis: water balance </a:t>
            </a:r>
            <a:endParaRPr lang="en-US" b="1" dirty="0"/>
          </a:p>
        </p:txBody>
      </p:sp>
      <p:sp>
        <p:nvSpPr>
          <p:cNvPr id="3" name="Content Placeholder 2"/>
          <p:cNvSpPr>
            <a:spLocks noGrp="1"/>
          </p:cNvSpPr>
          <p:nvPr>
            <p:ph idx="1"/>
          </p:nvPr>
        </p:nvSpPr>
        <p:spPr>
          <a:xfrm>
            <a:off x="457200" y="1676400"/>
            <a:ext cx="8305800" cy="4724400"/>
          </a:xfrm>
        </p:spPr>
        <p:txBody>
          <a:bodyPr>
            <a:normAutofit/>
          </a:bodyPr>
          <a:lstStyle/>
          <a:p>
            <a:pPr>
              <a:buNone/>
            </a:pPr>
            <a:r>
              <a:rPr lang="en-US" b="1" dirty="0" err="1" smtClean="0"/>
              <a:t>Osmolarity</a:t>
            </a:r>
            <a:r>
              <a:rPr lang="en-US" dirty="0" smtClean="0"/>
              <a:t> </a:t>
            </a:r>
          </a:p>
          <a:p>
            <a:r>
              <a:rPr lang="en-US" dirty="0" smtClean="0"/>
              <a:t>Concentration of dissolved solutes in the blood</a:t>
            </a:r>
          </a:p>
          <a:p>
            <a:r>
              <a:rPr lang="en-US" dirty="0" smtClean="0"/>
              <a:t>For example, electrolytes</a:t>
            </a:r>
          </a:p>
          <a:p>
            <a:endParaRPr lang="en-US" b="1" dirty="0" smtClean="0"/>
          </a:p>
          <a:p>
            <a:pPr>
              <a:buNone/>
            </a:pPr>
            <a:r>
              <a:rPr lang="en-US" b="1" dirty="0" err="1" smtClean="0"/>
              <a:t>Osmoregulation</a:t>
            </a:r>
            <a:endParaRPr lang="en-US" b="1" dirty="0" smtClean="0"/>
          </a:p>
          <a:p>
            <a:r>
              <a:rPr lang="en-US" dirty="0" smtClean="0"/>
              <a:t>Maintenance of relatively stable volume, pressure, and solute concentration of bodily fluids, especially blood</a:t>
            </a:r>
            <a:endParaRPr lang="en-US" b="1" dirty="0" smtClean="0"/>
          </a:p>
          <a:p>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Homeostasis: water balance </a:t>
            </a:r>
            <a:endParaRPr lang="en-US" b="1" dirty="0"/>
          </a:p>
        </p:txBody>
      </p:sp>
      <p:sp>
        <p:nvSpPr>
          <p:cNvPr id="3" name="Content Placeholder 2"/>
          <p:cNvSpPr>
            <a:spLocks noGrp="1"/>
          </p:cNvSpPr>
          <p:nvPr>
            <p:ph idx="1"/>
          </p:nvPr>
        </p:nvSpPr>
        <p:spPr>
          <a:xfrm>
            <a:off x="457200" y="1676400"/>
            <a:ext cx="8305800" cy="1600200"/>
          </a:xfrm>
        </p:spPr>
        <p:txBody>
          <a:bodyPr>
            <a:normAutofit lnSpcReduction="10000"/>
          </a:bodyPr>
          <a:lstStyle/>
          <a:p>
            <a:pPr>
              <a:buNone/>
            </a:pPr>
            <a:r>
              <a:rPr lang="en-US" dirty="0" err="1" smtClean="0"/>
              <a:t>Hypothalmus</a:t>
            </a:r>
            <a:r>
              <a:rPr lang="en-US" dirty="0" smtClean="0"/>
              <a:t> works with the </a:t>
            </a:r>
            <a:r>
              <a:rPr lang="en-US" b="1" dirty="0" smtClean="0"/>
              <a:t>kidney</a:t>
            </a:r>
          </a:p>
          <a:p>
            <a:r>
              <a:rPr lang="en-US" dirty="0" smtClean="0"/>
              <a:t>Organ involved in </a:t>
            </a:r>
            <a:r>
              <a:rPr lang="en-US" dirty="0" err="1" smtClean="0"/>
              <a:t>osmoregulation</a:t>
            </a:r>
            <a:r>
              <a:rPr lang="en-US" dirty="0" smtClean="0"/>
              <a:t>, filtration of blood</a:t>
            </a:r>
          </a:p>
        </p:txBody>
      </p:sp>
      <p:pic>
        <p:nvPicPr>
          <p:cNvPr id="5" name="Picture 3" descr="infographic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743110"/>
            <a:ext cx="5791200" cy="40894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other organisms </a:t>
            </a:r>
            <a:r>
              <a:rPr lang="en-US" b="1" dirty="0" err="1" smtClean="0"/>
              <a:t>thermoregulate</a:t>
            </a:r>
            <a:r>
              <a:rPr lang="en-US" b="1" dirty="0" smtClean="0"/>
              <a:t>?</a:t>
            </a:r>
            <a:endParaRPr lang="en-US" b="1" dirty="0"/>
          </a:p>
        </p:txBody>
      </p:sp>
      <p:sp>
        <p:nvSpPr>
          <p:cNvPr id="3" name="Content Placeholder 2"/>
          <p:cNvSpPr>
            <a:spLocks noGrp="1"/>
          </p:cNvSpPr>
          <p:nvPr>
            <p:ph idx="1"/>
          </p:nvPr>
        </p:nvSpPr>
        <p:spPr>
          <a:xfrm>
            <a:off x="228600" y="1676400"/>
            <a:ext cx="8610600" cy="1371600"/>
          </a:xfrm>
        </p:spPr>
        <p:txBody>
          <a:bodyPr>
            <a:normAutofit/>
          </a:bodyPr>
          <a:lstStyle/>
          <a:p>
            <a:pPr marL="0" indent="0">
              <a:buNone/>
            </a:pPr>
            <a:r>
              <a:rPr lang="en-US" b="1" dirty="0" err="1" smtClean="0"/>
              <a:t>Endotherm</a:t>
            </a:r>
            <a:r>
              <a:rPr lang="en-US" dirty="0" smtClean="0"/>
              <a:t>: animal that can generate body heat internally to maintain its body temperature</a:t>
            </a:r>
          </a:p>
          <a:p>
            <a:endParaRPr lang="en-US" dirty="0"/>
          </a:p>
        </p:txBody>
      </p:sp>
      <p:pic>
        <p:nvPicPr>
          <p:cNvPr id="5" name="Picture 2" descr="unnumbered 25 p562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778590"/>
            <a:ext cx="5270500" cy="407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other organisms </a:t>
            </a:r>
            <a:r>
              <a:rPr lang="en-US" b="1" dirty="0" err="1" smtClean="0"/>
              <a:t>thermoregulate</a:t>
            </a:r>
            <a:r>
              <a:rPr lang="en-US" b="1" dirty="0" smtClean="0"/>
              <a:t>?</a:t>
            </a:r>
            <a:endParaRPr lang="en-US" b="1" dirty="0"/>
          </a:p>
        </p:txBody>
      </p:sp>
      <p:sp>
        <p:nvSpPr>
          <p:cNvPr id="3" name="Content Placeholder 2"/>
          <p:cNvSpPr>
            <a:spLocks noGrp="1"/>
          </p:cNvSpPr>
          <p:nvPr>
            <p:ph idx="1"/>
          </p:nvPr>
        </p:nvSpPr>
        <p:spPr>
          <a:xfrm>
            <a:off x="342900" y="1754703"/>
            <a:ext cx="8382000" cy="1750497"/>
          </a:xfrm>
        </p:spPr>
        <p:txBody>
          <a:bodyPr>
            <a:normAutofit/>
          </a:bodyPr>
          <a:lstStyle/>
          <a:p>
            <a:pPr marL="0" indent="0">
              <a:buNone/>
            </a:pPr>
            <a:r>
              <a:rPr lang="en-US" b="1" dirty="0" err="1" smtClean="0"/>
              <a:t>Ectotherm</a:t>
            </a:r>
            <a:r>
              <a:rPr lang="en-US" dirty="0" smtClean="0"/>
              <a:t>: animal that relies on environmental sources to maintain its body temperature</a:t>
            </a:r>
          </a:p>
        </p:txBody>
      </p:sp>
      <p:sp>
        <p:nvSpPr>
          <p:cNvPr id="4" name="TextBox 3"/>
          <p:cNvSpPr txBox="1"/>
          <p:nvPr/>
        </p:nvSpPr>
        <p:spPr>
          <a:xfrm>
            <a:off x="3581400" y="5638800"/>
            <a:ext cx="1905000" cy="369332"/>
          </a:xfrm>
          <a:prstGeom prst="rect">
            <a:avLst/>
          </a:prstGeom>
          <a:noFill/>
        </p:spPr>
        <p:txBody>
          <a:bodyPr wrap="square" rtlCol="0">
            <a:spAutoFit/>
          </a:bodyPr>
          <a:lstStyle/>
          <a:p>
            <a:endParaRPr lang="en-US" dirty="0"/>
          </a:p>
        </p:txBody>
      </p:sp>
      <p:pic>
        <p:nvPicPr>
          <p:cNvPr id="6" name="Picture 2" descr="unnumbered 25 p563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478212"/>
            <a:ext cx="4247115" cy="337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unnumbered 25 p563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1437" y="3478213"/>
            <a:ext cx="4722563" cy="337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371600"/>
          </a:xfrm>
        </p:spPr>
        <p:txBody>
          <a:bodyPr>
            <a:normAutofit fontScale="90000"/>
          </a:bodyPr>
          <a:lstStyle/>
          <a:p>
            <a:r>
              <a:rPr lang="en-US" b="1" dirty="0" smtClean="0"/>
              <a:t>How do other organisms </a:t>
            </a:r>
            <a:r>
              <a:rPr lang="en-US" b="1" dirty="0" err="1" smtClean="0"/>
              <a:t>thermoregulate</a:t>
            </a:r>
            <a:r>
              <a:rPr lang="en-US" b="1" dirty="0" smtClean="0"/>
              <a:t>?</a:t>
            </a:r>
            <a:endParaRPr lang="en-US" b="1" dirty="0"/>
          </a:p>
        </p:txBody>
      </p:sp>
      <p:sp>
        <p:nvSpPr>
          <p:cNvPr id="3" name="Content Placeholder 2"/>
          <p:cNvSpPr>
            <a:spLocks noGrp="1"/>
          </p:cNvSpPr>
          <p:nvPr>
            <p:ph idx="1"/>
          </p:nvPr>
        </p:nvSpPr>
        <p:spPr>
          <a:xfrm>
            <a:off x="304800" y="1905000"/>
            <a:ext cx="3352800" cy="4572000"/>
          </a:xfrm>
        </p:spPr>
        <p:txBody>
          <a:bodyPr>
            <a:normAutofit/>
          </a:bodyPr>
          <a:lstStyle/>
          <a:p>
            <a:pPr marL="0" indent="0">
              <a:buNone/>
            </a:pPr>
            <a:r>
              <a:rPr lang="en-US" sz="2800" b="1" dirty="0" err="1" smtClean="0"/>
              <a:t>Nonshivering</a:t>
            </a:r>
            <a:r>
              <a:rPr lang="en-US" sz="2800" b="1" dirty="0" smtClean="0"/>
              <a:t> </a:t>
            </a:r>
            <a:r>
              <a:rPr lang="en-US" sz="2800" b="1" dirty="0" err="1" smtClean="0"/>
              <a:t>thermogenesis</a:t>
            </a:r>
            <a:endParaRPr lang="en-US" sz="2800" b="1" dirty="0" smtClean="0"/>
          </a:p>
          <a:p>
            <a:pPr>
              <a:buNone/>
            </a:pPr>
            <a:endParaRPr lang="en-US" sz="2800" b="1" dirty="0" smtClean="0"/>
          </a:p>
          <a:p>
            <a:pPr marL="290513" indent="-290513"/>
            <a:r>
              <a:rPr lang="en-US" sz="2800" dirty="0" smtClean="0"/>
              <a:t>Specialized tissue acts to generate heat</a:t>
            </a:r>
          </a:p>
          <a:p>
            <a:pPr marL="514350" indent="-514350"/>
            <a:endParaRPr lang="en-US" sz="2800" dirty="0" smtClean="0"/>
          </a:p>
          <a:p>
            <a:pPr marL="290513" indent="-290513"/>
            <a:r>
              <a:rPr lang="en-US" sz="2800" dirty="0" smtClean="0"/>
              <a:t>Brown fat converts energy to heat</a:t>
            </a:r>
            <a:endParaRPr lang="en-US" sz="2800" dirty="0"/>
          </a:p>
        </p:txBody>
      </p:sp>
      <p:sp>
        <p:nvSpPr>
          <p:cNvPr id="4" name="TextBox 3"/>
          <p:cNvSpPr txBox="1"/>
          <p:nvPr/>
        </p:nvSpPr>
        <p:spPr>
          <a:xfrm>
            <a:off x="5334000" y="5655826"/>
            <a:ext cx="1752600" cy="369332"/>
          </a:xfrm>
          <a:prstGeom prst="rect">
            <a:avLst/>
          </a:prstGeom>
          <a:noFill/>
        </p:spPr>
        <p:txBody>
          <a:bodyPr wrap="square" rtlCol="0">
            <a:spAutoFit/>
          </a:bodyPr>
          <a:lstStyle/>
          <a:p>
            <a:endParaRPr lang="en-US" dirty="0"/>
          </a:p>
        </p:txBody>
      </p:sp>
      <p:pic>
        <p:nvPicPr>
          <p:cNvPr id="7" name="Picture 2" descr="unnumbered 25 p5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0" y="1567542"/>
            <a:ext cx="4267200" cy="529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Driving Questions</a:t>
            </a:r>
            <a:endParaRPr lang="en-US" b="1" dirty="0"/>
          </a:p>
        </p:txBody>
      </p:sp>
      <p:sp>
        <p:nvSpPr>
          <p:cNvPr id="3" name="Content Placeholder 2"/>
          <p:cNvSpPr>
            <a:spLocks noGrp="1"/>
          </p:cNvSpPr>
          <p:nvPr>
            <p:ph idx="1"/>
          </p:nvPr>
        </p:nvSpPr>
        <p:spPr/>
        <p:txBody>
          <a:bodyPr/>
          <a:lstStyle/>
          <a:p>
            <a:pPr marL="0" indent="0">
              <a:buNone/>
            </a:pPr>
            <a:r>
              <a:rPr lang="en-US" b="1" dirty="0"/>
              <a:t>1. </a:t>
            </a:r>
            <a:r>
              <a:rPr lang="en-US" dirty="0"/>
              <a:t>How are the bodies of living organisms organized?</a:t>
            </a:r>
          </a:p>
          <a:p>
            <a:pPr marL="0" indent="0">
              <a:buNone/>
            </a:pPr>
            <a:r>
              <a:rPr lang="en-US" b="1" dirty="0"/>
              <a:t>2. </a:t>
            </a:r>
            <a:r>
              <a:rPr lang="en-US" dirty="0"/>
              <a:t>How do humans and other organisms regulate body temperature?</a:t>
            </a:r>
          </a:p>
          <a:p>
            <a:pPr marL="0" indent="0">
              <a:buNone/>
            </a:pPr>
            <a:r>
              <a:rPr lang="en-US" b="1" dirty="0"/>
              <a:t>3. </a:t>
            </a:r>
            <a:r>
              <a:rPr lang="en-US" dirty="0"/>
              <a:t>What physiological systems are regulated by homeostatic feedback loops?</a:t>
            </a:r>
          </a:p>
        </p:txBody>
      </p:sp>
    </p:spTree>
    <p:extLst>
      <p:ext uri="{BB962C8B-B14F-4D97-AF65-F5344CB8AC3E}">
        <p14:creationId xmlns:p14="http://schemas.microsoft.com/office/powerpoint/2010/main" val="162695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696200" cy="1066800"/>
          </a:xfrm>
        </p:spPr>
        <p:txBody>
          <a:bodyPr>
            <a:normAutofit/>
          </a:bodyPr>
          <a:lstStyle/>
          <a:p>
            <a:r>
              <a:rPr lang="en-US" b="1" dirty="0" smtClean="0"/>
              <a:t>Summary</a:t>
            </a:r>
            <a:endParaRPr lang="en-US" b="1" dirty="0"/>
          </a:p>
        </p:txBody>
      </p:sp>
      <p:sp>
        <p:nvSpPr>
          <p:cNvPr id="3" name="Content Placeholder 2"/>
          <p:cNvSpPr>
            <a:spLocks noGrp="1"/>
          </p:cNvSpPr>
          <p:nvPr>
            <p:ph idx="1"/>
          </p:nvPr>
        </p:nvSpPr>
        <p:spPr>
          <a:xfrm>
            <a:off x="304800" y="1143000"/>
            <a:ext cx="8382000" cy="5486400"/>
          </a:xfrm>
        </p:spPr>
        <p:txBody>
          <a:bodyPr>
            <a:noAutofit/>
          </a:bodyPr>
          <a:lstStyle/>
          <a:p>
            <a:pPr>
              <a:spcBef>
                <a:spcPts val="0"/>
              </a:spcBef>
            </a:pPr>
            <a:r>
              <a:rPr lang="en-US" sz="2400" dirty="0" err="1" smtClean="0"/>
              <a:t>Multicellular</a:t>
            </a:r>
            <a:r>
              <a:rPr lang="en-US" sz="2400" dirty="0" smtClean="0"/>
              <a:t> organisms are organized hierarchically: cells, tissues, organs, organ systems.</a:t>
            </a:r>
          </a:p>
          <a:p>
            <a:pPr>
              <a:spcBef>
                <a:spcPts val="0"/>
              </a:spcBef>
            </a:pPr>
            <a:r>
              <a:rPr lang="en-US" sz="2400" dirty="0" smtClean="0"/>
              <a:t>Most organisms work to maintain homeostasis, a stable internal environment, which requires both sensors and effectors that work together as part of a circuit, or feedback loop.</a:t>
            </a:r>
          </a:p>
          <a:p>
            <a:pPr>
              <a:spcBef>
                <a:spcPts val="0"/>
              </a:spcBef>
            </a:pPr>
            <a:r>
              <a:rPr lang="en-US" sz="2400" dirty="0" smtClean="0"/>
              <a:t>Maintaining a relatively constant internal temperature is called thermoregulation.</a:t>
            </a:r>
          </a:p>
          <a:p>
            <a:pPr>
              <a:spcBef>
                <a:spcPts val="0"/>
              </a:spcBef>
            </a:pPr>
            <a:r>
              <a:rPr lang="en-US" sz="2400" dirty="0" smtClean="0"/>
              <a:t>Hormones are chemical messengers that travel through the bloodstream, bind to receptors on a target cell, and effect a change in that cell.</a:t>
            </a:r>
          </a:p>
          <a:p>
            <a:pPr>
              <a:spcBef>
                <a:spcPts val="0"/>
              </a:spcBef>
            </a:pPr>
            <a:r>
              <a:rPr lang="en-US" sz="2400" dirty="0" err="1" smtClean="0"/>
              <a:t>Osmoregulation</a:t>
            </a:r>
            <a:r>
              <a:rPr lang="en-US" sz="2400" dirty="0" smtClean="0"/>
              <a:t> is the control of water balance in the body.</a:t>
            </a:r>
          </a:p>
          <a:p>
            <a:pPr>
              <a:spcBef>
                <a:spcPts val="0"/>
              </a:spcBef>
            </a:pPr>
            <a:r>
              <a:rPr lang="en-US" sz="2400" dirty="0" smtClean="0"/>
              <a:t>Humans (and other mammals) </a:t>
            </a:r>
            <a:r>
              <a:rPr lang="en-US" sz="2400" smtClean="0"/>
              <a:t>are endotherms; </a:t>
            </a:r>
            <a:r>
              <a:rPr lang="en-US" sz="2400" dirty="0" smtClean="0"/>
              <a:t>we generate heat internally. Many other organisms, such as reptiles and fish, are </a:t>
            </a:r>
            <a:r>
              <a:rPr lang="en-US" sz="2400" dirty="0" err="1" smtClean="0"/>
              <a:t>ectotherms</a:t>
            </a:r>
            <a:r>
              <a:rPr lang="en-US" sz="2400" dirty="0" smtClean="0"/>
              <a:t>.</a:t>
            </a:r>
            <a:endParaRPr lang="en-US" sz="2400" b="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 versus mountain</a:t>
            </a:r>
            <a:endParaRPr lang="en-US" b="1" dirty="0"/>
          </a:p>
        </p:txBody>
      </p:sp>
      <p:sp>
        <p:nvSpPr>
          <p:cNvPr id="3" name="Content Placeholder 2"/>
          <p:cNvSpPr>
            <a:spLocks noGrp="1"/>
          </p:cNvSpPr>
          <p:nvPr>
            <p:ph idx="1"/>
          </p:nvPr>
        </p:nvSpPr>
        <p:spPr>
          <a:xfrm>
            <a:off x="457200" y="1290637"/>
            <a:ext cx="8229600" cy="2667000"/>
          </a:xfrm>
        </p:spPr>
        <p:txBody>
          <a:bodyPr/>
          <a:lstStyle/>
          <a:p>
            <a:pPr>
              <a:buNone/>
            </a:pPr>
            <a:r>
              <a:rPr lang="en-US" dirty="0" smtClean="0"/>
              <a:t>Mount Everest </a:t>
            </a:r>
          </a:p>
          <a:p>
            <a:r>
              <a:rPr lang="en-US" dirty="0" smtClean="0"/>
              <a:t>29,035 feet above sea level</a:t>
            </a:r>
          </a:p>
          <a:p>
            <a:r>
              <a:rPr lang="en-US" dirty="0" smtClean="0"/>
              <a:t>Temperatures average −53C</a:t>
            </a:r>
            <a:r>
              <a:rPr lang="en-US" baseline="30000" dirty="0" smtClean="0"/>
              <a:t>o</a:t>
            </a:r>
          </a:p>
          <a:p>
            <a:r>
              <a:rPr lang="en-US" dirty="0" smtClean="0"/>
              <a:t>Extreme challenge for human body</a:t>
            </a:r>
            <a:endParaRPr lang="en-US" dirty="0"/>
          </a:p>
        </p:txBody>
      </p:sp>
      <p:pic>
        <p:nvPicPr>
          <p:cNvPr id="6" name="Picture 2" descr="unnumbered 25 p553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 y="3733800"/>
            <a:ext cx="437795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unnumbered 25 p562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709070"/>
            <a:ext cx="4089400" cy="314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95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human body</a:t>
            </a:r>
            <a:endParaRPr lang="en-US" b="1" dirty="0"/>
          </a:p>
        </p:txBody>
      </p:sp>
      <p:sp>
        <p:nvSpPr>
          <p:cNvPr id="3" name="Content Placeholder 2"/>
          <p:cNvSpPr>
            <a:spLocks noGrp="1"/>
          </p:cNvSpPr>
          <p:nvPr>
            <p:ph idx="1"/>
          </p:nvPr>
        </p:nvSpPr>
        <p:spPr/>
        <p:txBody>
          <a:bodyPr>
            <a:normAutofit/>
          </a:bodyPr>
          <a:lstStyle/>
          <a:p>
            <a:r>
              <a:rPr lang="en-US" dirty="0" smtClean="0"/>
              <a:t>Made up of many parts working together in a coordinated fashion  </a:t>
            </a:r>
          </a:p>
          <a:p>
            <a:r>
              <a:rPr lang="en-US" dirty="0" smtClean="0"/>
              <a:t>Organized hierarchically</a:t>
            </a:r>
          </a:p>
          <a:p>
            <a:r>
              <a:rPr lang="en-US" dirty="0" smtClean="0"/>
              <a:t>Smaller components are organized into increasingly larger units</a:t>
            </a:r>
          </a:p>
          <a:p>
            <a:endParaRPr lang="en-US" dirty="0" smtClean="0"/>
          </a:p>
          <a:p>
            <a:r>
              <a:rPr lang="en-US" b="1" dirty="0" smtClean="0"/>
              <a:t>Anatomy</a:t>
            </a:r>
            <a:r>
              <a:rPr lang="en-US" dirty="0" smtClean="0"/>
              <a:t>: study of physical structures that make up an organism</a:t>
            </a:r>
          </a:p>
          <a:p>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human body</a:t>
            </a:r>
            <a:endParaRPr lang="en-US" b="1" dirty="0"/>
          </a:p>
        </p:txBody>
      </p:sp>
      <p:pic>
        <p:nvPicPr>
          <p:cNvPr id="4" name="Picture 2" descr="infographic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93082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is the human body organized?</a:t>
            </a:r>
            <a:endParaRPr lang="en-US" b="1" dirty="0"/>
          </a:p>
        </p:txBody>
      </p:sp>
      <p:sp>
        <p:nvSpPr>
          <p:cNvPr id="3" name="Content Placeholder 2"/>
          <p:cNvSpPr>
            <a:spLocks noGrp="1"/>
          </p:cNvSpPr>
          <p:nvPr>
            <p:ph idx="1"/>
          </p:nvPr>
        </p:nvSpPr>
        <p:spPr>
          <a:xfrm>
            <a:off x="381000" y="1676400"/>
            <a:ext cx="5029200" cy="4373563"/>
          </a:xfrm>
        </p:spPr>
        <p:txBody>
          <a:bodyPr>
            <a:normAutofit/>
          </a:bodyPr>
          <a:lstStyle/>
          <a:p>
            <a:r>
              <a:rPr lang="en-US" dirty="0" smtClean="0"/>
              <a:t>Smallest anatomical unit is the cell</a:t>
            </a:r>
          </a:p>
          <a:p>
            <a:endParaRPr lang="en-US" dirty="0" smtClean="0"/>
          </a:p>
          <a:p>
            <a:r>
              <a:rPr lang="en-US" dirty="0" smtClean="0"/>
              <a:t>Each cell classified as one of a few hundred different types</a:t>
            </a:r>
            <a:endParaRPr lang="en-US" dirty="0"/>
          </a:p>
        </p:txBody>
      </p:sp>
      <p:pic>
        <p:nvPicPr>
          <p:cNvPr id="1026" name="Picture 2"/>
          <p:cNvPicPr>
            <a:picLocks noChangeAspect="1" noChangeArrowheads="1"/>
          </p:cNvPicPr>
          <p:nvPr/>
        </p:nvPicPr>
        <p:blipFill>
          <a:blip r:embed="rId3"/>
          <a:stretch>
            <a:fillRect/>
          </a:stretch>
        </p:blipFill>
        <p:spPr bwMode="auto">
          <a:xfrm>
            <a:off x="5715000" y="1318981"/>
            <a:ext cx="2607098" cy="530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is the human body organized?</a:t>
            </a:r>
            <a:endParaRPr lang="en-US" b="1" dirty="0"/>
          </a:p>
        </p:txBody>
      </p:sp>
      <p:sp>
        <p:nvSpPr>
          <p:cNvPr id="3" name="Content Placeholder 2"/>
          <p:cNvSpPr>
            <a:spLocks noGrp="1"/>
          </p:cNvSpPr>
          <p:nvPr>
            <p:ph idx="1"/>
          </p:nvPr>
        </p:nvSpPr>
        <p:spPr>
          <a:xfrm>
            <a:off x="457200" y="1371600"/>
            <a:ext cx="5103586" cy="4754563"/>
          </a:xfrm>
        </p:spPr>
        <p:txBody>
          <a:bodyPr>
            <a:normAutofit/>
          </a:bodyPr>
          <a:lstStyle/>
          <a:p>
            <a:r>
              <a:rPr lang="en-US" dirty="0" smtClean="0"/>
              <a:t>Cells organized into </a:t>
            </a:r>
            <a:r>
              <a:rPr lang="en-US" b="1" dirty="0" smtClean="0"/>
              <a:t>tissues</a:t>
            </a:r>
            <a:r>
              <a:rPr lang="en-US" dirty="0" smtClean="0"/>
              <a:t> </a:t>
            </a:r>
          </a:p>
          <a:p>
            <a:pPr lvl="1"/>
            <a:r>
              <a:rPr lang="en-US" dirty="0" smtClean="0"/>
              <a:t>integrated groups of specialized cells</a:t>
            </a:r>
          </a:p>
          <a:p>
            <a:endParaRPr lang="en-US" dirty="0" smtClean="0"/>
          </a:p>
          <a:p>
            <a:r>
              <a:rPr lang="en-US" dirty="0" smtClean="0"/>
              <a:t>Animals have four kinds of specialized tissue</a:t>
            </a:r>
          </a:p>
          <a:p>
            <a:pPr lvl="1"/>
            <a:r>
              <a:rPr lang="en-US" dirty="0" smtClean="0"/>
              <a:t>epithelial, connective, muscle, and nervous</a:t>
            </a:r>
            <a:endParaRPr lang="en-US" dirty="0"/>
          </a:p>
        </p:txBody>
      </p:sp>
      <p:pic>
        <p:nvPicPr>
          <p:cNvPr id="5" name="Picture 2"/>
          <p:cNvPicPr>
            <a:picLocks noChangeAspect="1" noChangeArrowheads="1"/>
          </p:cNvPicPr>
          <p:nvPr/>
        </p:nvPicPr>
        <p:blipFill>
          <a:blip r:embed="rId3"/>
          <a:stretch>
            <a:fillRect/>
          </a:stretch>
        </p:blipFill>
        <p:spPr bwMode="auto">
          <a:xfrm>
            <a:off x="5811547" y="1335314"/>
            <a:ext cx="2154903" cy="530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is the human body organized?</a:t>
            </a:r>
            <a:endParaRPr lang="en-US" b="1" dirty="0"/>
          </a:p>
        </p:txBody>
      </p:sp>
      <p:sp>
        <p:nvSpPr>
          <p:cNvPr id="3" name="Content Placeholder 2"/>
          <p:cNvSpPr>
            <a:spLocks noGrp="1"/>
          </p:cNvSpPr>
          <p:nvPr>
            <p:ph idx="1"/>
          </p:nvPr>
        </p:nvSpPr>
        <p:spPr>
          <a:xfrm>
            <a:off x="457200" y="1752600"/>
            <a:ext cx="4267200" cy="4373563"/>
          </a:xfrm>
        </p:spPr>
        <p:txBody>
          <a:bodyPr/>
          <a:lstStyle/>
          <a:p>
            <a:r>
              <a:rPr lang="en-US" b="1" dirty="0" smtClean="0"/>
              <a:t>Organ</a:t>
            </a:r>
            <a:r>
              <a:rPr lang="en-US" dirty="0" smtClean="0"/>
              <a:t> </a:t>
            </a:r>
          </a:p>
          <a:p>
            <a:pPr lvl="1"/>
            <a:r>
              <a:rPr lang="en-US" dirty="0" smtClean="0"/>
              <a:t>structure made up of different tissue types working together to carry out a common function </a:t>
            </a:r>
            <a:endParaRPr lang="en-US" dirty="0"/>
          </a:p>
        </p:txBody>
      </p:sp>
      <p:pic>
        <p:nvPicPr>
          <p:cNvPr id="3074" name="Picture 2"/>
          <p:cNvPicPr>
            <a:picLocks noChangeAspect="1" noChangeArrowheads="1"/>
          </p:cNvPicPr>
          <p:nvPr/>
        </p:nvPicPr>
        <p:blipFill>
          <a:blip r:embed="rId2"/>
          <a:stretch>
            <a:fillRect/>
          </a:stretch>
        </p:blipFill>
        <p:spPr bwMode="auto">
          <a:xfrm>
            <a:off x="4942284" y="1357199"/>
            <a:ext cx="3595228" cy="530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1398</Words>
  <Application>Microsoft Office PowerPoint</Application>
  <PresentationFormat>On-screen Show (4:3)</PresentationFormat>
  <Paragraphs>184</Paragraphs>
  <Slides>30</Slides>
  <Notes>22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Chapter 25</vt:lpstr>
      <vt:lpstr>Driving Questions</vt:lpstr>
      <vt:lpstr>Man versus mountain</vt:lpstr>
      <vt:lpstr>The human body</vt:lpstr>
      <vt:lpstr>The human body</vt:lpstr>
      <vt:lpstr>How is the human body organized?</vt:lpstr>
      <vt:lpstr>How is the human body organized?</vt:lpstr>
      <vt:lpstr>How is the human body organized?</vt:lpstr>
      <vt:lpstr>How is the human body organized?</vt:lpstr>
      <vt:lpstr>Physiology</vt:lpstr>
      <vt:lpstr>Homeostasis</vt:lpstr>
      <vt:lpstr>Homeostasis: thermoregulation</vt:lpstr>
      <vt:lpstr>Homeostasis: thermoregulation</vt:lpstr>
      <vt:lpstr>Homeostasis: thermoregulation</vt:lpstr>
      <vt:lpstr>Homeostasis </vt:lpstr>
      <vt:lpstr>Homeostasis: thermoregulation </vt:lpstr>
      <vt:lpstr>Homeostasis  </vt:lpstr>
      <vt:lpstr>Homeostasis: feedback loops</vt:lpstr>
      <vt:lpstr>Organ systems</vt:lpstr>
      <vt:lpstr>Organ systems</vt:lpstr>
      <vt:lpstr>Homeostasis: hypothalmus</vt:lpstr>
      <vt:lpstr>Homeostasis: thermoregulation</vt:lpstr>
      <vt:lpstr>Homeostasis: blood-glucose</vt:lpstr>
      <vt:lpstr>Homeostasis: water balance </vt:lpstr>
      <vt:lpstr>Homeostasis: water balance </vt:lpstr>
      <vt:lpstr>How do other organisms thermoregulate?</vt:lpstr>
      <vt:lpstr>How do other organisms thermoregulate?</vt:lpstr>
      <vt:lpstr>How do other organisms thermoregulate?</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25</dc:title>
  <dc:creator>Owner</dc:creator>
  <cp:lastModifiedBy>hbadmin</cp:lastModifiedBy>
  <cp:revision>39</cp:revision>
  <dcterms:created xsi:type="dcterms:W3CDTF">2014-04-25T21:13:05Z</dcterms:created>
  <dcterms:modified xsi:type="dcterms:W3CDTF">2014-04-26T19:16:51Z</dcterms:modified>
</cp:coreProperties>
</file>