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1" r:id="rId2"/>
    <p:sldId id="256" r:id="rId3"/>
    <p:sldId id="299" r:id="rId4"/>
    <p:sldId id="257" r:id="rId5"/>
    <p:sldId id="258" r:id="rId6"/>
    <p:sldId id="259" r:id="rId7"/>
    <p:sldId id="262" r:id="rId8"/>
    <p:sldId id="260" r:id="rId9"/>
    <p:sldId id="264" r:id="rId10"/>
    <p:sldId id="265" r:id="rId11"/>
    <p:sldId id="266" r:id="rId12"/>
    <p:sldId id="268" r:id="rId13"/>
    <p:sldId id="269" r:id="rId14"/>
    <p:sldId id="273" r:id="rId15"/>
    <p:sldId id="275" r:id="rId16"/>
    <p:sldId id="276" r:id="rId17"/>
    <p:sldId id="277" r:id="rId18"/>
    <p:sldId id="278" r:id="rId19"/>
    <p:sldId id="279" r:id="rId20"/>
    <p:sldId id="283" r:id="rId21"/>
    <p:sldId id="286" r:id="rId22"/>
    <p:sldId id="287" r:id="rId23"/>
    <p:sldId id="288" r:id="rId24"/>
    <p:sldId id="290" r:id="rId25"/>
    <p:sldId id="294" r:id="rId26"/>
    <p:sldId id="295" r:id="rId27"/>
    <p:sldId id="296" r:id="rId28"/>
    <p:sldId id="297" r:id="rId29"/>
    <p:sldId id="298" r:id="rId30"/>
    <p:sldId id="30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52" autoAdjust="0"/>
  </p:normalViewPr>
  <p:slideViewPr>
    <p:cSldViewPr>
      <p:cViewPr varScale="1">
        <p:scale>
          <a:sx n="77" d="100"/>
          <a:sy n="77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96102-3150-7646-82F0-C938FE0B6C69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16E45-0040-684F-8736-F7C9575153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98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76E94E6-1D14-41BB-AD2A-E3E2D0CF758D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force of the blood entering the arteries can be felt as the pulse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dirty="0" smtClean="0"/>
              <a:t> The normal measure for blood pressure is a systolic pressure of 120 and a diastolic pressure of 80 (120/80).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Systolic pressure: the pressure in arteries when the ventricle contracts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Diastolic pressure: the pressure in arteries when the ventricle is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relaxed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6E45-0040-684F-8736-F7C95751530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6E45-0040-684F-8736-F7C95751530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amount and extent of atherosclerosis increases with age and is strongly correlated with the known risk factors for heart disease.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Cholesterol: a lipid that is transported in the blood by specialized proteins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6E45-0040-684F-8736-F7C95751530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Cholesterol is not inherently harmful. In fact, it is a critical constituent of cell membranes, as well as a precursor to the synthesis of many hormones. </a:t>
            </a:r>
          </a:p>
          <a:p>
            <a:r>
              <a:rPr lang="en-US" dirty="0" smtClean="0"/>
              <a:t>Low-density lipoprotein (LDL) carries cholesterol to body cells, and can accumulate on linings of blood vessels, contributing to atherosclerosis. High-density lipoprotein (HDL) helps carry cholesterol out of blood vessels and deliver it to the liver where it is processed.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 cholesterol is deposited, other events lead to fatty streaks. Once these deposits become raised, they are known as plaques.</a:t>
            </a:r>
            <a:endParaRPr lang="en-US" dirty="0" smtClean="0"/>
          </a:p>
          <a:p>
            <a:r>
              <a:rPr lang="en-US" dirty="0" smtClean="0"/>
              <a:t>HDL is “good”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cholesterol </a:t>
            </a:r>
            <a:r>
              <a:rPr lang="en-US" dirty="0" smtClean="0"/>
              <a:t>and LDL is “bad”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cholesterol.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Too much LDL relative to the amount of HDL in the blood leads to cholesterol deposits in blood vessels.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6E45-0040-684F-8736-F7C95751530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Diabetes: a disease characterized by chronically elevated levels of blood sugar</a:t>
            </a: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obesity rates in the United States have skyrocketed since the 1980s. Nearly 36% of adults and 17% of children in the United States are obese (BMI ≥ 30), according to the Centers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Disease Control.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6E45-0040-684F-8736-F7C95751530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Eating better, quitting smoking, and increasing one’s activity level can positively affect cholesterol levels and reduce BMI.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6E45-0040-684F-8736-F7C95751530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Diffusion: the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movement of dissolved substances from an area of high concentration to an area of low concentration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6E45-0040-684F-8736-F7C95751530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circulatory system: a circulatory system in which the blood is not entirely contained within blood vessels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Closed circulatory system: a circulatory system in which the blood remains in the blood vessels at all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6E45-0040-684F-8736-F7C95751530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circulatory system: a circulatory system in which the blood is not entirely contained within blood vessels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Closed circulatory system: a circulatory system in which the blood remains in the blood vessels at all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6E45-0040-684F-8736-F7C95751530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espiratory system moves oxygen from the air into the lungs and removes carbon dioxide waste.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6E45-0040-684F-8736-F7C95751530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Atria (singular: atrium): the chambers of the heart that receive blood. The right atrium receives low-oxygen blood from the body, and the left atrium receives high-oxygen blood from the lungs.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Ventricles: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chambers of the heart that pump blood away from the heart. The right ventricle pumps blood to the lungs, and the left ventricle pumps blood to the body.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6E45-0040-684F-8736-F7C95751530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6E45-0040-684F-8736-F7C95751530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Coronary arteries: the blood vessels that deliver oxygenated blood to the heart muscle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Heart attack: a restriction of blood flow to the heart, resulting in damage to the heart muscle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6E45-0040-684F-8736-F7C95751530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human heart beats more than 2.5 billion times in an average lifetime.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6E45-0040-684F-8736-F7C95751530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Plaques: raised fatty deposits that accumulate inside arteries, limiting the blood flow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factors for heart disease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include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blood pressure, smoking, and high cholesterol levels.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6E45-0040-684F-8736-F7C95751530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Oxygen and nutrients diffuse out of capillaries into tissues, while carbon dioxide and wastes diffuse from tissues into capillaries.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Capillaries: the smallest blood vessels; exchange between blood and tissues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6E45-0040-684F-8736-F7C95751530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important cells are the red blood cells (or erythrocytes), which are specialized for carrying oxygen; they lack a nucleus and have a distinctive concave shape.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 blood cells (or leukocytes) are involved in many aspects of the immune response.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Platelets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cell fragments that play a critical role in blood clotting.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6E45-0040-684F-8736-F7C95751530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592C-9F9A-4C1A-8564-D855B85C39A3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AF85-1482-411A-B1BB-0EE3C34D0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2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592C-9F9A-4C1A-8564-D855B85C39A3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AF85-1482-411A-B1BB-0EE3C34D0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2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592C-9F9A-4C1A-8564-D855B85C39A3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AF85-1482-411A-B1BB-0EE3C34D0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2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592C-9F9A-4C1A-8564-D855B85C39A3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AF85-1482-411A-B1BB-0EE3C34D0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0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592C-9F9A-4C1A-8564-D855B85C39A3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AF85-1482-411A-B1BB-0EE3C34D0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7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592C-9F9A-4C1A-8564-D855B85C39A3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AF85-1482-411A-B1BB-0EE3C34D0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592C-9F9A-4C1A-8564-D855B85C39A3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AF85-1482-411A-B1BB-0EE3C34D0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4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592C-9F9A-4C1A-8564-D855B85C39A3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AF85-1482-411A-B1BB-0EE3C34D0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0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592C-9F9A-4C1A-8564-D855B85C39A3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AF85-1482-411A-B1BB-0EE3C34D0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22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592C-9F9A-4C1A-8564-D855B85C39A3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AF85-1482-411A-B1BB-0EE3C34D0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1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592C-9F9A-4C1A-8564-D855B85C39A3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AF85-1482-411A-B1BB-0EE3C34D0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9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7592C-9F9A-4C1A-8564-D855B85C39A3}" type="datetimeFigureOut">
              <a:rPr lang="en-US" smtClean="0"/>
              <a:pPr/>
              <a:t>4/26/2014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DAF85-1482-411A-B1BB-0EE3C34D04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/>
        </p:nvSpPr>
        <p:spPr bwMode="auto">
          <a:xfrm>
            <a:off x="495300" y="1447800"/>
            <a:ext cx="8153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lnSpc>
                <a:spcPct val="120000"/>
              </a:lnSpc>
            </a:pPr>
            <a:r>
              <a:rPr lang="en-US" sz="4400" b="1">
                <a:solidFill>
                  <a:srgbClr val="FFFFFE"/>
                </a:solidFill>
                <a:latin typeface="Verdana" charset="0"/>
              </a:rPr>
              <a:t>Biology for a</a:t>
            </a:r>
          </a:p>
          <a:p>
            <a:pPr algn="ctr" eaLnBrk="0" hangingPunct="0">
              <a:lnSpc>
                <a:spcPct val="120000"/>
              </a:lnSpc>
            </a:pPr>
            <a:r>
              <a:rPr lang="en-US" sz="4400" b="1">
                <a:solidFill>
                  <a:srgbClr val="FFFFFE"/>
                </a:solidFill>
                <a:latin typeface="Verdana" charset="0"/>
              </a:rPr>
              <a:t>Changing World</a:t>
            </a:r>
            <a:endParaRPr lang="en-US" sz="3400" b="1">
              <a:solidFill>
                <a:srgbClr val="FFFFFE"/>
              </a:solidFill>
              <a:latin typeface="Verdana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en-US" sz="2400" b="1">
                <a:solidFill>
                  <a:srgbClr val="FFFFFE"/>
                </a:solidFill>
                <a:latin typeface="Verdana" charset="0"/>
              </a:rPr>
              <a:t>SECOND EDITION</a:t>
            </a:r>
            <a:endParaRPr lang="en-US" sz="4400">
              <a:solidFill>
                <a:srgbClr val="FFFFFE"/>
              </a:solidFill>
              <a:latin typeface="Times" charset="0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/>
        </p:nvSpPr>
        <p:spPr bwMode="auto">
          <a:xfrm>
            <a:off x="1371600" y="3962400"/>
            <a:ext cx="640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2800" b="1" dirty="0">
                <a:solidFill>
                  <a:srgbClr val="FFFFFE"/>
                </a:solidFill>
                <a:latin typeface="Verdana" charset="0"/>
              </a:rPr>
              <a:t>Lecture PowerPoint</a:t>
            </a:r>
          </a:p>
          <a:p>
            <a:pPr algn="ctr" eaLnBrk="0" hangingPunct="0"/>
            <a:endParaRPr lang="en-US" sz="2800" b="1" dirty="0">
              <a:solidFill>
                <a:srgbClr val="FFFFFE"/>
              </a:solidFill>
              <a:latin typeface="Verdana" charset="0"/>
            </a:endParaRPr>
          </a:p>
          <a:p>
            <a:pPr algn="ctr" eaLnBrk="0" hangingPunct="0"/>
            <a:r>
              <a:rPr lang="en-US" sz="2800" b="1" dirty="0">
                <a:solidFill>
                  <a:srgbClr val="FFFFFE"/>
                </a:solidFill>
                <a:latin typeface="Verdana" charset="0"/>
              </a:rPr>
              <a:t>CHAPTER </a:t>
            </a:r>
            <a:r>
              <a:rPr lang="en-US" sz="2800" b="1" dirty="0" smtClean="0">
                <a:solidFill>
                  <a:srgbClr val="FFFFFE"/>
                </a:solidFill>
                <a:latin typeface="Verdana" charset="0"/>
              </a:rPr>
              <a:t>27</a:t>
            </a:r>
            <a:endParaRPr lang="en-US" sz="2800" b="1" dirty="0">
              <a:solidFill>
                <a:srgbClr val="FFFFFE"/>
              </a:solidFill>
              <a:latin typeface="Verdana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en-US" sz="2800" dirty="0">
                <a:solidFill>
                  <a:srgbClr val="FFFFFE"/>
                </a:solidFill>
                <a:latin typeface="Verdana" charset="0"/>
              </a:rPr>
              <a:t>Cardiovascular System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886200" y="6248400"/>
            <a:ext cx="502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sz="1200" b="1">
                <a:solidFill>
                  <a:srgbClr val="FFFFFE"/>
                </a:solidFill>
                <a:latin typeface="Verdana" charset="0"/>
              </a:rPr>
              <a:t>Copyright © 2014 by W. H. Freeman and Company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2000">
                <a:solidFill>
                  <a:srgbClr val="FFFFFE"/>
                </a:solidFill>
                <a:latin typeface="Verdana" charset="0"/>
              </a:rPr>
              <a:t> </a:t>
            </a:r>
            <a:endParaRPr lang="en-US">
              <a:solidFill>
                <a:srgbClr val="FFFFFE"/>
              </a:solidFill>
              <a:latin typeface="Verdana" charset="0"/>
            </a:endParaRPr>
          </a:p>
          <a:p>
            <a:pPr algn="ctr"/>
            <a:endParaRPr lang="en-US" sz="1600">
              <a:solidFill>
                <a:srgbClr val="FFFFFE"/>
              </a:solidFill>
              <a:latin typeface="Times" charset="0"/>
            </a:endParaRPr>
          </a:p>
        </p:txBody>
      </p:sp>
      <p:sp>
        <p:nvSpPr>
          <p:cNvPr id="14342" name="Rectangle 11"/>
          <p:cNvSpPr>
            <a:spLocks noGrp="1" noChangeArrowheads="1"/>
          </p:cNvSpPr>
          <p:nvPr/>
        </p:nvSpPr>
        <p:spPr bwMode="auto">
          <a:xfrm>
            <a:off x="152400" y="914400"/>
            <a:ext cx="883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2200">
                <a:solidFill>
                  <a:srgbClr val="FFFFFE"/>
                </a:solidFill>
              </a:rPr>
              <a:t>Michèle Shuster • Janet Vigna • Gunjan Sinha • Matthew Tontonoz</a:t>
            </a:r>
          </a:p>
        </p:txBody>
      </p:sp>
    </p:spTree>
    <p:extLst>
      <p:ext uri="{BB962C8B-B14F-4D97-AF65-F5344CB8AC3E}">
        <p14:creationId xmlns:p14="http://schemas.microsoft.com/office/powerpoint/2010/main" val="18926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cardiovascular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Blood</a:t>
            </a:r>
          </a:p>
          <a:p>
            <a:r>
              <a:rPr lang="en-US" dirty="0" smtClean="0"/>
              <a:t>Composed of cells and liquid </a:t>
            </a:r>
          </a:p>
          <a:p>
            <a:r>
              <a:rPr lang="en-US" dirty="0" smtClean="0"/>
              <a:t>Carries oxygen to all tissues of body </a:t>
            </a:r>
          </a:p>
          <a:p>
            <a:r>
              <a:rPr lang="en-US" dirty="0" smtClean="0"/>
              <a:t>Carries away carbon dioxide waste</a:t>
            </a:r>
            <a:endParaRPr lang="en-US" dirty="0"/>
          </a:p>
        </p:txBody>
      </p:sp>
      <p:pic>
        <p:nvPicPr>
          <p:cNvPr id="5" name="Picture 2" descr="infographic_27_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9" t="45188" b="9625"/>
          <a:stretch/>
        </p:blipFill>
        <p:spPr bwMode="auto">
          <a:xfrm>
            <a:off x="2286000" y="3961311"/>
            <a:ext cx="4431665" cy="2896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006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Cardiovascular disease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Fatty deposits develop in the arteries or heart muscle </a:t>
            </a:r>
          </a:p>
          <a:p>
            <a:r>
              <a:rPr lang="en-US" dirty="0" smtClean="0"/>
              <a:t>Reduces blood flow to tissues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</a:t>
            </a:r>
            <a:r>
              <a:rPr lang="en-US" b="1" dirty="0" smtClean="0"/>
              <a:t> coronary arteries </a:t>
            </a:r>
            <a:r>
              <a:rPr lang="en-US" dirty="0" smtClean="0"/>
              <a:t>are blocked, heart cells die</a:t>
            </a:r>
            <a:endParaRPr lang="en-US" b="1" dirty="0" smtClean="0"/>
          </a:p>
          <a:p>
            <a:r>
              <a:rPr lang="en-US" b="1" dirty="0" smtClean="0"/>
              <a:t>Heart attack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79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Cardiovascular 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Blood passes through the heart twice every trip through the body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Pulmonary circuit</a:t>
            </a:r>
          </a:p>
          <a:p>
            <a:r>
              <a:rPr lang="en-US" dirty="0" smtClean="0"/>
              <a:t>circulation of blood between the heart and the lungs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Systemic circuit</a:t>
            </a:r>
          </a:p>
          <a:p>
            <a:r>
              <a:rPr lang="en-US" dirty="0" smtClean="0"/>
              <a:t>circulation of blood between the heart and the rest of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Cardiovascular function</a:t>
            </a:r>
            <a:endParaRPr lang="en-US" b="1" dirty="0"/>
          </a:p>
        </p:txBody>
      </p:sp>
      <p:pic>
        <p:nvPicPr>
          <p:cNvPr id="5" name="Picture 3" descr="infographic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327769" cy="542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364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Cardiovascular 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Aorta</a:t>
            </a:r>
            <a:endParaRPr lang="en-US" dirty="0" smtClean="0"/>
          </a:p>
          <a:p>
            <a:r>
              <a:rPr lang="en-US" dirty="0" smtClean="0"/>
              <a:t>Major heart artery leading to the rest of the body.</a:t>
            </a:r>
          </a:p>
          <a:p>
            <a:r>
              <a:rPr lang="en-US" dirty="0" smtClean="0"/>
              <a:t>Carries oxygenated blood to the body’s other arteries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Heart has a set of valves in each chamber</a:t>
            </a:r>
          </a:p>
          <a:p>
            <a:r>
              <a:rPr lang="en-US" dirty="0" smtClean="0"/>
              <a:t>Ensure one-way flow of blood through the heart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31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Cardiovascular 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Heart never stops beating</a:t>
            </a:r>
          </a:p>
          <a:p>
            <a:endParaRPr lang="en-US" dirty="0" smtClean="0"/>
          </a:p>
          <a:p>
            <a:r>
              <a:rPr lang="en-US" dirty="0" smtClean="0"/>
              <a:t>Regulated by pacemaker cells</a:t>
            </a:r>
          </a:p>
          <a:p>
            <a:endParaRPr lang="en-US" dirty="0" smtClean="0"/>
          </a:p>
          <a:p>
            <a:r>
              <a:rPr lang="en-US" dirty="0" smtClean="0"/>
              <a:t>60–90 beats per minute</a:t>
            </a:r>
          </a:p>
          <a:p>
            <a:endParaRPr lang="en-US" dirty="0" smtClean="0"/>
          </a:p>
          <a:p>
            <a:r>
              <a:rPr lang="en-US" dirty="0" smtClean="0"/>
              <a:t>Requires oxygenated blood for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31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Cardiovascular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438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Atherosclerosis</a:t>
            </a:r>
          </a:p>
          <a:p>
            <a:r>
              <a:rPr lang="en-US" dirty="0" smtClean="0"/>
              <a:t>Disease that restricts blood flow in vessels</a:t>
            </a:r>
          </a:p>
          <a:p>
            <a:r>
              <a:rPr lang="en-US" dirty="0" smtClean="0"/>
              <a:t>Accumulation of fibrous </a:t>
            </a:r>
            <a:r>
              <a:rPr lang="en-US" b="1" dirty="0" smtClean="0"/>
              <a:t>plaques</a:t>
            </a:r>
            <a:r>
              <a:rPr lang="en-US" dirty="0" smtClean="0"/>
              <a:t> (fatty deposits)</a:t>
            </a:r>
          </a:p>
          <a:p>
            <a:r>
              <a:rPr lang="en-US" dirty="0" smtClean="0"/>
              <a:t>Correlate with specific </a:t>
            </a:r>
            <a:r>
              <a:rPr lang="en-US" b="1" dirty="0" smtClean="0"/>
              <a:t>risk factors </a:t>
            </a:r>
          </a:p>
        </p:txBody>
      </p:sp>
      <p:pic>
        <p:nvPicPr>
          <p:cNvPr id="5" name="Picture 2" descr="infographic_27_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399"/>
            <a:ext cx="4973816" cy="325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311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Cardiovascular 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295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Capillaries</a:t>
            </a:r>
          </a:p>
          <a:p>
            <a:r>
              <a:rPr lang="en-US" dirty="0" smtClean="0"/>
              <a:t>Tiny blood vessels located in tissues</a:t>
            </a:r>
          </a:p>
          <a:p>
            <a:r>
              <a:rPr lang="en-US" dirty="0" smtClean="0"/>
              <a:t>Site of gas and nutrient exchange  </a:t>
            </a:r>
          </a:p>
        </p:txBody>
      </p:sp>
      <p:pic>
        <p:nvPicPr>
          <p:cNvPr id="5" name="Picture 2" descr="infographic_27_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19399"/>
            <a:ext cx="5687697" cy="400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311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Cardiovascular function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56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How does blood move through blood vessels?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Arteries are high-pressure vessels; blood is propelled by the heart</a:t>
            </a:r>
          </a:p>
          <a:p>
            <a:endParaRPr lang="en-US" dirty="0" smtClean="0"/>
          </a:p>
          <a:p>
            <a:r>
              <a:rPr lang="en-US" dirty="0" smtClean="0"/>
              <a:t>Veins are low pressure vessels; rely on contractions of skeletal muscles and on one-way valves</a:t>
            </a:r>
            <a:endParaRPr lang="en-US" dirty="0"/>
          </a:p>
        </p:txBody>
      </p:sp>
      <p:pic>
        <p:nvPicPr>
          <p:cNvPr id="6" name="Picture 2" descr="unnumbered_27_p6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09" y="1828800"/>
            <a:ext cx="5029200" cy="385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28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Cardiovascular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05200" cy="510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Blood</a:t>
            </a:r>
          </a:p>
          <a:p>
            <a:r>
              <a:rPr lang="en-US" dirty="0" smtClean="0"/>
              <a:t>Complex tissue</a:t>
            </a:r>
          </a:p>
          <a:p>
            <a:r>
              <a:rPr lang="en-US" dirty="0" smtClean="0"/>
              <a:t>Cells</a:t>
            </a:r>
          </a:p>
          <a:p>
            <a:pPr lvl="1"/>
            <a:r>
              <a:rPr lang="en-US" dirty="0" smtClean="0"/>
              <a:t>red blood cell (erythrocytes)              </a:t>
            </a:r>
          </a:p>
          <a:p>
            <a:pPr lvl="1"/>
            <a:r>
              <a:rPr lang="en-US" dirty="0" smtClean="0"/>
              <a:t>platelets</a:t>
            </a:r>
          </a:p>
          <a:p>
            <a:pPr lvl="1"/>
            <a:r>
              <a:rPr lang="en-US" dirty="0" smtClean="0"/>
              <a:t>white blood cells (leukocytes)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Liquid </a:t>
            </a:r>
            <a:r>
              <a:rPr lang="en-US" b="1" dirty="0" smtClean="0"/>
              <a:t>plasma</a:t>
            </a:r>
            <a:endParaRPr lang="en-US" dirty="0" smtClean="0"/>
          </a:p>
          <a:p>
            <a:pPr lvl="1"/>
            <a:r>
              <a:rPr lang="en-US" dirty="0" smtClean="0"/>
              <a:t>water and protein</a:t>
            </a:r>
          </a:p>
          <a:p>
            <a:endParaRPr lang="en-US" dirty="0" smtClean="0"/>
          </a:p>
        </p:txBody>
      </p:sp>
      <p:pic>
        <p:nvPicPr>
          <p:cNvPr id="5" name="Picture 2" descr="infographic_27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89" y="2404489"/>
            <a:ext cx="5484247" cy="445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2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/>
              <a:t>Chapter 27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447800"/>
            <a:ext cx="6400800" cy="1752600"/>
          </a:xfrm>
        </p:spPr>
        <p:txBody>
          <a:bodyPr/>
          <a:lstStyle/>
          <a:p>
            <a:r>
              <a:rPr lang="en-US" dirty="0" smtClean="0"/>
              <a:t>Cardiovascular System</a:t>
            </a:r>
            <a:endParaRPr lang="en-US" dirty="0"/>
          </a:p>
        </p:txBody>
      </p:sp>
      <p:pic>
        <p:nvPicPr>
          <p:cNvPr id="5" name="Picture 2" descr="chapter_27_ope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43221"/>
            <a:ext cx="4965699" cy="471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092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Cardiovascular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Blood pressure</a:t>
            </a:r>
          </a:p>
          <a:p>
            <a:r>
              <a:rPr lang="en-US" dirty="0" smtClean="0"/>
              <a:t>Overall pressure in blood vessels</a:t>
            </a:r>
          </a:p>
          <a:p>
            <a:endParaRPr lang="en-US" dirty="0" smtClean="0"/>
          </a:p>
          <a:p>
            <a:r>
              <a:rPr lang="en-US" dirty="0" smtClean="0"/>
              <a:t>Feel in the </a:t>
            </a:r>
            <a:r>
              <a:rPr lang="en-US" b="1" dirty="0" smtClean="0"/>
              <a:t>pulse</a:t>
            </a:r>
          </a:p>
          <a:p>
            <a:endParaRPr lang="en-US" b="1" dirty="0" smtClean="0"/>
          </a:p>
          <a:p>
            <a:r>
              <a:rPr lang="en-US" b="1" dirty="0" smtClean="0"/>
              <a:t>Systolic/diastolic </a:t>
            </a:r>
            <a:r>
              <a:rPr lang="en-US" dirty="0" smtClean="0"/>
              <a:t>pressure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Relate to action of heart muscle</a:t>
            </a:r>
            <a:endParaRPr lang="en-US" dirty="0"/>
          </a:p>
        </p:txBody>
      </p:sp>
      <p:pic>
        <p:nvPicPr>
          <p:cNvPr id="5" name="Picture 3" descr="infographic 2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t="16155" r="45859" b="11479"/>
          <a:stretch/>
        </p:blipFill>
        <p:spPr bwMode="auto">
          <a:xfrm>
            <a:off x="4191000" y="1523999"/>
            <a:ext cx="4153989" cy="46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119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Cardiovascular disease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Hypertension</a:t>
            </a:r>
          </a:p>
          <a:p>
            <a:r>
              <a:rPr lang="en-US" dirty="0" smtClean="0"/>
              <a:t>Stresses and damages walls of arteries </a:t>
            </a:r>
          </a:p>
          <a:p>
            <a:r>
              <a:rPr lang="en-US" dirty="0" smtClean="0"/>
              <a:t>May develop scar tissue, then atherosclerosis</a:t>
            </a:r>
            <a:endParaRPr lang="en-US" dirty="0"/>
          </a:p>
        </p:txBody>
      </p:sp>
      <p:pic>
        <p:nvPicPr>
          <p:cNvPr id="5" name="Picture 3" descr="infographic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95444"/>
            <a:ext cx="4802187" cy="361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117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Cardiovascular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Atherosclerosis fatty deposits can also lead to blood clots</a:t>
            </a:r>
          </a:p>
          <a:p>
            <a:endParaRPr lang="en-US" dirty="0" smtClean="0"/>
          </a:p>
          <a:p>
            <a:r>
              <a:rPr lang="en-US" dirty="0" smtClean="0"/>
              <a:t>Obstruct blood flow</a:t>
            </a:r>
          </a:p>
          <a:p>
            <a:endParaRPr lang="en-US" dirty="0" smtClean="0"/>
          </a:p>
          <a:p>
            <a:r>
              <a:rPr lang="en-US" b="1" dirty="0" smtClean="0"/>
              <a:t>Stroke</a:t>
            </a:r>
          </a:p>
          <a:p>
            <a:pPr lvl="1"/>
            <a:r>
              <a:rPr lang="en-US" dirty="0" smtClean="0"/>
              <a:t>disruption in blood supply to the brain.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73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Cardiovascular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038600" cy="49529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Risk factors</a:t>
            </a:r>
          </a:p>
          <a:p>
            <a:r>
              <a:rPr lang="en-US" dirty="0" smtClean="0"/>
              <a:t>Family history of CVD</a:t>
            </a:r>
          </a:p>
          <a:p>
            <a:r>
              <a:rPr lang="en-US" dirty="0" smtClean="0"/>
              <a:t>High salt diet</a:t>
            </a:r>
          </a:p>
          <a:p>
            <a:r>
              <a:rPr lang="en-US" dirty="0" smtClean="0"/>
              <a:t>Obesity</a:t>
            </a:r>
          </a:p>
          <a:p>
            <a:r>
              <a:rPr lang="en-US" dirty="0" smtClean="0"/>
              <a:t>Low physical activity</a:t>
            </a:r>
          </a:p>
          <a:p>
            <a:r>
              <a:rPr lang="en-US" dirty="0" smtClean="0"/>
              <a:t>Drinking in excess</a:t>
            </a:r>
          </a:p>
          <a:p>
            <a:r>
              <a:rPr lang="en-US" dirty="0" smtClean="0"/>
              <a:t>Stress</a:t>
            </a:r>
          </a:p>
          <a:p>
            <a:r>
              <a:rPr lang="en-US" dirty="0" smtClean="0"/>
              <a:t>High </a:t>
            </a:r>
            <a:r>
              <a:rPr lang="en-US" b="1" dirty="0" smtClean="0"/>
              <a:t>cholesterol</a:t>
            </a:r>
          </a:p>
          <a:p>
            <a:r>
              <a:rPr lang="en-US" dirty="0" smtClean="0"/>
              <a:t>Smoking cigarettes</a:t>
            </a:r>
          </a:p>
          <a:p>
            <a:endParaRPr lang="en-US" dirty="0" smtClean="0"/>
          </a:p>
          <a:p>
            <a:endParaRPr lang="en-US" b="1" dirty="0" smtClean="0"/>
          </a:p>
        </p:txBody>
      </p:sp>
      <p:pic>
        <p:nvPicPr>
          <p:cNvPr id="5" name="Picture 3" descr="infographic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905000"/>
            <a:ext cx="4075769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890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828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Cholesterol</a:t>
            </a:r>
          </a:p>
          <a:p>
            <a:r>
              <a:rPr lang="en-US" dirty="0" smtClean="0"/>
              <a:t>Lipid  transported in the blood</a:t>
            </a:r>
          </a:p>
          <a:p>
            <a:r>
              <a:rPr lang="en-US" dirty="0" smtClean="0"/>
              <a:t>Proteins bind and help transport it</a:t>
            </a:r>
          </a:p>
          <a:p>
            <a:pPr lvl="1"/>
            <a:r>
              <a:rPr lang="en-US" dirty="0" smtClean="0"/>
              <a:t>lipoproteins (LDL and HDL)</a:t>
            </a:r>
            <a:endParaRPr lang="en-US" dirty="0"/>
          </a:p>
        </p:txBody>
      </p:sp>
      <p:pic>
        <p:nvPicPr>
          <p:cNvPr id="5" name="Picture 3" descr="infographic_27_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5485511" cy="371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96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Obesity</a:t>
            </a:r>
          </a:p>
          <a:p>
            <a:r>
              <a:rPr lang="en-US" dirty="0" smtClean="0"/>
              <a:t>BMI of 30 or above</a:t>
            </a:r>
          </a:p>
          <a:p>
            <a:endParaRPr lang="en-US" dirty="0" smtClean="0"/>
          </a:p>
          <a:p>
            <a:r>
              <a:rPr lang="en-US" dirty="0" smtClean="0"/>
              <a:t>Heart works harder</a:t>
            </a:r>
          </a:p>
          <a:p>
            <a:endParaRPr lang="en-US" dirty="0" smtClean="0"/>
          </a:p>
          <a:p>
            <a:r>
              <a:rPr lang="en-US" dirty="0" smtClean="0"/>
              <a:t>Leads to high blood pressure</a:t>
            </a:r>
          </a:p>
          <a:p>
            <a:endParaRPr lang="en-US" dirty="0" smtClean="0"/>
          </a:p>
          <a:p>
            <a:r>
              <a:rPr lang="en-US" dirty="0" smtClean="0"/>
              <a:t>Type 2 </a:t>
            </a:r>
            <a:r>
              <a:rPr lang="en-US" b="1" dirty="0" smtClean="0"/>
              <a:t>diabetes</a:t>
            </a:r>
            <a:endParaRPr lang="en-US" dirty="0"/>
          </a:p>
        </p:txBody>
      </p:sp>
      <p:pic>
        <p:nvPicPr>
          <p:cNvPr id="5" name="Picture 2" descr="infographic_27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61" y="1342047"/>
            <a:ext cx="3923439" cy="548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107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ABCs of a healthy heart</a:t>
            </a:r>
            <a:endParaRPr lang="en-US" b="1" dirty="0"/>
          </a:p>
        </p:txBody>
      </p:sp>
      <p:pic>
        <p:nvPicPr>
          <p:cNvPr id="5" name="Picture 2" descr="unnumbered_27_p6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45149"/>
            <a:ext cx="2514600" cy="207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unnumbered_27_p612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15971"/>
            <a:ext cx="2286000" cy="305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unnumbered_27_p612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1" y="2296228"/>
            <a:ext cx="2845534" cy="217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unnumbered_27_p612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02" y="2316240"/>
            <a:ext cx="2819400" cy="215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327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Other types of circulatory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Unicellular organisms</a:t>
            </a:r>
            <a:endParaRPr lang="en-US" dirty="0" smtClean="0"/>
          </a:p>
          <a:p>
            <a:r>
              <a:rPr lang="en-US" dirty="0" smtClean="0"/>
              <a:t>Exchange gases across the cell membrane by </a:t>
            </a:r>
            <a:r>
              <a:rPr lang="en-US" b="1" dirty="0" smtClean="0"/>
              <a:t>diffusion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err="1" smtClean="0"/>
              <a:t>Multicellular</a:t>
            </a:r>
            <a:r>
              <a:rPr lang="en-US" b="1" dirty="0" smtClean="0"/>
              <a:t> organisms</a:t>
            </a:r>
          </a:p>
          <a:p>
            <a:r>
              <a:rPr lang="en-US" dirty="0" smtClean="0"/>
              <a:t>Too large for diffusion </a:t>
            </a:r>
          </a:p>
          <a:p>
            <a:r>
              <a:rPr lang="en-US" dirty="0" smtClean="0"/>
              <a:t>Require a cardiovascular system</a:t>
            </a:r>
          </a:p>
        </p:txBody>
      </p:sp>
    </p:spTree>
    <p:extLst>
      <p:ext uri="{BB962C8B-B14F-4D97-AF65-F5344CB8AC3E}">
        <p14:creationId xmlns:p14="http://schemas.microsoft.com/office/powerpoint/2010/main" val="2577841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Other types of circulatory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350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Open circulatory systems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dirty="0" smtClean="0"/>
              <a:t>Blood is not entirely contained within blood vessels</a:t>
            </a:r>
            <a:endParaRPr lang="en-US" sz="2800" b="1" dirty="0" smtClean="0"/>
          </a:p>
        </p:txBody>
      </p:sp>
      <p:pic>
        <p:nvPicPr>
          <p:cNvPr id="5" name="Picture 3" descr="unnumbered_27_p6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238130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832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Other types of circulatory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26670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Closed circulatory systems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Blood remains in the blood vessels at all times</a:t>
            </a:r>
          </a:p>
          <a:p>
            <a:endParaRPr lang="en-US" dirty="0" smtClean="0"/>
          </a:p>
          <a:p>
            <a:r>
              <a:rPr lang="en-US" dirty="0" smtClean="0"/>
              <a:t>Many variations</a:t>
            </a:r>
          </a:p>
        </p:txBody>
      </p:sp>
      <p:pic>
        <p:nvPicPr>
          <p:cNvPr id="5" name="Picture 2" descr="unnumbered_27_p6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44832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93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Driving 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dirty="0"/>
              <a:t>What structures make up the cardiovascular system, and how</a:t>
            </a:r>
          </a:p>
          <a:p>
            <a:pPr marL="0" indent="0">
              <a:buNone/>
            </a:pPr>
            <a:r>
              <a:rPr lang="en-US" dirty="0"/>
              <a:t>does blood flow through the system?</a:t>
            </a:r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dirty="0"/>
              <a:t>What is the structure of the heart and of the different types of</a:t>
            </a:r>
          </a:p>
          <a:p>
            <a:pPr marL="0" indent="0">
              <a:buNone/>
            </a:pPr>
            <a:r>
              <a:rPr lang="en-US" dirty="0"/>
              <a:t>blood vessel?</a:t>
            </a: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dirty="0"/>
              <a:t>What is the composition of blood, and what does blood do?</a:t>
            </a:r>
          </a:p>
          <a:p>
            <a:pPr marL="0" indent="0">
              <a:buNone/>
            </a:pPr>
            <a:r>
              <a:rPr lang="en-US" b="1" dirty="0"/>
              <a:t>4. </a:t>
            </a:r>
            <a:r>
              <a:rPr lang="en-US" dirty="0"/>
              <a:t>What is cardiovascular disease, and what are some of the risk</a:t>
            </a:r>
          </a:p>
          <a:p>
            <a:pPr marL="0" indent="0">
              <a:buNone/>
            </a:pPr>
            <a:r>
              <a:rPr lang="en-US" dirty="0"/>
              <a:t>factors for developing cardiovascular disease?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4512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cardiovascular system transports nutrients, oxygen, and hormones and consists of the heart, blood vessels, and blood.</a:t>
            </a:r>
          </a:p>
          <a:p>
            <a:r>
              <a:rPr lang="en-US" dirty="0" smtClean="0"/>
              <a:t>The heart acts as a pump, moving blood in two circuits between the heart and lungs (pulmonary circuit) and between the heart and the rest of the body (systemic circuit).</a:t>
            </a:r>
          </a:p>
          <a:p>
            <a:r>
              <a:rPr lang="en-US" dirty="0" smtClean="0"/>
              <a:t>Arteries transport blood </a:t>
            </a:r>
            <a:r>
              <a:rPr lang="en-US" i="1" dirty="0" smtClean="0"/>
              <a:t>away from </a:t>
            </a:r>
            <a:r>
              <a:rPr lang="en-US" dirty="0" smtClean="0"/>
              <a:t>the heart, veins transport blood </a:t>
            </a:r>
            <a:r>
              <a:rPr lang="en-US" i="1" dirty="0" smtClean="0"/>
              <a:t>to</a:t>
            </a:r>
            <a:r>
              <a:rPr lang="en-US" dirty="0" smtClean="0"/>
              <a:t> the heart, and capillaries are the sites of nutrient and gas exchange in tissues.</a:t>
            </a:r>
          </a:p>
          <a:p>
            <a:r>
              <a:rPr lang="en-US" dirty="0" smtClean="0"/>
              <a:t>Blood is composed of cells and fluid.</a:t>
            </a:r>
          </a:p>
          <a:p>
            <a:r>
              <a:rPr lang="en-US" dirty="0" smtClean="0"/>
              <a:t>Atherosclerosis </a:t>
            </a:r>
            <a:r>
              <a:rPr lang="en-US" smtClean="0"/>
              <a:t>is common </a:t>
            </a:r>
            <a:r>
              <a:rPr lang="en-US" dirty="0" smtClean="0"/>
              <a:t>form of </a:t>
            </a:r>
            <a:r>
              <a:rPr lang="en-US" smtClean="0"/>
              <a:t>cardiovascular disease.</a:t>
            </a:r>
            <a:endParaRPr lang="en-US" dirty="0" smtClean="0"/>
          </a:p>
          <a:p>
            <a:r>
              <a:rPr lang="en-US" dirty="0" smtClean="0"/>
              <a:t>High blood pressure, obesity, high cholesterol, and smoking are known risk factors for atherosclerosis.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693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silent epidemic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Cardiovascular disease (CVD)</a:t>
            </a:r>
          </a:p>
          <a:p>
            <a:r>
              <a:rPr lang="en-US" dirty="0" smtClean="0"/>
              <a:t>Disease of the heart or blood vessels or both</a:t>
            </a:r>
          </a:p>
          <a:p>
            <a:endParaRPr lang="en-US" dirty="0" smtClean="0"/>
          </a:p>
          <a:p>
            <a:r>
              <a:rPr lang="en-US" dirty="0" smtClean="0"/>
              <a:t>Number one killer in the United States and the developed world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451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silent epidemic</a:t>
            </a:r>
            <a:endParaRPr lang="en-US" b="1" dirty="0"/>
          </a:p>
        </p:txBody>
      </p:sp>
      <p:pic>
        <p:nvPicPr>
          <p:cNvPr id="5" name="Picture 2" descr="infographic_27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22437"/>
            <a:ext cx="7132726" cy="51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3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cardiovascular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Transports nutrients, gases, hormones and other critical molecules throughout the body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Consists of the heart, blood vessels, and blood</a:t>
            </a:r>
          </a:p>
          <a:p>
            <a:endParaRPr lang="en-US" dirty="0" smtClean="0"/>
          </a:p>
          <a:p>
            <a:r>
              <a:rPr lang="en-US" dirty="0" smtClean="0"/>
              <a:t>Works closely with the respiratory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0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cardiovascular system</a:t>
            </a:r>
            <a:endParaRPr lang="en-US" b="1" dirty="0"/>
          </a:p>
        </p:txBody>
      </p:sp>
      <p:pic>
        <p:nvPicPr>
          <p:cNvPr id="4" name="Picture 2" descr="infographic_27_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557038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84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cardiovascular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/>
              <a:t>Heart</a:t>
            </a:r>
          </a:p>
          <a:p>
            <a:r>
              <a:rPr lang="en-US" dirty="0" smtClean="0"/>
              <a:t>Muscular pump</a:t>
            </a:r>
          </a:p>
          <a:p>
            <a:r>
              <a:rPr lang="en-US" dirty="0" smtClean="0"/>
              <a:t>Pumps blood throughout the body</a:t>
            </a:r>
          </a:p>
          <a:p>
            <a:r>
              <a:rPr lang="en-US" dirty="0" smtClean="0"/>
              <a:t>Four chambers</a:t>
            </a:r>
          </a:p>
          <a:p>
            <a:pPr lvl="1"/>
            <a:r>
              <a:rPr lang="en-US" dirty="0" smtClean="0"/>
              <a:t> two paired </a:t>
            </a:r>
            <a:r>
              <a:rPr lang="en-US" b="1" dirty="0" smtClean="0"/>
              <a:t>atria</a:t>
            </a:r>
            <a:r>
              <a:rPr lang="en-US" dirty="0" smtClean="0"/>
              <a:t> receive blood</a:t>
            </a:r>
          </a:p>
          <a:p>
            <a:pPr lvl="1"/>
            <a:r>
              <a:rPr lang="en-US" dirty="0" smtClean="0"/>
              <a:t> two paired </a:t>
            </a:r>
            <a:r>
              <a:rPr lang="en-US" b="1" dirty="0" smtClean="0"/>
              <a:t>ventricles</a:t>
            </a:r>
            <a:r>
              <a:rPr lang="en-US" dirty="0" smtClean="0"/>
              <a:t> pump blood out</a:t>
            </a:r>
            <a:endParaRPr lang="en-US" dirty="0"/>
          </a:p>
        </p:txBody>
      </p:sp>
      <p:pic>
        <p:nvPicPr>
          <p:cNvPr id="5" name="Picture 2" descr="infographic_27_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5" t="9272" r="6432" b="56086"/>
          <a:stretch/>
        </p:blipFill>
        <p:spPr bwMode="auto">
          <a:xfrm>
            <a:off x="4495800" y="2209801"/>
            <a:ext cx="451821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19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cardiovascular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Arteries</a:t>
            </a:r>
            <a:endParaRPr lang="en-US" dirty="0" smtClean="0"/>
          </a:p>
          <a:p>
            <a:r>
              <a:rPr lang="en-US" dirty="0" smtClean="0"/>
              <a:t>Vessels that carry blood away from the heart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Veins</a:t>
            </a:r>
          </a:p>
          <a:p>
            <a:r>
              <a:rPr lang="en-US" dirty="0" smtClean="0"/>
              <a:t>Vessels that return blood to the heart</a:t>
            </a:r>
            <a:endParaRPr lang="en-US" dirty="0"/>
          </a:p>
        </p:txBody>
      </p:sp>
      <p:pic>
        <p:nvPicPr>
          <p:cNvPr id="5" name="Picture 2" descr="infographic_27_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t="9068" r="58386" b="28779"/>
          <a:stretch/>
        </p:blipFill>
        <p:spPr bwMode="auto">
          <a:xfrm>
            <a:off x="5257800" y="1676400"/>
            <a:ext cx="3540034" cy="457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859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3053</TotalTime>
  <Words>1452</Words>
  <Application>Microsoft Office PowerPoint</Application>
  <PresentationFormat>On-screen Show (4:3)</PresentationFormat>
  <Paragraphs>226</Paragraphs>
  <Slides>30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Chapter 27</vt:lpstr>
      <vt:lpstr>Driving Questions</vt:lpstr>
      <vt:lpstr>A silent epidemic</vt:lpstr>
      <vt:lpstr>A silent epidemic</vt:lpstr>
      <vt:lpstr>The cardiovascular system</vt:lpstr>
      <vt:lpstr>The cardiovascular system</vt:lpstr>
      <vt:lpstr>The cardiovascular system</vt:lpstr>
      <vt:lpstr>The cardiovascular system</vt:lpstr>
      <vt:lpstr>The cardiovascular system</vt:lpstr>
      <vt:lpstr>Cardiovascular disease</vt:lpstr>
      <vt:lpstr>Cardiovascular function</vt:lpstr>
      <vt:lpstr>Cardiovascular function</vt:lpstr>
      <vt:lpstr>Cardiovascular function</vt:lpstr>
      <vt:lpstr>Cardiovascular function</vt:lpstr>
      <vt:lpstr>Cardiovascular disease</vt:lpstr>
      <vt:lpstr>Cardiovascular function</vt:lpstr>
      <vt:lpstr>Cardiovascular function</vt:lpstr>
      <vt:lpstr>Cardiovascular function</vt:lpstr>
      <vt:lpstr>Cardiovascular function</vt:lpstr>
      <vt:lpstr>Cardiovascular disease </vt:lpstr>
      <vt:lpstr>Cardiovascular disease</vt:lpstr>
      <vt:lpstr>Cardiovascular disease</vt:lpstr>
      <vt:lpstr>Risk factors</vt:lpstr>
      <vt:lpstr>Risk factors</vt:lpstr>
      <vt:lpstr>ABCs of a healthy heart</vt:lpstr>
      <vt:lpstr>Other types of circulatory systems</vt:lpstr>
      <vt:lpstr>Other types of circulatory systems</vt:lpstr>
      <vt:lpstr>Other types of circulatory systems</vt:lpstr>
      <vt:lpstr>Summary</vt:lpstr>
    </vt:vector>
  </TitlesOfParts>
  <Company>GVSU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Cymbola</dc:creator>
  <cp:lastModifiedBy>hbadmin</cp:lastModifiedBy>
  <cp:revision>36</cp:revision>
  <dcterms:created xsi:type="dcterms:W3CDTF">2014-03-21T18:44:51Z</dcterms:created>
  <dcterms:modified xsi:type="dcterms:W3CDTF">2014-04-26T19:07:23Z</dcterms:modified>
</cp:coreProperties>
</file>