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0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1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3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4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5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6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8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9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20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548" r:id="rId2"/>
    <p:sldId id="517" r:id="rId3"/>
    <p:sldId id="507" r:id="rId4"/>
    <p:sldId id="518" r:id="rId5"/>
    <p:sldId id="519" r:id="rId6"/>
    <p:sldId id="520" r:id="rId7"/>
    <p:sldId id="521" r:id="rId8"/>
    <p:sldId id="522" r:id="rId9"/>
    <p:sldId id="523" r:id="rId10"/>
    <p:sldId id="536" r:id="rId11"/>
    <p:sldId id="537" r:id="rId12"/>
    <p:sldId id="538" r:id="rId13"/>
    <p:sldId id="539" r:id="rId14"/>
    <p:sldId id="540" r:id="rId15"/>
    <p:sldId id="541" r:id="rId16"/>
    <p:sldId id="542" r:id="rId17"/>
    <p:sldId id="543" r:id="rId18"/>
    <p:sldId id="544" r:id="rId19"/>
    <p:sldId id="545" r:id="rId20"/>
    <p:sldId id="546" r:id="rId21"/>
    <p:sldId id="54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00"/>
    <a:srgbClr val="DDDDDD"/>
    <a:srgbClr val="FFCCCC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57" autoAdjust="0"/>
    <p:restoredTop sz="83627" autoAdjust="0"/>
  </p:normalViewPr>
  <p:slideViewPr>
    <p:cSldViewPr snapToGrid="0">
      <p:cViewPr>
        <p:scale>
          <a:sx n="66" d="100"/>
          <a:sy n="66" d="100"/>
        </p:scale>
        <p:origin x="-1494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890" y="1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2E604BB-253E-4CDA-B911-B8CA75D54022}" type="datetimeFigureOut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CB90912-34AD-4B12-94E6-0B1FAF093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1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B36955-5AA0-4F5B-8B7D-0B752AECA0B7}" type="slidenum">
              <a:rPr lang="en-US" smtClean="0">
                <a:latin typeface="Calibri" pitchFamily="34" charset="0"/>
              </a:rPr>
              <a:pPr eaLnBrk="1" hangingPunct="1"/>
              <a:t>1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C1D1731-E33C-43CB-98A8-4194775F4938}" type="slidenum">
              <a:rPr lang="en-US" altLang="en-US" sz="1200"/>
              <a:pPr algn="r" eaLnBrk="1" hangingPunct="1"/>
              <a:t>10</a:t>
            </a:fld>
            <a:endParaRPr lang="en-US" altLang="en-US" sz="1200"/>
          </a:p>
        </p:txBody>
      </p:sp>
      <p:sp>
        <p:nvSpPr>
          <p:cNvPr id="3379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A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2</a:t>
            </a:r>
          </a:p>
        </p:txBody>
      </p:sp>
      <p:sp>
        <p:nvSpPr>
          <p:cNvPr id="3379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D965CC1-3A89-47AA-8085-D5AE7A0A37F6}" type="slidenum">
              <a:rPr lang="en-US" altLang="en-US" sz="1200">
                <a:latin typeface="Calibri" pitchFamily="34" charset="0"/>
              </a:rPr>
              <a:pPr algn="r" eaLnBrk="1" hangingPunct="1"/>
              <a:t>10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23D4ED2-E29A-4C4A-9146-D074DE1F1E99}" type="slidenum">
              <a:rPr lang="en-US" altLang="en-US" sz="1200"/>
              <a:pPr algn="r" eaLnBrk="1" hangingPunct="1"/>
              <a:t>11</a:t>
            </a:fld>
            <a:endParaRPr lang="en-US" altLang="en-US" sz="1200"/>
          </a:p>
        </p:txBody>
      </p:sp>
      <p:sp>
        <p:nvSpPr>
          <p:cNvPr id="348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E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2</a:t>
            </a:r>
          </a:p>
        </p:txBody>
      </p:sp>
      <p:sp>
        <p:nvSpPr>
          <p:cNvPr id="3482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48649A6-ACFD-4342-8ADF-09A1D0A8166D}" type="slidenum">
              <a:rPr lang="en-US" altLang="en-US" sz="1200">
                <a:latin typeface="Calibri" pitchFamily="34" charset="0"/>
              </a:rPr>
              <a:pPr algn="r" eaLnBrk="1" hangingPunct="1"/>
              <a:t>11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4A26FB8-BCE8-4B0E-A705-0D9F9E00B2AE}" type="slidenum">
              <a:rPr lang="en-US" altLang="en-US" sz="1200"/>
              <a:pPr algn="r" eaLnBrk="1" hangingPunct="1"/>
              <a:t>12</a:t>
            </a:fld>
            <a:endParaRPr lang="en-US" altLang="en-US" sz="1200"/>
          </a:p>
        </p:txBody>
      </p:sp>
      <p:sp>
        <p:nvSpPr>
          <p:cNvPr id="3584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D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3</a:t>
            </a:r>
          </a:p>
        </p:txBody>
      </p:sp>
      <p:sp>
        <p:nvSpPr>
          <p:cNvPr id="3584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B3CDDFD-1D48-4DBA-AE29-E82E1B1A7D4E}" type="slidenum">
              <a:rPr lang="en-US" altLang="en-US" sz="1200">
                <a:latin typeface="Calibri" pitchFamily="34" charset="0"/>
              </a:rPr>
              <a:pPr algn="r" eaLnBrk="1" hangingPunct="1"/>
              <a:t>12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4C85938-9602-4FBF-9495-EF145DC20446}" type="slidenum">
              <a:rPr lang="en-US" altLang="en-US" sz="1200"/>
              <a:pPr algn="r" eaLnBrk="1" hangingPunct="1"/>
              <a:t>13</a:t>
            </a:fld>
            <a:endParaRPr lang="en-US" altLang="en-US" sz="1200"/>
          </a:p>
        </p:txBody>
      </p:sp>
      <p:sp>
        <p:nvSpPr>
          <p:cNvPr id="3686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D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3</a:t>
            </a:r>
          </a:p>
        </p:txBody>
      </p:sp>
      <p:sp>
        <p:nvSpPr>
          <p:cNvPr id="3686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43BA037-8A17-4782-B120-4DD6EA5662C2}" type="slidenum">
              <a:rPr lang="en-US" altLang="en-US" sz="1200">
                <a:latin typeface="Calibri" pitchFamily="34" charset="0"/>
              </a:rPr>
              <a:pPr algn="r" eaLnBrk="1" hangingPunct="1"/>
              <a:t>13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068A741-2FD5-4C18-AC3F-E992C0AB75A4}" type="slidenum">
              <a:rPr lang="en-US" altLang="en-US" sz="1200"/>
              <a:pPr algn="r" eaLnBrk="1" hangingPunct="1"/>
              <a:t>14</a:t>
            </a:fld>
            <a:endParaRPr lang="en-US" altLang="en-US" sz="1200"/>
          </a:p>
        </p:txBody>
      </p:sp>
      <p:sp>
        <p:nvSpPr>
          <p:cNvPr id="3789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E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3</a:t>
            </a:r>
          </a:p>
        </p:txBody>
      </p:sp>
      <p:sp>
        <p:nvSpPr>
          <p:cNvPr id="3789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C99AB89-54C8-47CA-9675-32669898AA2C}" type="slidenum">
              <a:rPr lang="en-US" altLang="en-US" sz="1200">
                <a:latin typeface="Calibri" pitchFamily="34" charset="0"/>
              </a:rPr>
              <a:pPr algn="r" eaLnBrk="1" hangingPunct="1"/>
              <a:t>14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86B5099-7583-4A9A-98BC-2BC7BCF10875}" type="slidenum">
              <a:rPr lang="en-US" altLang="en-US" sz="1200"/>
              <a:pPr algn="r" eaLnBrk="1" hangingPunct="1"/>
              <a:t>15</a:t>
            </a:fld>
            <a:endParaRPr lang="en-US" altLang="en-US" sz="1200"/>
          </a:p>
        </p:txBody>
      </p:sp>
      <p:sp>
        <p:nvSpPr>
          <p:cNvPr id="3891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A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3</a:t>
            </a:r>
          </a:p>
        </p:txBody>
      </p:sp>
      <p:sp>
        <p:nvSpPr>
          <p:cNvPr id="3891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AFA01AB-4FE8-4F63-B2C4-033EFBBD2B86}" type="slidenum">
              <a:rPr lang="en-US" altLang="en-US" sz="1200">
                <a:latin typeface="Calibri" pitchFamily="34" charset="0"/>
              </a:rPr>
              <a:pPr algn="r" eaLnBrk="1" hangingPunct="1"/>
              <a:t>15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5C0B3B1-AE10-4679-88F2-66B3D092AA40}" type="slidenum">
              <a:rPr lang="en-US" altLang="en-US" sz="1200"/>
              <a:pPr algn="r" eaLnBrk="1" hangingPunct="1"/>
              <a:t>16</a:t>
            </a:fld>
            <a:endParaRPr lang="en-US" altLang="en-US" sz="1200"/>
          </a:p>
        </p:txBody>
      </p:sp>
      <p:sp>
        <p:nvSpPr>
          <p:cNvPr id="3993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E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3</a:t>
            </a:r>
          </a:p>
        </p:txBody>
      </p:sp>
      <p:sp>
        <p:nvSpPr>
          <p:cNvPr id="3994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4A08E49-1677-4241-B503-316109BD03FA}" type="slidenum">
              <a:rPr lang="en-US" altLang="en-US" sz="1200">
                <a:latin typeface="Calibri" pitchFamily="34" charset="0"/>
              </a:rPr>
              <a:pPr algn="r" eaLnBrk="1" hangingPunct="1"/>
              <a:t>16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BB70339-8325-4A21-AA2A-A58AAA64CFB4}" type="slidenum">
              <a:rPr lang="en-US" altLang="en-US" sz="1200"/>
              <a:pPr algn="r" eaLnBrk="1" hangingPunct="1"/>
              <a:t>17</a:t>
            </a:fld>
            <a:endParaRPr lang="en-US" altLang="en-US" sz="1200"/>
          </a:p>
        </p:txBody>
      </p:sp>
      <p:sp>
        <p:nvSpPr>
          <p:cNvPr id="4096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A</a:t>
            </a:r>
          </a:p>
          <a:p>
            <a:pPr eaLnBrk="1" hangingPunct="1"/>
            <a:r>
              <a:rPr lang="en-US" smtClean="0"/>
              <a:t>Driving Question:</a:t>
            </a:r>
            <a:r>
              <a:rPr lang="en-US" altLang="en-US" smtClean="0"/>
              <a:t> 4</a:t>
            </a:r>
          </a:p>
        </p:txBody>
      </p:sp>
      <p:sp>
        <p:nvSpPr>
          <p:cNvPr id="4096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34F4CE5-C171-4649-9B22-7264EACA91E5}" type="slidenum">
              <a:rPr lang="en-US" altLang="en-US" sz="1200">
                <a:latin typeface="Calibri" pitchFamily="34" charset="0"/>
              </a:rPr>
              <a:pPr algn="r" eaLnBrk="1" hangingPunct="1"/>
              <a:t>17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FA6A94E-4762-4AC5-8AF2-067815BE464A}" type="slidenum">
              <a:rPr lang="en-US" altLang="en-US" sz="1200"/>
              <a:pPr algn="r" eaLnBrk="1" hangingPunct="1"/>
              <a:t>18</a:t>
            </a:fld>
            <a:endParaRPr lang="en-US" altLang="en-US" sz="1200"/>
          </a:p>
        </p:txBody>
      </p:sp>
      <p:sp>
        <p:nvSpPr>
          <p:cNvPr id="4198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E</a:t>
            </a:r>
          </a:p>
          <a:p>
            <a:pPr eaLnBrk="1" hangingPunct="1"/>
            <a:r>
              <a:rPr lang="en-US" smtClean="0"/>
              <a:t>Driving Question:</a:t>
            </a:r>
            <a:r>
              <a:rPr lang="en-US" altLang="en-US" smtClean="0"/>
              <a:t> 4</a:t>
            </a:r>
          </a:p>
        </p:txBody>
      </p:sp>
      <p:sp>
        <p:nvSpPr>
          <p:cNvPr id="419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D184560-F44F-4FC4-9A45-92D15A1722E3}" type="slidenum">
              <a:rPr lang="en-US" altLang="en-US" sz="1200">
                <a:latin typeface="Calibri" pitchFamily="34" charset="0"/>
              </a:rPr>
              <a:pPr algn="r" eaLnBrk="1" hangingPunct="1"/>
              <a:t>18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355FC64-B33D-4AE4-88A0-3181971F8C43}" type="slidenum">
              <a:rPr lang="en-US" altLang="en-US" sz="1200"/>
              <a:pPr algn="r" eaLnBrk="1" hangingPunct="1"/>
              <a:t>19</a:t>
            </a:fld>
            <a:endParaRPr lang="en-US" altLang="en-US" sz="1200"/>
          </a:p>
        </p:txBody>
      </p:sp>
      <p:sp>
        <p:nvSpPr>
          <p:cNvPr id="4301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B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4</a:t>
            </a:r>
          </a:p>
        </p:txBody>
      </p:sp>
      <p:sp>
        <p:nvSpPr>
          <p:cNvPr id="4301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D0F028A-FD5D-436A-B0E9-2C47C562C970}" type="slidenum">
              <a:rPr lang="en-US" altLang="en-US" sz="1200">
                <a:latin typeface="Calibri" pitchFamily="34" charset="0"/>
              </a:rPr>
              <a:pPr algn="r" eaLnBrk="1" hangingPunct="1"/>
              <a:t>19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30CA3B8-EFA2-437D-9FAF-2870B0747DED}" type="slidenum">
              <a:rPr lang="en-US" altLang="en-US" sz="1200"/>
              <a:pPr algn="r" eaLnBrk="1" hangingPunct="1"/>
              <a:t>2</a:t>
            </a:fld>
            <a:endParaRPr lang="en-US" altLang="en-US" sz="1200"/>
          </a:p>
        </p:txBody>
      </p:sp>
      <p:sp>
        <p:nvSpPr>
          <p:cNvPr id="2560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A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1</a:t>
            </a:r>
          </a:p>
        </p:txBody>
      </p:sp>
      <p:sp>
        <p:nvSpPr>
          <p:cNvPr id="2560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D7A62BD-70D7-4278-A3BF-7CF76662FE9F}" type="slidenum">
              <a:rPr lang="en-US" altLang="en-US" sz="1200">
                <a:latin typeface="Calibri" pitchFamily="34" charset="0"/>
              </a:rPr>
              <a:pPr algn="r" eaLnBrk="1" hangingPunct="1"/>
              <a:t>2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4DA0AD0-4A5B-49F1-8355-1FDCD8C9DCF9}" type="slidenum">
              <a:rPr lang="en-US" altLang="en-US" sz="1200"/>
              <a:pPr algn="r" eaLnBrk="1" hangingPunct="1"/>
              <a:t>20</a:t>
            </a:fld>
            <a:endParaRPr lang="en-US" altLang="en-US" sz="1200"/>
          </a:p>
        </p:txBody>
      </p:sp>
      <p:sp>
        <p:nvSpPr>
          <p:cNvPr id="4403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A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4</a:t>
            </a:r>
          </a:p>
        </p:txBody>
      </p:sp>
      <p:sp>
        <p:nvSpPr>
          <p:cNvPr id="4403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90D18D5-C6D7-4EBC-A526-8627E571C002}" type="slidenum">
              <a:rPr lang="en-US" altLang="en-US" sz="1200">
                <a:latin typeface="Calibri" pitchFamily="34" charset="0"/>
              </a:rPr>
              <a:pPr algn="r" eaLnBrk="1" hangingPunct="1"/>
              <a:t>20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66B7E44-ECB8-47BF-A31F-AB2C72060F84}" type="slidenum">
              <a:rPr lang="en-US" altLang="en-US" sz="1200"/>
              <a:pPr algn="r" eaLnBrk="1" hangingPunct="1"/>
              <a:t>21</a:t>
            </a:fld>
            <a:endParaRPr lang="en-US" altLang="en-US" sz="1200"/>
          </a:p>
        </p:txBody>
      </p:sp>
      <p:sp>
        <p:nvSpPr>
          <p:cNvPr id="4505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D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4</a:t>
            </a:r>
          </a:p>
        </p:txBody>
      </p:sp>
      <p:sp>
        <p:nvSpPr>
          <p:cNvPr id="4506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25C387B-050D-4261-B300-209C341C70C4}" type="slidenum">
              <a:rPr lang="en-US" altLang="en-US" sz="1200">
                <a:latin typeface="Calibri" pitchFamily="34" charset="0"/>
              </a:rPr>
              <a:pPr algn="r" eaLnBrk="1" hangingPunct="1"/>
              <a:t>21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2108D35-6076-4467-A5EE-F5DD5A6A20C2}" type="slidenum">
              <a:rPr lang="en-US" altLang="en-US" sz="1200"/>
              <a:pPr algn="r" eaLnBrk="1" hangingPunct="1"/>
              <a:t>3</a:t>
            </a:fld>
            <a:endParaRPr lang="en-US" altLang="en-US" sz="1200"/>
          </a:p>
        </p:txBody>
      </p:sp>
      <p:sp>
        <p:nvSpPr>
          <p:cNvPr id="2662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D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1</a:t>
            </a:r>
          </a:p>
        </p:txBody>
      </p:sp>
      <p:sp>
        <p:nvSpPr>
          <p:cNvPr id="2662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FA24BD1-8212-4C29-8711-7819AF319DAA}" type="slidenum">
              <a:rPr lang="en-US" altLang="en-US" sz="1200">
                <a:latin typeface="Calibri" pitchFamily="34" charset="0"/>
              </a:rPr>
              <a:pPr algn="r" eaLnBrk="1" hangingPunct="1"/>
              <a:t>3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BC0AB3B-E0F0-448F-9E04-484A8926B444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2765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D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1</a:t>
            </a:r>
          </a:p>
        </p:txBody>
      </p:sp>
      <p:sp>
        <p:nvSpPr>
          <p:cNvPr id="2765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30D8F25-DDF2-402F-B0CD-D912EF1029AE}" type="slidenum">
              <a:rPr lang="en-US" altLang="en-US" sz="1200">
                <a:latin typeface="Calibri" pitchFamily="34" charset="0"/>
              </a:rPr>
              <a:pPr algn="r" eaLnBrk="1" hangingPunct="1"/>
              <a:t>4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AE4E946-82D1-488B-A54F-6247B7FA8E56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  <p:sp>
        <p:nvSpPr>
          <p:cNvPr id="2867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C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1</a:t>
            </a:r>
          </a:p>
        </p:txBody>
      </p:sp>
      <p:sp>
        <p:nvSpPr>
          <p:cNvPr id="2867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B4BD742-53AC-43F9-BBDA-3EFCBF5A1701}" type="slidenum">
              <a:rPr lang="en-US" altLang="en-US" sz="1200">
                <a:latin typeface="Calibri" pitchFamily="34" charset="0"/>
              </a:rPr>
              <a:pPr algn="r" eaLnBrk="1" hangingPunct="1"/>
              <a:t>5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87EEE50-FA27-40AA-AAC6-7839669139E4}" type="slidenum">
              <a:rPr lang="en-US" altLang="en-US" sz="1200"/>
              <a:pPr algn="r" eaLnBrk="1" hangingPunct="1"/>
              <a:t>6</a:t>
            </a:fld>
            <a:endParaRPr lang="en-US" altLang="en-US" sz="1200"/>
          </a:p>
        </p:txBody>
      </p:sp>
      <p:sp>
        <p:nvSpPr>
          <p:cNvPr id="2969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E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1</a:t>
            </a:r>
          </a:p>
        </p:txBody>
      </p:sp>
      <p:sp>
        <p:nvSpPr>
          <p:cNvPr id="2970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5DBB795-9D54-458D-995E-A5C905A7AF55}" type="slidenum">
              <a:rPr lang="en-US" altLang="en-US" sz="1200">
                <a:latin typeface="Calibri" pitchFamily="34" charset="0"/>
              </a:rPr>
              <a:pPr algn="r" eaLnBrk="1" hangingPunct="1"/>
              <a:t>6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08089BD-9A39-4EA5-9C50-B04C752E835B}" type="slidenum">
              <a:rPr lang="en-US" altLang="en-US" sz="1200"/>
              <a:pPr algn="r" eaLnBrk="1" hangingPunct="1"/>
              <a:t>7</a:t>
            </a:fld>
            <a:endParaRPr lang="en-US" altLang="en-US" sz="1200"/>
          </a:p>
        </p:txBody>
      </p:sp>
      <p:sp>
        <p:nvSpPr>
          <p:cNvPr id="3072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B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2</a:t>
            </a:r>
          </a:p>
        </p:txBody>
      </p:sp>
      <p:sp>
        <p:nvSpPr>
          <p:cNvPr id="3072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59DD093-28BC-4C0F-A01A-09ED4D720925}" type="slidenum">
              <a:rPr lang="en-US" altLang="en-US" sz="1200">
                <a:latin typeface="Calibri" pitchFamily="34" charset="0"/>
              </a:rPr>
              <a:pPr algn="r" eaLnBrk="1" hangingPunct="1"/>
              <a:t>7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E9D7397-0059-4C0B-AE2C-F25FB81FA7F5}" type="slidenum">
              <a:rPr lang="en-US" altLang="en-US" sz="1200"/>
              <a:pPr algn="r" eaLnBrk="1" hangingPunct="1"/>
              <a:t>8</a:t>
            </a:fld>
            <a:endParaRPr lang="en-US" altLang="en-US" sz="1200"/>
          </a:p>
        </p:txBody>
      </p:sp>
      <p:sp>
        <p:nvSpPr>
          <p:cNvPr id="3174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B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2</a:t>
            </a:r>
          </a:p>
        </p:txBody>
      </p:sp>
      <p:sp>
        <p:nvSpPr>
          <p:cNvPr id="3174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F5208CE-47D9-45F7-9495-07D110A68475}" type="slidenum">
              <a:rPr lang="en-US" altLang="en-US" sz="1200">
                <a:latin typeface="Calibri" pitchFamily="34" charset="0"/>
              </a:rPr>
              <a:pPr algn="r" eaLnBrk="1" hangingPunct="1"/>
              <a:t>8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023BC1E-E9C4-4ADC-BCF8-302ED96E8E3F}" type="slidenum">
              <a:rPr lang="en-US" altLang="en-US" sz="1200"/>
              <a:pPr algn="r" eaLnBrk="1" hangingPunct="1"/>
              <a:t>9</a:t>
            </a:fld>
            <a:endParaRPr lang="en-US" altLang="en-US" sz="1200"/>
          </a:p>
        </p:txBody>
      </p:sp>
      <p:sp>
        <p:nvSpPr>
          <p:cNvPr id="3277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A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2</a:t>
            </a:r>
          </a:p>
        </p:txBody>
      </p:sp>
      <p:sp>
        <p:nvSpPr>
          <p:cNvPr id="3277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05D649A-CD96-4AD4-8B55-9CD2C7463192}" type="slidenum">
              <a:rPr lang="en-US" altLang="en-US" sz="1200">
                <a:latin typeface="Calibri" pitchFamily="34" charset="0"/>
              </a:rPr>
              <a:pPr algn="r" eaLnBrk="1" hangingPunct="1"/>
              <a:t>9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90679-ABC8-4182-9698-81F502FF4524}" type="datetimeFigureOut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244C1-1892-40FD-B567-687370CD5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5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561B6-06EE-4AF1-B331-D38331C2F7DB}" type="datetimeFigureOut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F5DD-499D-4A9C-A0FF-AE3731468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3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EE5F8-B41E-4CEF-A2BC-3DD3AA9828F5}" type="datetimeFigureOut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51CBA-D993-44E0-9BC5-132AAFCDF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6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DD5CF-53CA-4C1E-8533-E3E78BD38C96}" type="datetimeFigureOut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02867-E845-4ADD-A5E2-A4800A43A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6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61593-C1A0-413E-8DAF-9CD0F23E89E3}" type="datetimeFigureOut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F5626-9693-4F17-BC51-B951DAEF7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3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C55D1-62E9-485B-898B-5A444C201532}" type="datetimeFigureOut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47C8A-6494-4CDF-8FE7-217D69BD5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5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FE72B-5B65-4852-94D0-6D11C52B4B7D}" type="datetimeFigureOut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7CB15-4BA4-46AA-8D1F-5A66F0B5C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2AB15-5633-4016-BCCB-8A3212E87623}" type="datetimeFigureOut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6E4D1-0133-4370-ACB0-BE2FC3526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8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4D3F2-83EF-41A8-A036-99E921A24003}" type="datetimeFigureOut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ADD59-586E-463A-B51E-70112A87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9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F9065-D18E-4E80-BBD0-468007FF9C31}" type="datetimeFigureOut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237BC-3DBD-4AD6-A37C-18664230E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5148F-5A3C-4942-AB05-ED86069D1D91}" type="datetimeFigureOut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E3EEB-DA3C-4F0F-AD46-85DA9BED5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7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CF8C5D4-C816-4DAC-AD5D-6F2913865444}" type="datetimeFigureOut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EE9F50B-1256-4F85-977D-0320BE20D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581400"/>
          </a:xfrm>
        </p:spPr>
        <p:txBody>
          <a:bodyPr/>
          <a:lstStyle/>
          <a:p>
            <a:pPr eaLnBrk="1" hangingPunct="1"/>
            <a:r>
              <a:rPr lang="en-US" sz="6000" b="1" smtClean="0"/>
              <a:t/>
            </a:r>
            <a:br>
              <a:rPr lang="en-US" sz="6000" b="1" smtClean="0"/>
            </a:br>
            <a:r>
              <a:rPr lang="en-US" sz="6000" b="1" i="1" smtClean="0"/>
              <a:t>Biology for a Changing World, 2e </a:t>
            </a:r>
            <a:r>
              <a:rPr lang="en-US" sz="6000" b="1" smtClean="0"/>
              <a:t/>
            </a:r>
            <a:br>
              <a:rPr lang="en-US" sz="6000" b="1" smtClean="0"/>
            </a:br>
            <a:r>
              <a:rPr lang="en-US" sz="6000" b="1" smtClean="0"/>
              <a:t/>
            </a:r>
            <a:br>
              <a:rPr lang="en-US" sz="6000" b="1" smtClean="0"/>
            </a:br>
            <a:r>
              <a:rPr lang="en-US" sz="6000" smtClean="0"/>
              <a:t>Clicker Questions </a:t>
            </a:r>
            <a:br>
              <a:rPr lang="en-US" sz="6000" smtClean="0"/>
            </a:br>
            <a:r>
              <a:rPr lang="en-US" sz="6000" smtClean="0"/>
              <a:t/>
            </a:r>
            <a:br>
              <a:rPr lang="en-US" sz="6000" smtClean="0"/>
            </a:br>
            <a:r>
              <a:rPr lang="en-US" sz="6000" smtClean="0"/>
              <a:t>Chapter 28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PQuestion"/>
          <p:cNvSpPr>
            <a:spLocks noGrp="1"/>
          </p:cNvSpPr>
          <p:nvPr>
            <p:ph type="title" idx="4294967295"/>
          </p:nvPr>
        </p:nvSpPr>
        <p:spPr>
          <a:xfrm>
            <a:off x="179388" y="203200"/>
            <a:ext cx="8734425" cy="2166938"/>
          </a:xfrm>
        </p:spPr>
        <p:txBody>
          <a:bodyPr/>
          <a:lstStyle/>
          <a:p>
            <a:pPr algn="l" eaLnBrk="1" hangingPunct="1"/>
            <a:r>
              <a:rPr lang="en-US" altLang="en-US" sz="3600" smtClean="0"/>
              <a:t>The concentration of carbon dioxide in your blood ____ when you exercise and your blood pH ___.</a:t>
            </a:r>
          </a:p>
        </p:txBody>
      </p:sp>
      <p:sp>
        <p:nvSpPr>
          <p:cNvPr id="11267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41325" y="2330450"/>
            <a:ext cx="8294688" cy="4310063"/>
          </a:xfrm>
        </p:spPr>
        <p:txBody>
          <a:bodyPr/>
          <a:lstStyle/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solidFill>
                  <a:srgbClr val="FF0000"/>
                </a:solidFill>
                <a:latin typeface="+mj-lt"/>
              </a:rPr>
              <a:t>Increases; decreases</a:t>
            </a:r>
          </a:p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Increases; increases</a:t>
            </a:r>
          </a:p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Decreases; decreases</a:t>
            </a:r>
          </a:p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Decreases; increases</a:t>
            </a:r>
          </a:p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pH is not affected by carbon dioxide levels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PQuestion"/>
          <p:cNvSpPr>
            <a:spLocks noGrp="1"/>
          </p:cNvSpPr>
          <p:nvPr>
            <p:ph type="title" idx="4294967295"/>
          </p:nvPr>
        </p:nvSpPr>
        <p:spPr>
          <a:xfrm>
            <a:off x="409575" y="0"/>
            <a:ext cx="8734425" cy="2166938"/>
          </a:xfrm>
        </p:spPr>
        <p:txBody>
          <a:bodyPr/>
          <a:lstStyle/>
          <a:p>
            <a:pPr algn="l" eaLnBrk="1" hangingPunct="1"/>
            <a:r>
              <a:rPr lang="en-US" altLang="en-US" sz="3600" smtClean="0"/>
              <a:t>Iron is required in our bodies because…</a:t>
            </a:r>
          </a:p>
        </p:txBody>
      </p:sp>
      <p:sp>
        <p:nvSpPr>
          <p:cNvPr id="12291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98463" y="2097088"/>
            <a:ext cx="8294687" cy="4310062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Iron affects oxygen-carrying capacity.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Iron is part of hemoglobin.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Iron is used to break down carbon dioxide.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All of the above.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solidFill>
                  <a:srgbClr val="FF0000"/>
                </a:solidFill>
                <a:latin typeface="+mj-lt"/>
              </a:rPr>
              <a:t>A &amp; B only.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PQuestion"/>
          <p:cNvSpPr>
            <a:spLocks noGrp="1"/>
          </p:cNvSpPr>
          <p:nvPr>
            <p:ph type="title" idx="4294967295"/>
          </p:nvPr>
        </p:nvSpPr>
        <p:spPr>
          <a:xfrm>
            <a:off x="179388" y="203200"/>
            <a:ext cx="8734425" cy="1176338"/>
          </a:xfrm>
        </p:spPr>
        <p:txBody>
          <a:bodyPr/>
          <a:lstStyle/>
          <a:p>
            <a:pPr algn="l" eaLnBrk="1" hangingPunct="1"/>
            <a:r>
              <a:rPr lang="en-US" altLang="en-US" sz="3600" smtClean="0"/>
              <a:t>Altitude sickness is caused by…</a:t>
            </a:r>
          </a:p>
        </p:txBody>
      </p:sp>
      <p:sp>
        <p:nvSpPr>
          <p:cNvPr id="13315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39725" y="1465263"/>
            <a:ext cx="8294688" cy="4289425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Having too many red blood cells.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A genetic disorder that affects hemoglobin.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Moving rapidly to a lower altitude.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solidFill>
                  <a:srgbClr val="FF0000"/>
                </a:solidFill>
                <a:latin typeface="+mj-lt"/>
              </a:rPr>
              <a:t>Moving rapidly to an altitude with a lower partial pressure of oxygen.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Kidney disease affecting the release of erythropoietin.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PQuestion"/>
          <p:cNvSpPr>
            <a:spLocks noGrp="1"/>
          </p:cNvSpPr>
          <p:nvPr>
            <p:ph type="title" idx="4294967295"/>
          </p:nvPr>
        </p:nvSpPr>
        <p:spPr>
          <a:xfrm>
            <a:off x="409575" y="174625"/>
            <a:ext cx="8734425" cy="1377950"/>
          </a:xfrm>
        </p:spPr>
        <p:txBody>
          <a:bodyPr/>
          <a:lstStyle/>
          <a:p>
            <a:pPr algn="l" eaLnBrk="1" hangingPunct="1"/>
            <a:r>
              <a:rPr lang="en-US" altLang="en-US" sz="3600" smtClean="0"/>
              <a:t>When carbon dioxide levels in the blood increase, the respiratory system responds in which of the following ways?</a:t>
            </a:r>
          </a:p>
        </p:txBody>
      </p:sp>
      <p:sp>
        <p:nvSpPr>
          <p:cNvPr id="14339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12750" y="2379663"/>
            <a:ext cx="8294688" cy="3781425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Breathing rate decreases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More capillaries develop around alveoli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solidFill>
                  <a:srgbClr val="FF0000"/>
                </a:solidFill>
                <a:latin typeface="+mj-lt"/>
              </a:rPr>
              <a:t>Breathing rate increases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Alveolar walls burst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Oxygen begins to be actively transported into capillaries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PQuestion"/>
          <p:cNvSpPr>
            <a:spLocks noGrp="1"/>
          </p:cNvSpPr>
          <p:nvPr>
            <p:ph type="title" idx="4294967295"/>
          </p:nvPr>
        </p:nvSpPr>
        <p:spPr>
          <a:xfrm>
            <a:off x="179388" y="203200"/>
            <a:ext cx="8734425" cy="2166938"/>
          </a:xfrm>
        </p:spPr>
        <p:txBody>
          <a:bodyPr/>
          <a:lstStyle/>
          <a:p>
            <a:pPr algn="l" eaLnBrk="1" hangingPunct="1"/>
            <a:r>
              <a:rPr lang="en-US" altLang="en-US" sz="3600" smtClean="0"/>
              <a:t>Which of the following would lead to an increase in breathing rate?</a:t>
            </a:r>
          </a:p>
        </p:txBody>
      </p:sp>
      <p:sp>
        <p:nvSpPr>
          <p:cNvPr id="15363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41325" y="2330450"/>
            <a:ext cx="8294688" cy="4310063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A decrease in carbon dioxide in blood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A decrease in oxygen in blood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A decrease in blood pH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An increase in carbon dioxide in blood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solidFill>
                  <a:srgbClr val="FF0000"/>
                </a:solidFill>
                <a:latin typeface="+mj-lt"/>
              </a:rPr>
              <a:t>Both C &amp; D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endParaRPr lang="en-US" altLang="en-US" sz="2800" dirty="0" smtClean="0"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PQuestion"/>
          <p:cNvSpPr>
            <a:spLocks noGrp="1"/>
          </p:cNvSpPr>
          <p:nvPr>
            <p:ph type="title" idx="4294967295"/>
          </p:nvPr>
        </p:nvSpPr>
        <p:spPr>
          <a:xfrm>
            <a:off x="179388" y="203200"/>
            <a:ext cx="8734425" cy="2166938"/>
          </a:xfrm>
        </p:spPr>
        <p:txBody>
          <a:bodyPr/>
          <a:lstStyle/>
          <a:p>
            <a:pPr algn="l" eaLnBrk="1" hangingPunct="1"/>
            <a:r>
              <a:rPr lang="en-US" altLang="en-US" sz="3600" smtClean="0"/>
              <a:t>A physiological change during exercise that would cause hemoglobin to release more oxygen at tissues would be</a:t>
            </a:r>
          </a:p>
        </p:txBody>
      </p:sp>
      <p:sp>
        <p:nvSpPr>
          <p:cNvPr id="16387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41325" y="2613025"/>
            <a:ext cx="8294688" cy="4027488"/>
          </a:xfrm>
        </p:spPr>
        <p:txBody>
          <a:bodyPr/>
          <a:lstStyle/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solidFill>
                  <a:srgbClr val="FF0000"/>
                </a:solidFill>
                <a:latin typeface="+mj-lt"/>
              </a:rPr>
              <a:t>An increase in temperature</a:t>
            </a:r>
          </a:p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An increase in blood pH</a:t>
            </a:r>
          </a:p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An increase in oxygen in blood</a:t>
            </a:r>
          </a:p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A decrease in temperature</a:t>
            </a:r>
          </a:p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An increase in iron in blood</a:t>
            </a:r>
          </a:p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endParaRPr lang="en-US" altLang="en-US" sz="2800" dirty="0" smtClean="0"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PQuestion"/>
          <p:cNvSpPr>
            <a:spLocks noGrp="1"/>
          </p:cNvSpPr>
          <p:nvPr>
            <p:ph type="title" idx="4294967295"/>
          </p:nvPr>
        </p:nvSpPr>
        <p:spPr>
          <a:xfrm>
            <a:off x="409575" y="0"/>
            <a:ext cx="8734425" cy="2166938"/>
          </a:xfrm>
        </p:spPr>
        <p:txBody>
          <a:bodyPr/>
          <a:lstStyle/>
          <a:p>
            <a:pPr algn="l" eaLnBrk="1" hangingPunct="1"/>
            <a:r>
              <a:rPr lang="en-US" altLang="en-US" sz="3600" smtClean="0"/>
              <a:t>Which of the following is true of high altitudes in comparison to sea level?</a:t>
            </a:r>
          </a:p>
        </p:txBody>
      </p:sp>
      <p:sp>
        <p:nvSpPr>
          <p:cNvPr id="17411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39725" y="2206625"/>
            <a:ext cx="8294688" cy="3852863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More red blood cells are produced.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The partial pressure of oxygen is lower.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The air pressure is lower.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There are fewer oxygen molecules available.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solidFill>
                  <a:srgbClr val="FF0000"/>
                </a:solidFill>
                <a:latin typeface="+mj-lt"/>
              </a:rPr>
              <a:t>All of the above.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PQuestion"/>
          <p:cNvSpPr>
            <a:spLocks noGrp="1"/>
          </p:cNvSpPr>
          <p:nvPr>
            <p:ph type="title" idx="4294967295"/>
          </p:nvPr>
        </p:nvSpPr>
        <p:spPr>
          <a:xfrm>
            <a:off x="179388" y="203200"/>
            <a:ext cx="8734425" cy="1146175"/>
          </a:xfrm>
        </p:spPr>
        <p:txBody>
          <a:bodyPr/>
          <a:lstStyle/>
          <a:p>
            <a:pPr algn="l" eaLnBrk="1" hangingPunct="1"/>
            <a:r>
              <a:rPr lang="en-US" altLang="en-US" sz="3600" smtClean="0"/>
              <a:t>Why do some athletes use hypoxic chambers?</a:t>
            </a:r>
          </a:p>
        </p:txBody>
      </p:sp>
      <p:sp>
        <p:nvSpPr>
          <p:cNvPr id="18435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54013" y="1379538"/>
            <a:ext cx="8294687" cy="4811712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+mj-lt"/>
              </a:rPr>
              <a:t>Hypoxic chambers mimic low-oxygen environments and stimulate the production of red blood cells.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They are inexpensive.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Hypoxic chambers work faster than training at high altitudes.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Hypoxic chambers have been shown to increase muscle mass.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All of the above.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PQuestion"/>
          <p:cNvSpPr>
            <a:spLocks noGrp="1"/>
          </p:cNvSpPr>
          <p:nvPr>
            <p:ph type="title" idx="4294967295"/>
          </p:nvPr>
        </p:nvSpPr>
        <p:spPr>
          <a:xfrm>
            <a:off x="409575" y="0"/>
            <a:ext cx="8734425" cy="2166938"/>
          </a:xfrm>
        </p:spPr>
        <p:txBody>
          <a:bodyPr/>
          <a:lstStyle/>
          <a:p>
            <a:pPr algn="l" eaLnBrk="1" hangingPunct="1"/>
            <a:r>
              <a:rPr lang="en-US" altLang="en-US" sz="3600" smtClean="0"/>
              <a:t>Which of the following hormones might be used by athletes as a way to increase the percentage of red blood cells in their blood?</a:t>
            </a:r>
          </a:p>
        </p:txBody>
      </p:sp>
      <p:sp>
        <p:nvSpPr>
          <p:cNvPr id="19459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41325" y="2330450"/>
            <a:ext cx="8294688" cy="4310063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Insulin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Glucagon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err="1" smtClean="0">
                <a:latin typeface="+mj-lt"/>
              </a:rPr>
              <a:t>Somatostatin</a:t>
            </a:r>
            <a:endParaRPr lang="en-US" altLang="en-US" sz="3600" dirty="0" smtClean="0">
              <a:latin typeface="+mj-lt"/>
            </a:endParaRP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Testosterone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solidFill>
                  <a:srgbClr val="FF0000"/>
                </a:solidFill>
                <a:latin typeface="+mj-lt"/>
              </a:rPr>
              <a:t>Erythropoietin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PQuestion"/>
          <p:cNvSpPr>
            <a:spLocks noGrp="1"/>
          </p:cNvSpPr>
          <p:nvPr>
            <p:ph type="title" idx="4294967295"/>
          </p:nvPr>
        </p:nvSpPr>
        <p:spPr>
          <a:xfrm>
            <a:off x="179388" y="203200"/>
            <a:ext cx="8734425" cy="2166938"/>
          </a:xfrm>
        </p:spPr>
        <p:txBody>
          <a:bodyPr/>
          <a:lstStyle/>
          <a:p>
            <a:pPr algn="l" eaLnBrk="1" hangingPunct="1"/>
            <a:r>
              <a:rPr lang="en-US" altLang="en-US" sz="3600" smtClean="0"/>
              <a:t>Why is it difficult to determine whether an athlete has used erythropoietin (EPO) for blood doping?</a:t>
            </a:r>
          </a:p>
        </p:txBody>
      </p:sp>
      <p:sp>
        <p:nvSpPr>
          <p:cNvPr id="20483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41325" y="2330450"/>
            <a:ext cx="8294688" cy="4310063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000" dirty="0" smtClean="0">
                <a:latin typeface="+mj-lt"/>
              </a:rPr>
              <a:t>EPO is a complex molecule that can be difficult to detect with current tests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000" dirty="0" smtClean="0">
                <a:solidFill>
                  <a:srgbClr val="FF0000"/>
                </a:solidFill>
                <a:latin typeface="+mj-lt"/>
              </a:rPr>
              <a:t>EPO is a natural hormone present in everyone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000" dirty="0" smtClean="0">
                <a:latin typeface="+mj-lt"/>
              </a:rPr>
              <a:t>EPO is only found for very brief periods during the day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000" dirty="0" smtClean="0">
                <a:latin typeface="+mj-lt"/>
              </a:rPr>
              <a:t>Athletes frequently refuse to give blood for tests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000" dirty="0" smtClean="0">
                <a:latin typeface="+mj-lt"/>
              </a:rPr>
              <a:t>All of the above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endParaRPr lang="en-US" altLang="en-US" sz="2800" dirty="0" smtClean="0">
              <a:latin typeface="Tahoma" pitchFamily="34" charset="0"/>
            </a:endParaRP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endParaRPr lang="en-US" altLang="en-US" sz="2800" dirty="0" smtClean="0"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PQuestion"/>
          <p:cNvSpPr>
            <a:spLocks noGrp="1"/>
          </p:cNvSpPr>
          <p:nvPr>
            <p:ph type="title" idx="4294967295"/>
          </p:nvPr>
        </p:nvSpPr>
        <p:spPr>
          <a:xfrm>
            <a:off x="409575" y="0"/>
            <a:ext cx="8734425" cy="2166938"/>
          </a:xfrm>
        </p:spPr>
        <p:txBody>
          <a:bodyPr/>
          <a:lstStyle/>
          <a:p>
            <a:pPr algn="l" eaLnBrk="1" hangingPunct="1"/>
            <a:r>
              <a:rPr lang="en-US" altLang="en-US" sz="3600" smtClean="0"/>
              <a:t>What pathway does inhaled air take from the nose to the lungs?</a:t>
            </a:r>
          </a:p>
        </p:txBody>
      </p:sp>
      <p:sp>
        <p:nvSpPr>
          <p:cNvPr id="3075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41325" y="2330450"/>
            <a:ext cx="8294688" cy="4310063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+mj-lt"/>
              </a:rPr>
              <a:t>Pharynx, larynx, trachea, bronchi, alveoli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Alveoli, bronchi, trachea, larynx, pharynx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Pharynx, trachea, larynx, bronchi, alveoli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Larynx, pharynx, trachea, alveoli, bronchi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Alveoli, bronchi, trachea, pharynx, larynx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PQuestion"/>
          <p:cNvSpPr>
            <a:spLocks noGrp="1"/>
          </p:cNvSpPr>
          <p:nvPr>
            <p:ph type="title" idx="4294967295"/>
          </p:nvPr>
        </p:nvSpPr>
        <p:spPr>
          <a:xfrm>
            <a:off x="179388" y="203200"/>
            <a:ext cx="8734425" cy="1566863"/>
          </a:xfrm>
        </p:spPr>
        <p:txBody>
          <a:bodyPr/>
          <a:lstStyle/>
          <a:p>
            <a:pPr algn="l" eaLnBrk="1" hangingPunct="1"/>
            <a:r>
              <a:rPr lang="en-US" altLang="en-US" sz="3600" smtClean="0"/>
              <a:t>Which of the following statements is not true regarding erythropoietin (EPO)?</a:t>
            </a:r>
          </a:p>
        </p:txBody>
      </p:sp>
      <p:sp>
        <p:nvSpPr>
          <p:cNvPr id="21507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41325" y="1871663"/>
            <a:ext cx="8294688" cy="4478337"/>
          </a:xfrm>
        </p:spPr>
        <p:txBody>
          <a:bodyPr/>
          <a:lstStyle/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+mj-lt"/>
              </a:rPr>
              <a:t>EPO is primarily released from bone marrow.</a:t>
            </a:r>
          </a:p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EPO stimulates the production of red blood cells.</a:t>
            </a:r>
          </a:p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EPO is a hormone released in response to a decrease in oxygen-carrying capacity.</a:t>
            </a:r>
          </a:p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Misuse of EPO may lead to an increased risk of stroke.</a:t>
            </a:r>
          </a:p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All of the above are true. </a:t>
            </a:r>
          </a:p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endParaRPr lang="en-US" altLang="en-US" sz="2800" dirty="0" smtClean="0"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PQuestion"/>
          <p:cNvSpPr>
            <a:spLocks noGrp="1"/>
          </p:cNvSpPr>
          <p:nvPr>
            <p:ph type="title" idx="4294967295"/>
          </p:nvPr>
        </p:nvSpPr>
        <p:spPr>
          <a:xfrm>
            <a:off x="409575" y="0"/>
            <a:ext cx="8734425" cy="1887538"/>
          </a:xfrm>
        </p:spPr>
        <p:txBody>
          <a:bodyPr/>
          <a:lstStyle/>
          <a:p>
            <a:pPr algn="l" eaLnBrk="1" hangingPunct="1"/>
            <a:r>
              <a:rPr lang="en-US" altLang="en-US" sz="3600" smtClean="0"/>
              <a:t>How would increasing an athlete’s maximum oxygen uptake be beneficial?</a:t>
            </a:r>
          </a:p>
        </p:txBody>
      </p:sp>
      <p:sp>
        <p:nvSpPr>
          <p:cNvPr id="22531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41325" y="2017713"/>
            <a:ext cx="8294688" cy="4071937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They would have lower carbon dioxide levels.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Their blood pH would decrease.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They would have a lower risk of stroke.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+mj-lt"/>
              </a:rPr>
              <a:t>They would have an increased aerobic respiration capacity.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All of the above.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endParaRPr lang="en-US" altLang="en-US" dirty="0" smtClean="0"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PQuestion"/>
          <p:cNvSpPr>
            <a:spLocks noGrp="1"/>
          </p:cNvSpPr>
          <p:nvPr>
            <p:ph type="title" idx="4294967295"/>
          </p:nvPr>
        </p:nvSpPr>
        <p:spPr>
          <a:xfrm>
            <a:off x="179388" y="203200"/>
            <a:ext cx="8734425" cy="2166938"/>
          </a:xfrm>
        </p:spPr>
        <p:txBody>
          <a:bodyPr/>
          <a:lstStyle/>
          <a:p>
            <a:pPr algn="l" eaLnBrk="1" hangingPunct="1"/>
            <a:r>
              <a:rPr lang="en-US" altLang="en-US" sz="3600" smtClean="0"/>
              <a:t>When the ______ relaxes, exhalation occurs.</a:t>
            </a:r>
          </a:p>
        </p:txBody>
      </p:sp>
      <p:sp>
        <p:nvSpPr>
          <p:cNvPr id="4099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41325" y="2330450"/>
            <a:ext cx="8294688" cy="4310063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Bronchus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Trachea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Alveolus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+mj-lt"/>
              </a:rPr>
              <a:t>Diaphragm 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Lung 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endParaRPr lang="en-US" altLang="en-US" sz="2800" dirty="0" smtClean="0"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PQuestion"/>
          <p:cNvSpPr>
            <a:spLocks noGrp="1"/>
          </p:cNvSpPr>
          <p:nvPr>
            <p:ph type="title" idx="4294967295"/>
          </p:nvPr>
        </p:nvSpPr>
        <p:spPr>
          <a:xfrm>
            <a:off x="409575" y="0"/>
            <a:ext cx="8734425" cy="2166938"/>
          </a:xfrm>
        </p:spPr>
        <p:txBody>
          <a:bodyPr/>
          <a:lstStyle/>
          <a:p>
            <a:pPr algn="l" eaLnBrk="1" hangingPunct="1"/>
            <a:r>
              <a:rPr lang="en-US" altLang="en-US" sz="3600" smtClean="0"/>
              <a:t>Which of the following is true during inhalation?</a:t>
            </a:r>
          </a:p>
        </p:txBody>
      </p:sp>
      <p:sp>
        <p:nvSpPr>
          <p:cNvPr id="5123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41325" y="1982788"/>
            <a:ext cx="8294688" cy="4310062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The volume of the chest cavity increases.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The pressure within the chest cavity decreases.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The pressure within the chest cavity increases.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+mj-lt"/>
              </a:rPr>
              <a:t>A &amp; B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A &amp; 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PQuestion"/>
          <p:cNvSpPr>
            <a:spLocks noGrp="1"/>
          </p:cNvSpPr>
          <p:nvPr>
            <p:ph type="title" idx="4294967295"/>
          </p:nvPr>
        </p:nvSpPr>
        <p:spPr>
          <a:xfrm>
            <a:off x="179388" y="203200"/>
            <a:ext cx="8734425" cy="2166938"/>
          </a:xfrm>
        </p:spPr>
        <p:txBody>
          <a:bodyPr/>
          <a:lstStyle/>
          <a:p>
            <a:pPr algn="l" eaLnBrk="1" hangingPunct="1"/>
            <a:r>
              <a:rPr lang="en-US" altLang="en-US" sz="3600" smtClean="0"/>
              <a:t>Humans use lungs as a respiratory surface. Insects use a different system called ____.</a:t>
            </a:r>
          </a:p>
        </p:txBody>
      </p:sp>
      <p:sp>
        <p:nvSpPr>
          <p:cNvPr id="6147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41325" y="2330450"/>
            <a:ext cx="8294688" cy="4310063"/>
          </a:xfrm>
        </p:spPr>
        <p:txBody>
          <a:bodyPr/>
          <a:lstStyle/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Gills</a:t>
            </a:r>
          </a:p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A breathing tube</a:t>
            </a:r>
          </a:p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solidFill>
                  <a:srgbClr val="FF0000"/>
                </a:solidFill>
                <a:latin typeface="+mj-lt"/>
              </a:rPr>
              <a:t>A tracheal system</a:t>
            </a:r>
          </a:p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Respiratory hairs</a:t>
            </a:r>
          </a:p>
          <a:p>
            <a:pPr marL="514350" indent="-51435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sz="3600" dirty="0" smtClean="0">
                <a:latin typeface="+mj-lt"/>
              </a:rPr>
              <a:t>All of the above except A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PQuestion"/>
          <p:cNvSpPr>
            <a:spLocks noGrp="1"/>
          </p:cNvSpPr>
          <p:nvPr>
            <p:ph type="title" idx="4294967295"/>
          </p:nvPr>
        </p:nvSpPr>
        <p:spPr>
          <a:xfrm>
            <a:off x="409575" y="0"/>
            <a:ext cx="8734425" cy="2166938"/>
          </a:xfrm>
        </p:spPr>
        <p:txBody>
          <a:bodyPr/>
          <a:lstStyle/>
          <a:p>
            <a:pPr algn="l" eaLnBrk="1" hangingPunct="1"/>
            <a:r>
              <a:rPr lang="en-US" altLang="en-US" sz="3600" smtClean="0"/>
              <a:t>Emphysema is a disease that causes alveolar walls to burst. This affects the respiratory system by…</a:t>
            </a:r>
          </a:p>
        </p:txBody>
      </p:sp>
      <p:sp>
        <p:nvSpPr>
          <p:cNvPr id="7171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98463" y="2322513"/>
            <a:ext cx="8294687" cy="3984625"/>
          </a:xfrm>
        </p:spPr>
        <p:txBody>
          <a:bodyPr/>
          <a:lstStyle/>
          <a:p>
            <a:pPr marL="609600" indent="-609600" eaLnBrk="1" hangingPunct="1">
              <a:spcBef>
                <a:spcPts val="6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reducing the surface area for gas exchange.</a:t>
            </a:r>
          </a:p>
          <a:p>
            <a:pPr marL="609600" indent="-609600" eaLnBrk="1" hangingPunct="1">
              <a:spcBef>
                <a:spcPts val="6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reversing the direction that carbon dioxide diffuses.</a:t>
            </a:r>
          </a:p>
          <a:p>
            <a:pPr marL="609600" indent="-609600" eaLnBrk="1" hangingPunct="1">
              <a:spcBef>
                <a:spcPts val="6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decreasing the amount of oxygen absorbed.</a:t>
            </a:r>
          </a:p>
          <a:p>
            <a:pPr marL="609600" indent="-609600" eaLnBrk="1" hangingPunct="1">
              <a:spcBef>
                <a:spcPts val="6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All of the above</a:t>
            </a:r>
          </a:p>
          <a:p>
            <a:pPr marL="609600" indent="-609600" eaLnBrk="1" hangingPunct="1">
              <a:spcBef>
                <a:spcPts val="6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+mj-lt"/>
              </a:rPr>
              <a:t>A &amp; 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PQuestion"/>
          <p:cNvSpPr>
            <a:spLocks noGrp="1"/>
          </p:cNvSpPr>
          <p:nvPr>
            <p:ph type="title" idx="4294967295"/>
          </p:nvPr>
        </p:nvSpPr>
        <p:spPr>
          <a:xfrm>
            <a:off x="179388" y="203200"/>
            <a:ext cx="8734425" cy="2166938"/>
          </a:xfrm>
        </p:spPr>
        <p:txBody>
          <a:bodyPr/>
          <a:lstStyle/>
          <a:p>
            <a:pPr algn="l" eaLnBrk="1" hangingPunct="1"/>
            <a:r>
              <a:rPr lang="en-US" altLang="en-US" sz="3600" smtClean="0"/>
              <a:t>How does oxygen move from the alveoli to body cells?</a:t>
            </a:r>
          </a:p>
        </p:txBody>
      </p:sp>
      <p:sp>
        <p:nvSpPr>
          <p:cNvPr id="8195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41325" y="2330450"/>
            <a:ext cx="8294688" cy="4310063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Active transport moves oxygen into capillaries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+mj-lt"/>
              </a:rPr>
              <a:t>Oxygen diffuses into capillaries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Hemoglobin uses active transport to pull oxygen into red blood cells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Both A &amp; C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Both B &amp; 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PQuestion"/>
          <p:cNvSpPr>
            <a:spLocks noGrp="1"/>
          </p:cNvSpPr>
          <p:nvPr>
            <p:ph type="title" idx="4294967295"/>
          </p:nvPr>
        </p:nvSpPr>
        <p:spPr>
          <a:xfrm>
            <a:off x="409575" y="0"/>
            <a:ext cx="8734425" cy="2166938"/>
          </a:xfrm>
        </p:spPr>
        <p:txBody>
          <a:bodyPr/>
          <a:lstStyle/>
          <a:p>
            <a:pPr algn="l" eaLnBrk="1" hangingPunct="1"/>
            <a:r>
              <a:rPr lang="en-US" altLang="en-US" sz="3200" smtClean="0"/>
              <a:t>Why is the term “cardiorespiratory system” sometimes used to describe the cardiovascular and respiratory systems?</a:t>
            </a:r>
          </a:p>
        </p:txBody>
      </p:sp>
      <p:sp>
        <p:nvSpPr>
          <p:cNvPr id="9219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55613" y="1895475"/>
            <a:ext cx="8294687" cy="4310063"/>
          </a:xfrm>
        </p:spPr>
        <p:txBody>
          <a:bodyPr/>
          <a:lstStyle/>
          <a:p>
            <a:pPr marL="609600" indent="-609600" eaLnBrk="1" hangingPunct="1">
              <a:spcBef>
                <a:spcPts val="6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People used to think the two systems were the same.</a:t>
            </a:r>
          </a:p>
          <a:p>
            <a:pPr marL="609600" indent="-609600" eaLnBrk="1" hangingPunct="1">
              <a:spcBef>
                <a:spcPts val="6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+mj-lt"/>
              </a:rPr>
              <a:t>These systems provide gas exchange for tissues by working together.</a:t>
            </a:r>
          </a:p>
          <a:p>
            <a:pPr marL="609600" indent="-609600" eaLnBrk="1" hangingPunct="1">
              <a:spcBef>
                <a:spcPts val="6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These systems are in close proximity to each other.</a:t>
            </a:r>
          </a:p>
          <a:p>
            <a:pPr marL="609600" indent="-609600" eaLnBrk="1" hangingPunct="1">
              <a:spcBef>
                <a:spcPts val="6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Athletic trainers coined the term to make it easier to describe the two systems.</a:t>
            </a:r>
          </a:p>
          <a:p>
            <a:pPr marL="609600" indent="-609600" eaLnBrk="1" hangingPunct="1">
              <a:spcBef>
                <a:spcPts val="6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All of the above.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  <a:defRPr/>
            </a:pPr>
            <a:endParaRPr lang="en-US" altLang="en-US" dirty="0" smtClean="0"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PQuestion"/>
          <p:cNvSpPr>
            <a:spLocks noGrp="1"/>
          </p:cNvSpPr>
          <p:nvPr>
            <p:ph type="title" idx="4294967295"/>
          </p:nvPr>
        </p:nvSpPr>
        <p:spPr>
          <a:xfrm>
            <a:off x="179388" y="203200"/>
            <a:ext cx="8734425" cy="1770063"/>
          </a:xfrm>
        </p:spPr>
        <p:txBody>
          <a:bodyPr/>
          <a:lstStyle/>
          <a:p>
            <a:pPr algn="l" eaLnBrk="1" hangingPunct="1"/>
            <a:r>
              <a:rPr lang="en-US" altLang="en-US" sz="3600" smtClean="0"/>
              <a:t>Which of the following would cause oxygen to be delivered to tissues at a faster rate?</a:t>
            </a:r>
          </a:p>
        </p:txBody>
      </p:sp>
      <p:sp>
        <p:nvSpPr>
          <p:cNvPr id="10243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41325" y="1989138"/>
            <a:ext cx="8294688" cy="4651375"/>
          </a:xfrm>
        </p:spPr>
        <p:txBody>
          <a:bodyPr/>
          <a:lstStyle/>
          <a:p>
            <a:pPr marL="609600" indent="-609600" eaLnBrk="1" hangingPunct="1">
              <a:spcBef>
                <a:spcPts val="6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+mj-lt"/>
              </a:rPr>
              <a:t>Increasing body temperature</a:t>
            </a:r>
          </a:p>
          <a:p>
            <a:pPr marL="609600" indent="-609600" eaLnBrk="1" hangingPunct="1">
              <a:spcBef>
                <a:spcPts val="6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Decreasing the partial pressure of oxygen in the lungs</a:t>
            </a:r>
          </a:p>
          <a:p>
            <a:pPr marL="609600" indent="-609600" eaLnBrk="1" hangingPunct="1">
              <a:spcBef>
                <a:spcPts val="6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Decreasing the number of red blood cells in circulation</a:t>
            </a:r>
          </a:p>
          <a:p>
            <a:pPr marL="609600" indent="-609600" eaLnBrk="1" hangingPunct="1">
              <a:spcBef>
                <a:spcPts val="6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Increasing the amount of carbon dioxide in the blood</a:t>
            </a:r>
          </a:p>
          <a:p>
            <a:pPr marL="609600" indent="-609600" eaLnBrk="1" hangingPunct="1">
              <a:spcBef>
                <a:spcPts val="600"/>
              </a:spcBef>
              <a:buFont typeface="Calibri" pitchFamily="34" charset="0"/>
              <a:buAutoNum type="alphaUcPeriod"/>
              <a:defRPr/>
            </a:pPr>
            <a:r>
              <a:rPr lang="en-US" altLang="en-US" dirty="0" smtClean="0">
                <a:latin typeface="+mj-lt"/>
              </a:rPr>
              <a:t>Decreasing the amount of hemoglobin within red blood cells.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24297</TotalTime>
  <Words>1089</Words>
  <Application>Microsoft Office PowerPoint</Application>
  <PresentationFormat>On-screen Show (4:3)</PresentationFormat>
  <Paragraphs>202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Tahoma</vt:lpstr>
      <vt:lpstr>Office Theme</vt:lpstr>
      <vt:lpstr> Biology for a Changing World, 2e   Clicker Questions   Chapter 28  </vt:lpstr>
      <vt:lpstr>What pathway does inhaled air take from the nose to the lungs?</vt:lpstr>
      <vt:lpstr>When the ______ relaxes, exhalation occurs.</vt:lpstr>
      <vt:lpstr>Which of the following is true during inhalation?</vt:lpstr>
      <vt:lpstr>Humans use lungs as a respiratory surface. Insects use a different system called ____.</vt:lpstr>
      <vt:lpstr>Emphysema is a disease that causes alveolar walls to burst. This affects the respiratory system by…</vt:lpstr>
      <vt:lpstr>How does oxygen move from the alveoli to body cells?</vt:lpstr>
      <vt:lpstr>Why is the term “cardiorespiratory system” sometimes used to describe the cardiovascular and respiratory systems?</vt:lpstr>
      <vt:lpstr>Which of the following would cause oxygen to be delivered to tissues at a faster rate?</vt:lpstr>
      <vt:lpstr>The concentration of carbon dioxide in your blood ____ when you exercise and your blood pH ___.</vt:lpstr>
      <vt:lpstr>Iron is required in our bodies because…</vt:lpstr>
      <vt:lpstr>Altitude sickness is caused by…</vt:lpstr>
      <vt:lpstr>When carbon dioxide levels in the blood increase, the respiratory system responds in which of the following ways?</vt:lpstr>
      <vt:lpstr>Which of the following would lead to an increase in breathing rate?</vt:lpstr>
      <vt:lpstr>A physiological change during exercise that would cause hemoglobin to release more oxygen at tissues would be</vt:lpstr>
      <vt:lpstr>Which of the following is true of high altitudes in comparison to sea level?</vt:lpstr>
      <vt:lpstr>Why do some athletes use hypoxic chambers?</vt:lpstr>
      <vt:lpstr>Which of the following hormones might be used by athletes as a way to increase the percentage of red blood cells in their blood?</vt:lpstr>
      <vt:lpstr>Why is it difficult to determine whether an athlete has used erythropoietin (EPO) for blood doping?</vt:lpstr>
      <vt:lpstr>Which of the following statements is not true regarding erythropoietin (EPO)?</vt:lpstr>
      <vt:lpstr>How would increasing an athlete’s maximum oxygen uptake be beneficial?</vt:lpstr>
    </vt:vector>
  </TitlesOfParts>
  <Company>St. Louis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DNA, Gene Expression, and Biotechnology</dc:title>
  <dc:creator>STLCC</dc:creator>
  <cp:lastModifiedBy>hbadmin</cp:lastModifiedBy>
  <cp:revision>181</cp:revision>
  <dcterms:created xsi:type="dcterms:W3CDTF">2008-09-18T16:14:12Z</dcterms:created>
  <dcterms:modified xsi:type="dcterms:W3CDTF">2014-04-28T22:11:04Z</dcterms:modified>
</cp:coreProperties>
</file>