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5" r:id="rId2"/>
    <p:sldId id="256" r:id="rId3"/>
    <p:sldId id="278" r:id="rId4"/>
    <p:sldId id="257" r:id="rId5"/>
    <p:sldId id="258" r:id="rId6"/>
    <p:sldId id="259" r:id="rId7"/>
    <p:sldId id="260" r:id="rId8"/>
    <p:sldId id="262" r:id="rId9"/>
    <p:sldId id="264" r:id="rId10"/>
    <p:sldId id="279" r:id="rId11"/>
    <p:sldId id="265" r:id="rId12"/>
    <p:sldId id="280" r:id="rId13"/>
    <p:sldId id="281" r:id="rId14"/>
    <p:sldId id="266" r:id="rId15"/>
    <p:sldId id="282" r:id="rId16"/>
    <p:sldId id="271" r:id="rId17"/>
    <p:sldId id="273" r:id="rId18"/>
    <p:sldId id="274" r:id="rId19"/>
    <p:sldId id="283" r:id="rId20"/>
    <p:sldId id="276" r:id="rId21"/>
    <p:sldId id="277" r:id="rId22"/>
    <p:sldId id="28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initials="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502" autoAdjust="0"/>
  </p:normalViewPr>
  <p:slideViewPr>
    <p:cSldViewPr>
      <p:cViewPr varScale="1">
        <p:scale>
          <a:sx n="76" d="100"/>
          <a:sy n="76" d="100"/>
        </p:scale>
        <p:origin x="-139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9E1BDC-7024-B743-9CFE-E1542BCF66D1}" type="datetimeFigureOut">
              <a:rPr lang="en-US" smtClean="0"/>
              <a:pPr/>
              <a:t>4/26/2014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CB1957-DDAC-8146-9F0A-5B5E2C0798FA}" type="slidenum">
              <a:rPr lang="en-US" smtClean="0"/>
              <a:pPr/>
              <a:t>‹#›</a:t>
            </a:fld>
            <a:endParaRPr lang="en-US"/>
          </a:p>
        </p:txBody>
      </p:sp>
    </p:spTree>
    <p:extLst>
      <p:ext uri="{BB962C8B-B14F-4D97-AF65-F5344CB8AC3E}">
        <p14:creationId xmlns:p14="http://schemas.microsoft.com/office/powerpoint/2010/main" val="12314825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176E94E6-1D14-41BB-AD2A-E3E2D0CF758D}" type="slidenum">
              <a:rPr lang="en-US" smtClean="0">
                <a:solidFill>
                  <a:srgbClr val="000000"/>
                </a:solidFill>
              </a:rPr>
              <a:pPr eaLnBrk="1" hangingPunct="1"/>
              <a:t>1</a:t>
            </a:fld>
            <a:endParaRPr lang="en-US" smtClean="0">
              <a:solidFill>
                <a:srgbClr val="000000"/>
              </a:solidFill>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Someone coming from sea level, who lacked these adaptations, would have a hard time thriving at these elevations, and may in fact succumb to </a:t>
            </a:r>
            <a:r>
              <a:rPr lang="en-US" sz="1200" b="0" kern="1200" dirty="0" smtClean="0">
                <a:solidFill>
                  <a:schemeClr val="tx1"/>
                </a:solidFill>
                <a:latin typeface="+mn-lt"/>
                <a:ea typeface="+mn-ea"/>
                <a:cs typeface="+mn-cs"/>
              </a:rPr>
              <a:t>altitude sickness</a:t>
            </a:r>
            <a:r>
              <a:rPr lang="en-US" sz="1200" kern="1200" dirty="0" smtClean="0">
                <a:solidFill>
                  <a:schemeClr val="tx1"/>
                </a:solidFill>
                <a:latin typeface="+mn-lt"/>
                <a:ea typeface="+mn-ea"/>
                <a:cs typeface="+mn-cs"/>
              </a:rPr>
              <a:t>. Wilber notes that some athletes find that the chamber</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gives them headaches or that they have trouble sleeping</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Altitude sickness: an illness that can occur as a result of an abrupt move to an altitude with a reduced partial pressure of oxygen</a:t>
            </a:r>
            <a:endParaRPr lang="en-US" dirty="0"/>
          </a:p>
        </p:txBody>
      </p:sp>
      <p:sp>
        <p:nvSpPr>
          <p:cNvPr id="4" name="Slide Number Placeholder 3"/>
          <p:cNvSpPr>
            <a:spLocks noGrp="1"/>
          </p:cNvSpPr>
          <p:nvPr>
            <p:ph type="sldNum" sz="quarter" idx="10"/>
          </p:nvPr>
        </p:nvSpPr>
        <p:spPr/>
        <p:txBody>
          <a:bodyPr/>
          <a:lstStyle/>
          <a:p>
            <a:fld id="{66CB1957-DDAC-8146-9F0A-5B5E2C0798FA}"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a:t>
            </a:r>
            <a:r>
              <a:rPr lang="en-US"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d</a:t>
            </a:r>
            <a:r>
              <a:rPr lang="en-US" sz="1200" kern="1200" dirty="0" smtClean="0">
                <a:solidFill>
                  <a:schemeClr val="tx1"/>
                </a:solidFill>
                <a:latin typeface="+mn-lt"/>
                <a:ea typeface="+mn-ea"/>
                <a:cs typeface="+mn-cs"/>
              </a:rPr>
              <a:t>iaphragm works in coordination with other muscles connected to the rib cage. </a:t>
            </a:r>
            <a:r>
              <a:rPr lang="en-US" sz="1200" kern="1200" dirty="0" smtClean="0">
                <a:solidFill>
                  <a:schemeClr val="tx1"/>
                </a:solidFill>
                <a:latin typeface="+mn-lt"/>
                <a:ea typeface="+mn-ea"/>
                <a:cs typeface="+mn-cs"/>
              </a:rPr>
              <a:t>Inhalation</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increases the size of the chest cavity overall. This sudden increase in </a:t>
            </a:r>
            <a:r>
              <a:rPr lang="en-US" sz="1200" kern="1200" dirty="0" smtClean="0">
                <a:solidFill>
                  <a:schemeClr val="tx1"/>
                </a:solidFill>
                <a:latin typeface="+mn-lt"/>
                <a:ea typeface="+mn-ea"/>
                <a:cs typeface="+mn-cs"/>
              </a:rPr>
              <a:t>the volume of the chest cavity has the effect of decreasing air pressure there, creating suction that draws air into the lungs. </a:t>
            </a:r>
            <a:r>
              <a:rPr lang="en-US" dirty="0" smtClean="0"/>
              <a:t>If a person is unable to unload carbon dioxide from the lungs, the concentration of carbon dioxide in the blood can rise to dangerous levels, creating a potentially fatal condition known as </a:t>
            </a:r>
            <a:r>
              <a:rPr lang="en-US" b="0" dirty="0" smtClean="0"/>
              <a:t>acidosis.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Ventilation:</a:t>
            </a:r>
            <a:r>
              <a:rPr lang="en-US" sz="1200" kern="1200" baseline="0" dirty="0" smtClean="0">
                <a:solidFill>
                  <a:schemeClr val="tx1"/>
                </a:solidFill>
                <a:latin typeface="+mn-lt"/>
                <a:ea typeface="+mn-ea"/>
                <a:cs typeface="+mn-cs"/>
              </a:rPr>
              <a:t> t</a:t>
            </a:r>
            <a:r>
              <a:rPr lang="en-US" sz="1200" kern="1200" dirty="0" smtClean="0">
                <a:solidFill>
                  <a:schemeClr val="tx1"/>
                </a:solidFill>
                <a:latin typeface="+mn-lt"/>
                <a:ea typeface="+mn-ea"/>
                <a:cs typeface="+mn-cs"/>
              </a:rPr>
              <a:t>he process of moving air in and out of the lungs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Exhalation: As the muscles relax, the chest cavity contracts, and air is expelled</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6CB1957-DDAC-8146-9F0A-5B5E2C0798FA}"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 hypoxic workout chamber at a popular gym </a:t>
            </a:r>
            <a:r>
              <a:rPr lang="en-US" sz="1200" kern="1200" dirty="0" smtClean="0">
                <a:solidFill>
                  <a:schemeClr val="tx1"/>
                </a:solidFill>
                <a:latin typeface="+mn-lt"/>
                <a:ea typeface="+mn-ea"/>
                <a:cs typeface="+mn-cs"/>
              </a:rPr>
              <a:t>chain.</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Any </a:t>
            </a:r>
            <a:r>
              <a:rPr lang="en-US" sz="1200" kern="1200" dirty="0" smtClean="0">
                <a:solidFill>
                  <a:schemeClr val="tx1"/>
                </a:solidFill>
                <a:latin typeface="+mn-lt"/>
                <a:ea typeface="+mn-ea"/>
                <a:cs typeface="+mn-cs"/>
              </a:rPr>
              <a:t>gains in performance are likely to be small, so how can you be sure the gains were due to high altitude and not some other aspect of training? It is difficult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design properly controlled studies.</a:t>
            </a:r>
            <a:endParaRPr lang="en-US" dirty="0"/>
          </a:p>
        </p:txBody>
      </p:sp>
      <p:sp>
        <p:nvSpPr>
          <p:cNvPr id="4" name="Slide Number Placeholder 3"/>
          <p:cNvSpPr>
            <a:spLocks noGrp="1"/>
          </p:cNvSpPr>
          <p:nvPr>
            <p:ph type="sldNum" sz="quarter" idx="10"/>
          </p:nvPr>
        </p:nvSpPr>
        <p:spPr/>
        <p:txBody>
          <a:bodyPr/>
          <a:lstStyle/>
          <a:p>
            <a:fld id="{66CB1957-DDAC-8146-9F0A-5B5E2C0798FA}"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Hemoglobin: a protein found in red blood cells specialized for transporting oxygen</a:t>
            </a:r>
          </a:p>
          <a:p>
            <a:r>
              <a:rPr lang="en-US" sz="1200" kern="1200" dirty="0" err="1" smtClean="0">
                <a:solidFill>
                  <a:schemeClr val="tx1"/>
                </a:solidFill>
                <a:latin typeface="+mn-lt"/>
                <a:ea typeface="+mn-ea"/>
                <a:cs typeface="+mn-cs"/>
              </a:rPr>
              <a:t>Heme</a:t>
            </a:r>
            <a:r>
              <a:rPr lang="en-US" sz="1200" kern="1200" dirty="0" smtClean="0">
                <a:solidFill>
                  <a:schemeClr val="tx1"/>
                </a:solidFill>
                <a:latin typeface="+mn-lt"/>
                <a:ea typeface="+mn-ea"/>
                <a:cs typeface="+mn-cs"/>
              </a:rPr>
              <a:t> group: iron-containing structures on hemoglobin, the sites of oxygen </a:t>
            </a:r>
            <a:r>
              <a:rPr lang="en-US" sz="1200" kern="1200" dirty="0" smtClean="0">
                <a:solidFill>
                  <a:schemeClr val="tx1"/>
                </a:solidFill>
                <a:latin typeface="+mn-lt"/>
                <a:ea typeface="+mn-ea"/>
                <a:cs typeface="+mn-cs"/>
              </a:rPr>
              <a:t>binding</a:t>
            </a:r>
          </a:p>
          <a:p>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Each hemoglobin has four </a:t>
            </a:r>
            <a:r>
              <a:rPr lang="en-US" dirty="0" err="1" smtClean="0"/>
              <a:t>heme</a:t>
            </a:r>
            <a:r>
              <a:rPr lang="en-US" dirty="0" smtClean="0"/>
              <a:t> groups, so each hemoglobin molecule can carry up to four molecules of O</a:t>
            </a:r>
            <a:r>
              <a:rPr lang="en-US" baseline="-25000" dirty="0" smtClean="0"/>
              <a:t>2</a:t>
            </a:r>
            <a:r>
              <a:rPr lang="en-US" dirty="0" smtClean="0"/>
              <a:t>. Hemoglobin can bind O</a:t>
            </a:r>
            <a:r>
              <a:rPr lang="en-US" baseline="-25000" dirty="0" smtClean="0"/>
              <a:t>2</a:t>
            </a:r>
            <a:r>
              <a:rPr lang="en-US" dirty="0" smtClean="0"/>
              <a:t> in the lungs and release O</a:t>
            </a:r>
            <a:r>
              <a:rPr lang="en-US" baseline="-25000" dirty="0" smtClean="0"/>
              <a:t>2</a:t>
            </a:r>
            <a:r>
              <a:rPr lang="en-US" dirty="0" smtClean="0"/>
              <a:t> in the tissues.</a:t>
            </a:r>
          </a:p>
          <a:p>
            <a:endParaRPr lang="en-US" dirty="0"/>
          </a:p>
        </p:txBody>
      </p:sp>
      <p:sp>
        <p:nvSpPr>
          <p:cNvPr id="4" name="Slide Number Placeholder 3"/>
          <p:cNvSpPr>
            <a:spLocks noGrp="1"/>
          </p:cNvSpPr>
          <p:nvPr>
            <p:ph type="sldNum" sz="quarter" idx="10"/>
          </p:nvPr>
        </p:nvSpPr>
        <p:spPr/>
        <p:txBody>
          <a:bodyPr/>
          <a:lstStyle/>
          <a:p>
            <a:fld id="{66CB1957-DDAC-8146-9F0A-5B5E2C0798FA}"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Hemoglobin is more likely to release oxygen as temperature increases,</a:t>
            </a:r>
            <a:r>
              <a:rPr lang="en-US" sz="1200" kern="1200" baseline="0" dirty="0" smtClean="0">
                <a:solidFill>
                  <a:schemeClr val="tx1"/>
                </a:solidFill>
                <a:latin typeface="+mn-lt"/>
                <a:ea typeface="+mn-ea"/>
                <a:cs typeface="+mn-cs"/>
              </a:rPr>
              <a:t> but </a:t>
            </a:r>
            <a:r>
              <a:rPr lang="en-US" sz="1200" kern="1200" dirty="0" smtClean="0">
                <a:solidFill>
                  <a:schemeClr val="tx1"/>
                </a:solidFill>
                <a:latin typeface="+mn-lt"/>
                <a:ea typeface="+mn-ea"/>
                <a:cs typeface="+mn-cs"/>
              </a:rPr>
              <a:t>pH</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plays a role. At lower pH, hemoglobin releases oxygen. One of the main things that can lower pH is the concentration of C</a:t>
            </a:r>
            <a:r>
              <a:rPr lang="en-US" dirty="0" smtClean="0"/>
              <a:t>O</a:t>
            </a:r>
            <a:r>
              <a:rPr lang="en-US" baseline="-25000" dirty="0" smtClean="0"/>
              <a:t>2</a:t>
            </a:r>
            <a:r>
              <a:rPr lang="en-US" sz="120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66CB1957-DDAC-8146-9F0A-5B5E2C0798FA}"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With more RBCs, the body increases its ability to absorb and transport oxygen</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Blood doping:</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artificially increasing the concentration of RBCs in their blood by undergoing blood transfusions or by injecting themselves with synthetic </a:t>
            </a:r>
            <a:r>
              <a:rPr lang="en-US" sz="1200" kern="1200" dirty="0" smtClean="0">
                <a:solidFill>
                  <a:schemeClr val="tx1"/>
                </a:solidFill>
                <a:latin typeface="+mn-lt"/>
                <a:ea typeface="+mn-ea"/>
                <a:cs typeface="+mn-cs"/>
              </a:rPr>
              <a:t>EPO</a:t>
            </a:r>
            <a:endParaRPr lang="en-US" dirty="0"/>
          </a:p>
        </p:txBody>
      </p:sp>
      <p:sp>
        <p:nvSpPr>
          <p:cNvPr id="4" name="Slide Number Placeholder 3"/>
          <p:cNvSpPr>
            <a:spLocks noGrp="1"/>
          </p:cNvSpPr>
          <p:nvPr>
            <p:ph type="sldNum" sz="quarter" idx="10"/>
          </p:nvPr>
        </p:nvSpPr>
        <p:spPr/>
        <p:txBody>
          <a:bodyPr/>
          <a:lstStyle/>
          <a:p>
            <a:fld id="{66CB1957-DDAC-8146-9F0A-5B5E2C0798FA}"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Blood doping became endemic in cycling and caused a major scandal in 1998, when it was discovered that many cyclists were using EPO. That scandal led to the formation of the World Anti-Doping Agency (WADA) in 1999.</a:t>
            </a:r>
          </a:p>
          <a:p>
            <a:r>
              <a:rPr lang="en-US" sz="1200" kern="1200" dirty="0" smtClean="0">
                <a:solidFill>
                  <a:schemeClr val="tx1"/>
                </a:solidFill>
                <a:latin typeface="+mn-lt"/>
                <a:ea typeface="+mn-ea"/>
                <a:cs typeface="+mn-cs"/>
              </a:rPr>
              <a:t>Cyclist and seven-time Tour de France winner Lance Armstrong, who admitted to doping and had his titles stripped in 2012, managed to avoid being tested numerous times.</a:t>
            </a:r>
            <a:endParaRPr lang="en-US" dirty="0"/>
          </a:p>
        </p:txBody>
      </p:sp>
      <p:sp>
        <p:nvSpPr>
          <p:cNvPr id="4" name="Slide Number Placeholder 3"/>
          <p:cNvSpPr>
            <a:spLocks noGrp="1"/>
          </p:cNvSpPr>
          <p:nvPr>
            <p:ph type="sldNum" sz="quarter" idx="10"/>
          </p:nvPr>
        </p:nvSpPr>
        <p:spPr/>
        <p:txBody>
          <a:bodyPr/>
          <a:lstStyle/>
          <a:p>
            <a:fld id="{66CB1957-DDAC-8146-9F0A-5B5E2C0798FA}"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tracheae branch into smaller and smaller tubes, resulting in a highly branched network that brings air very close to every cell in the body. Oxygen and carbon dioxide diffuse directly from the air tubes to the body cells, which means there is no need for a circulatory system to shuttle gases to and from cells.</a:t>
            </a:r>
            <a:endParaRPr lang="en-US" dirty="0"/>
          </a:p>
        </p:txBody>
      </p:sp>
      <p:sp>
        <p:nvSpPr>
          <p:cNvPr id="4" name="Slide Number Placeholder 3"/>
          <p:cNvSpPr>
            <a:spLocks noGrp="1"/>
          </p:cNvSpPr>
          <p:nvPr>
            <p:ph type="sldNum" sz="quarter" idx="10"/>
          </p:nvPr>
        </p:nvSpPr>
        <p:spPr/>
        <p:txBody>
          <a:bodyPr/>
          <a:lstStyle/>
          <a:p>
            <a:fld id="{66CB1957-DDAC-8146-9F0A-5B5E2C0798FA}"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As water flows over gills, oxygen diffuses directly into the blood and is carried through the body. Fish move water over their gills in a one-way direction. Water enters through the mouth, is forced over the gills.</a:t>
            </a:r>
            <a:r>
              <a:rPr lang="en-US" sz="1200" kern="1200" baseline="0" dirty="0" smtClean="0">
                <a:solidFill>
                  <a:schemeClr val="tx1"/>
                </a:solidFill>
                <a:latin typeface="+mn-lt"/>
                <a:ea typeface="+mn-ea"/>
                <a:cs typeface="+mn-cs"/>
              </a:rPr>
              <a:t> The </a:t>
            </a:r>
            <a:r>
              <a:rPr lang="en-US" sz="1200" kern="1200" dirty="0" smtClean="0">
                <a:solidFill>
                  <a:schemeClr val="tx1"/>
                </a:solidFill>
                <a:latin typeface="+mn-lt"/>
                <a:ea typeface="+mn-ea"/>
                <a:cs typeface="+mn-cs"/>
              </a:rPr>
              <a:t>more water they can move over their gills, the more oxygen they can extract from the water, and the more oxygen can be carried to cells for use in cellular respiration.</a:t>
            </a:r>
            <a:endParaRPr lang="en-US" dirty="0"/>
          </a:p>
        </p:txBody>
      </p:sp>
      <p:sp>
        <p:nvSpPr>
          <p:cNvPr id="4" name="Slide Number Placeholder 3"/>
          <p:cNvSpPr>
            <a:spLocks noGrp="1"/>
          </p:cNvSpPr>
          <p:nvPr>
            <p:ph type="sldNum" sz="quarter" idx="10"/>
          </p:nvPr>
        </p:nvSpPr>
        <p:spPr/>
        <p:txBody>
          <a:bodyPr/>
          <a:lstStyle/>
          <a:p>
            <a:fld id="{66CB1957-DDAC-8146-9F0A-5B5E2C0798FA}"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CB1957-DDAC-8146-9F0A-5B5E2C0798FA}"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 hypoxic chamber like the one in Michael Phelps’s bedroom.</a:t>
            </a:r>
          </a:p>
          <a:p>
            <a:r>
              <a:rPr lang="en-US" sz="1200" kern="1200" dirty="0" smtClean="0">
                <a:solidFill>
                  <a:schemeClr val="tx1"/>
                </a:solidFill>
                <a:latin typeface="+mn-lt"/>
                <a:ea typeface="+mn-ea"/>
                <a:cs typeface="+mn-cs"/>
              </a:rPr>
              <a:t>What does sleeping in a low-oxygen chamber have to do with athletic performance?</a:t>
            </a:r>
            <a:r>
              <a:rPr lang="en-US" sz="1200" kern="1200" baseline="0" dirty="0" smtClean="0">
                <a:solidFill>
                  <a:schemeClr val="tx1"/>
                </a:solidFill>
                <a:latin typeface="+mn-lt"/>
                <a:ea typeface="+mn-ea"/>
                <a:cs typeface="+mn-cs"/>
              </a:rPr>
              <a:t> It’s a v</a:t>
            </a:r>
            <a:r>
              <a:rPr lang="en-US" sz="1200" kern="1200" dirty="0" smtClean="0">
                <a:solidFill>
                  <a:schemeClr val="tx1"/>
                </a:solidFill>
                <a:latin typeface="+mn-lt"/>
                <a:ea typeface="+mn-ea"/>
                <a:cs typeface="+mn-cs"/>
              </a:rPr>
              <a:t>ariation on the theme of natural altitude training. Athletes spend several weeks living at high altitude, typically defined as 6,000 feet or more above sea level, and then return to sea level to train or compete. The widely used practice is based on the idea that the body will acclimatize to higher elevation by becoming better able to take up and transport oxygen, ultimately improving performance.</a:t>
            </a:r>
            <a:endParaRPr lang="en-US" dirty="0"/>
          </a:p>
        </p:txBody>
      </p:sp>
      <p:sp>
        <p:nvSpPr>
          <p:cNvPr id="4" name="Slide Number Placeholder 3"/>
          <p:cNvSpPr>
            <a:spLocks noGrp="1"/>
          </p:cNvSpPr>
          <p:nvPr>
            <p:ph type="sldNum" sz="quarter" idx="10"/>
          </p:nvPr>
        </p:nvSpPr>
        <p:spPr/>
        <p:txBody>
          <a:bodyPr/>
          <a:lstStyle/>
          <a:p>
            <a:fld id="{66CB1957-DDAC-8146-9F0A-5B5E2C0798FA}"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Pharynx: the throat</a:t>
            </a:r>
          </a:p>
          <a:p>
            <a:r>
              <a:rPr lang="en-US" sz="1200" kern="1200" dirty="0" smtClean="0">
                <a:solidFill>
                  <a:schemeClr val="tx1"/>
                </a:solidFill>
                <a:latin typeface="+mn-lt"/>
                <a:ea typeface="+mn-ea"/>
                <a:cs typeface="+mn-cs"/>
              </a:rPr>
              <a:t>Larynx: the opening to the lower respiratory tract; also known as the </a:t>
            </a:r>
            <a:r>
              <a:rPr lang="en-US" sz="1200" kern="1200" dirty="0" err="1" smtClean="0">
                <a:solidFill>
                  <a:schemeClr val="tx1"/>
                </a:solidFill>
                <a:latin typeface="+mn-lt"/>
                <a:ea typeface="+mn-ea"/>
                <a:cs typeface="+mn-cs"/>
              </a:rPr>
              <a:t>voicebox</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h</a:t>
            </a:r>
            <a:r>
              <a:rPr lang="en-US" sz="1200" kern="1200" dirty="0" smtClean="0">
                <a:solidFill>
                  <a:schemeClr val="tx1"/>
                </a:solidFill>
                <a:latin typeface="+mn-lt"/>
                <a:ea typeface="+mn-ea"/>
                <a:cs typeface="+mn-cs"/>
              </a:rPr>
              <a:t>ouses vocal cords</a:t>
            </a:r>
          </a:p>
          <a:p>
            <a:r>
              <a:rPr lang="en-US" sz="1200" kern="1200" dirty="0" smtClean="0">
                <a:solidFill>
                  <a:schemeClr val="tx1"/>
                </a:solidFill>
                <a:latin typeface="+mn-lt"/>
                <a:ea typeface="+mn-ea"/>
                <a:cs typeface="+mn-cs"/>
              </a:rPr>
              <a:t>Trachea: a large airway leading into the lower respiratory tract</a:t>
            </a:r>
          </a:p>
          <a:p>
            <a:r>
              <a:rPr lang="en-US" sz="1200" kern="1200" dirty="0" smtClean="0">
                <a:solidFill>
                  <a:schemeClr val="tx1"/>
                </a:solidFill>
                <a:latin typeface="+mn-lt"/>
                <a:ea typeface="+mn-ea"/>
                <a:cs typeface="+mn-cs"/>
              </a:rPr>
              <a:t>Bronchi: two airways that branch from the trachea; one bronchus leads into each lung</a:t>
            </a:r>
            <a:endParaRPr lang="en-US" dirty="0"/>
          </a:p>
        </p:txBody>
      </p:sp>
      <p:sp>
        <p:nvSpPr>
          <p:cNvPr id="4" name="Slide Number Placeholder 3"/>
          <p:cNvSpPr>
            <a:spLocks noGrp="1"/>
          </p:cNvSpPr>
          <p:nvPr>
            <p:ph type="sldNum" sz="quarter" idx="10"/>
          </p:nvPr>
        </p:nvSpPr>
        <p:spPr/>
        <p:txBody>
          <a:bodyPr/>
          <a:lstStyle/>
          <a:p>
            <a:fld id="{66CB1957-DDAC-8146-9F0A-5B5E2C0798FA}"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Tubes continue to branch and split into smaller and </a:t>
            </a:r>
            <a:r>
              <a:rPr lang="en-US" b="0" dirty="0" smtClean="0"/>
              <a:t>smaller bronchioles until air hits the many tiny sacs called alveoli, </a:t>
            </a:r>
            <a:r>
              <a:rPr lang="en-US" dirty="0" smtClean="0"/>
              <a:t>located deep within the lungs</a:t>
            </a:r>
            <a:r>
              <a:rPr lang="en-US" dirty="0" smtClean="0"/>
              <a:t>.</a:t>
            </a:r>
          </a:p>
          <a:p>
            <a:endParaRPr lang="en-US" dirty="0" smtClean="0"/>
          </a:p>
          <a:p>
            <a:r>
              <a:rPr lang="en-US" sz="1200" kern="1200" dirty="0" smtClean="0">
                <a:solidFill>
                  <a:schemeClr val="tx1"/>
                </a:solidFill>
                <a:latin typeface="+mn-lt"/>
                <a:ea typeface="+mn-ea"/>
                <a:cs typeface="+mn-cs"/>
              </a:rPr>
              <a:t>Bronchioles: smaller airways that branch from the bronchi</a:t>
            </a:r>
          </a:p>
          <a:p>
            <a:r>
              <a:rPr lang="en-US" sz="1200" kern="1200" dirty="0" smtClean="0">
                <a:solidFill>
                  <a:schemeClr val="tx1"/>
                </a:solidFill>
                <a:latin typeface="+mn-lt"/>
                <a:ea typeface="+mn-ea"/>
                <a:cs typeface="+mn-cs"/>
              </a:rPr>
              <a:t>Alveoli: air sacs in the lungs;</a:t>
            </a:r>
            <a:r>
              <a:rPr lang="en-US" sz="1200" kern="1200" baseline="0" dirty="0" smtClean="0">
                <a:solidFill>
                  <a:schemeClr val="tx1"/>
                </a:solidFill>
                <a:latin typeface="+mn-lt"/>
                <a:ea typeface="+mn-ea"/>
                <a:cs typeface="+mn-cs"/>
              </a:rPr>
              <a:t> </a:t>
            </a:r>
            <a:r>
              <a:rPr lang="en-US" dirty="0" smtClean="0"/>
              <a:t>oxygen exchange in the lungs takes place across the membranes of alveoli </a:t>
            </a:r>
            <a:endParaRPr lang="en-US" dirty="0" smtClean="0"/>
          </a:p>
          <a:p>
            <a:endParaRPr lang="en-US" dirty="0" smtClean="0"/>
          </a:p>
          <a:p>
            <a:r>
              <a:rPr lang="en-US" sz="1200" kern="1200" dirty="0" smtClean="0">
                <a:solidFill>
                  <a:schemeClr val="tx1"/>
                </a:solidFill>
                <a:latin typeface="+mn-lt"/>
                <a:ea typeface="+mn-ea"/>
                <a:cs typeface="+mn-cs"/>
              </a:rPr>
              <a:t>Alveoli are closely associated with capillaries, permitting oxygen and carbon dioxide to be exchanged between the air and the blood.</a:t>
            </a:r>
            <a:endParaRPr lang="en-US" dirty="0"/>
          </a:p>
        </p:txBody>
      </p:sp>
      <p:sp>
        <p:nvSpPr>
          <p:cNvPr id="4" name="Slide Number Placeholder 3"/>
          <p:cNvSpPr>
            <a:spLocks noGrp="1"/>
          </p:cNvSpPr>
          <p:nvPr>
            <p:ph type="sldNum" sz="quarter" idx="10"/>
          </p:nvPr>
        </p:nvSpPr>
        <p:spPr/>
        <p:txBody>
          <a:bodyPr/>
          <a:lstStyle/>
          <a:p>
            <a:fld id="{66CB1957-DDAC-8146-9F0A-5B5E2C0798FA}"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a:t>
            </a:r>
            <a:r>
              <a:rPr lang="en-US" sz="1200" kern="1200" baseline="0" dirty="0" smtClean="0">
                <a:solidFill>
                  <a:schemeClr val="tx1"/>
                </a:solidFill>
                <a:latin typeface="+mn-lt"/>
                <a:ea typeface="+mn-ea"/>
                <a:cs typeface="+mn-cs"/>
              </a:rPr>
              <a:t> r</a:t>
            </a:r>
            <a:r>
              <a:rPr lang="en-US" sz="1200" kern="1200" dirty="0" smtClean="0">
                <a:solidFill>
                  <a:schemeClr val="tx1"/>
                </a:solidFill>
                <a:latin typeface="+mn-lt"/>
                <a:ea typeface="+mn-ea"/>
                <a:cs typeface="+mn-cs"/>
              </a:rPr>
              <a:t>espiratory surface is enormous: if all the alveoli were splayed out flat, they would occupy an area about the size of a tennis court. </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Alveoli </a:t>
            </a:r>
            <a:r>
              <a:rPr lang="en-US" sz="1200" kern="1200" dirty="0" smtClean="0">
                <a:solidFill>
                  <a:schemeClr val="tx1"/>
                </a:solidFill>
                <a:latin typeface="+mn-lt"/>
                <a:ea typeface="+mn-ea"/>
                <a:cs typeface="+mn-cs"/>
              </a:rPr>
              <a:t>provide the means by which oxygen enters the blood.</a:t>
            </a:r>
            <a:endParaRPr lang="en-US" dirty="0"/>
          </a:p>
        </p:txBody>
      </p:sp>
      <p:sp>
        <p:nvSpPr>
          <p:cNvPr id="4" name="Slide Number Placeholder 3"/>
          <p:cNvSpPr>
            <a:spLocks noGrp="1"/>
          </p:cNvSpPr>
          <p:nvPr>
            <p:ph type="sldNum" sz="quarter" idx="10"/>
          </p:nvPr>
        </p:nvSpPr>
        <p:spPr/>
        <p:txBody>
          <a:bodyPr/>
          <a:lstStyle/>
          <a:p>
            <a:fld id="{66CB1957-DDAC-8146-9F0A-5B5E2C0798FA}"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Red blood cells (RBCs): blood cells specialized for transporting oxygen throughout the body</a:t>
            </a:r>
            <a:endParaRPr lang="en-US" dirty="0"/>
          </a:p>
        </p:txBody>
      </p:sp>
      <p:sp>
        <p:nvSpPr>
          <p:cNvPr id="4" name="Slide Number Placeholder 3"/>
          <p:cNvSpPr>
            <a:spLocks noGrp="1"/>
          </p:cNvSpPr>
          <p:nvPr>
            <p:ph type="sldNum" sz="quarter" idx="10"/>
          </p:nvPr>
        </p:nvSpPr>
        <p:spPr/>
        <p:txBody>
          <a:bodyPr/>
          <a:lstStyle/>
          <a:p>
            <a:fld id="{66CB1957-DDAC-8146-9F0A-5B5E2C0798FA}"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Lower oxygen levels actually help an athlete in the long run, because of the way the body responds to the altered conditions.</a:t>
            </a:r>
          </a:p>
        </p:txBody>
      </p:sp>
      <p:sp>
        <p:nvSpPr>
          <p:cNvPr id="4" name="Slide Number Placeholder 3"/>
          <p:cNvSpPr>
            <a:spLocks noGrp="1"/>
          </p:cNvSpPr>
          <p:nvPr>
            <p:ph type="sldNum" sz="quarter" idx="10"/>
          </p:nvPr>
        </p:nvSpPr>
        <p:spPr/>
        <p:txBody>
          <a:bodyPr/>
          <a:lstStyle/>
          <a:p>
            <a:fld id="{66CB1957-DDAC-8146-9F0A-5B5E2C0798FA}"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Partial pressure: The proportion of total air pressure contributed by a given gas</a:t>
            </a:r>
            <a:endParaRPr lang="en-US" dirty="0"/>
          </a:p>
        </p:txBody>
      </p:sp>
      <p:sp>
        <p:nvSpPr>
          <p:cNvPr id="4" name="Slide Number Placeholder 3"/>
          <p:cNvSpPr>
            <a:spLocks noGrp="1"/>
          </p:cNvSpPr>
          <p:nvPr>
            <p:ph type="sldNum" sz="quarter" idx="10"/>
          </p:nvPr>
        </p:nvSpPr>
        <p:spPr/>
        <p:txBody>
          <a:bodyPr/>
          <a:lstStyle/>
          <a:p>
            <a:fld id="{66CB1957-DDAC-8146-9F0A-5B5E2C0798FA}"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Michael Phelps training at the U.S. Olympic Training Center in Colorado Springs, Colorado.</a:t>
            </a:r>
            <a:endParaRPr lang="en-US" dirty="0"/>
          </a:p>
        </p:txBody>
      </p:sp>
      <p:sp>
        <p:nvSpPr>
          <p:cNvPr id="4" name="Slide Number Placeholder 3"/>
          <p:cNvSpPr>
            <a:spLocks noGrp="1"/>
          </p:cNvSpPr>
          <p:nvPr>
            <p:ph type="sldNum" sz="quarter" idx="10"/>
          </p:nvPr>
        </p:nvSpPr>
        <p:spPr/>
        <p:txBody>
          <a:bodyPr/>
          <a:lstStyle/>
          <a:p>
            <a:fld id="{66CB1957-DDAC-8146-9F0A-5B5E2C0798FA}"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0F6E87-CE87-487A-A27F-DE83F841AAFC}" type="datetimeFigureOut">
              <a:rPr lang="en-US" smtClean="0"/>
              <a:pPr/>
              <a:t>4/26/2014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3E428-312D-42ED-A580-A6FC206905A1}" type="slidenum">
              <a:rPr lang="en-US" smtClean="0"/>
              <a:pPr/>
              <a:t>‹#›</a:t>
            </a:fld>
            <a:endParaRPr lang="en-US"/>
          </a:p>
        </p:txBody>
      </p:sp>
    </p:spTree>
    <p:extLst>
      <p:ext uri="{BB962C8B-B14F-4D97-AF65-F5344CB8AC3E}">
        <p14:creationId xmlns:p14="http://schemas.microsoft.com/office/powerpoint/2010/main" val="3501340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F6E87-CE87-487A-A27F-DE83F841AAFC}" type="datetimeFigureOut">
              <a:rPr lang="en-US" smtClean="0"/>
              <a:pPr/>
              <a:t>4/26/2014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3E428-312D-42ED-A580-A6FC206905A1}" type="slidenum">
              <a:rPr lang="en-US" smtClean="0"/>
              <a:pPr/>
              <a:t>‹#›</a:t>
            </a:fld>
            <a:endParaRPr lang="en-US"/>
          </a:p>
        </p:txBody>
      </p:sp>
    </p:spTree>
    <p:extLst>
      <p:ext uri="{BB962C8B-B14F-4D97-AF65-F5344CB8AC3E}">
        <p14:creationId xmlns:p14="http://schemas.microsoft.com/office/powerpoint/2010/main" val="274301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F6E87-CE87-487A-A27F-DE83F841AAFC}" type="datetimeFigureOut">
              <a:rPr lang="en-US" smtClean="0"/>
              <a:pPr/>
              <a:t>4/26/2014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3E428-312D-42ED-A580-A6FC206905A1}" type="slidenum">
              <a:rPr lang="en-US" smtClean="0"/>
              <a:pPr/>
              <a:t>‹#›</a:t>
            </a:fld>
            <a:endParaRPr lang="en-US"/>
          </a:p>
        </p:txBody>
      </p:sp>
    </p:spTree>
    <p:extLst>
      <p:ext uri="{BB962C8B-B14F-4D97-AF65-F5344CB8AC3E}">
        <p14:creationId xmlns:p14="http://schemas.microsoft.com/office/powerpoint/2010/main" val="1169360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F6E87-CE87-487A-A27F-DE83F841AAFC}" type="datetimeFigureOut">
              <a:rPr lang="en-US" smtClean="0"/>
              <a:pPr/>
              <a:t>4/26/2014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3E428-312D-42ED-A580-A6FC206905A1}" type="slidenum">
              <a:rPr lang="en-US" smtClean="0"/>
              <a:pPr/>
              <a:t>‹#›</a:t>
            </a:fld>
            <a:endParaRPr lang="en-US"/>
          </a:p>
        </p:txBody>
      </p:sp>
    </p:spTree>
    <p:extLst>
      <p:ext uri="{BB962C8B-B14F-4D97-AF65-F5344CB8AC3E}">
        <p14:creationId xmlns:p14="http://schemas.microsoft.com/office/powerpoint/2010/main" val="563146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0F6E87-CE87-487A-A27F-DE83F841AAFC}" type="datetimeFigureOut">
              <a:rPr lang="en-US" smtClean="0"/>
              <a:pPr/>
              <a:t>4/26/2014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3E428-312D-42ED-A580-A6FC206905A1}" type="slidenum">
              <a:rPr lang="en-US" smtClean="0"/>
              <a:pPr/>
              <a:t>‹#›</a:t>
            </a:fld>
            <a:endParaRPr lang="en-US"/>
          </a:p>
        </p:txBody>
      </p:sp>
    </p:spTree>
    <p:extLst>
      <p:ext uri="{BB962C8B-B14F-4D97-AF65-F5344CB8AC3E}">
        <p14:creationId xmlns:p14="http://schemas.microsoft.com/office/powerpoint/2010/main" val="2205700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0F6E87-CE87-487A-A27F-DE83F841AAFC}" type="datetimeFigureOut">
              <a:rPr lang="en-US" smtClean="0"/>
              <a:pPr/>
              <a:t>4/26/2014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B3E428-312D-42ED-A580-A6FC206905A1}" type="slidenum">
              <a:rPr lang="en-US" smtClean="0"/>
              <a:pPr/>
              <a:t>‹#›</a:t>
            </a:fld>
            <a:endParaRPr lang="en-US"/>
          </a:p>
        </p:txBody>
      </p:sp>
    </p:spTree>
    <p:extLst>
      <p:ext uri="{BB962C8B-B14F-4D97-AF65-F5344CB8AC3E}">
        <p14:creationId xmlns:p14="http://schemas.microsoft.com/office/powerpoint/2010/main" val="3156135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0F6E87-CE87-487A-A27F-DE83F841AAFC}" type="datetimeFigureOut">
              <a:rPr lang="en-US" smtClean="0"/>
              <a:pPr/>
              <a:t>4/26/2014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B3E428-312D-42ED-A580-A6FC206905A1}" type="slidenum">
              <a:rPr lang="en-US" smtClean="0"/>
              <a:pPr/>
              <a:t>‹#›</a:t>
            </a:fld>
            <a:endParaRPr lang="en-US"/>
          </a:p>
        </p:txBody>
      </p:sp>
    </p:spTree>
    <p:extLst>
      <p:ext uri="{BB962C8B-B14F-4D97-AF65-F5344CB8AC3E}">
        <p14:creationId xmlns:p14="http://schemas.microsoft.com/office/powerpoint/2010/main" val="103327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0F6E87-CE87-487A-A27F-DE83F841AAFC}" type="datetimeFigureOut">
              <a:rPr lang="en-US" smtClean="0"/>
              <a:pPr/>
              <a:t>4/26/2014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B3E428-312D-42ED-A580-A6FC206905A1}" type="slidenum">
              <a:rPr lang="en-US" smtClean="0"/>
              <a:pPr/>
              <a:t>‹#›</a:t>
            </a:fld>
            <a:endParaRPr lang="en-US"/>
          </a:p>
        </p:txBody>
      </p:sp>
    </p:spTree>
    <p:extLst>
      <p:ext uri="{BB962C8B-B14F-4D97-AF65-F5344CB8AC3E}">
        <p14:creationId xmlns:p14="http://schemas.microsoft.com/office/powerpoint/2010/main" val="3699830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0F6E87-CE87-487A-A27F-DE83F841AAFC}" type="datetimeFigureOut">
              <a:rPr lang="en-US" smtClean="0"/>
              <a:pPr/>
              <a:t>4/26/2014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B3E428-312D-42ED-A580-A6FC206905A1}" type="slidenum">
              <a:rPr lang="en-US" smtClean="0"/>
              <a:pPr/>
              <a:t>‹#›</a:t>
            </a:fld>
            <a:endParaRPr lang="en-US"/>
          </a:p>
        </p:txBody>
      </p:sp>
    </p:spTree>
    <p:extLst>
      <p:ext uri="{BB962C8B-B14F-4D97-AF65-F5344CB8AC3E}">
        <p14:creationId xmlns:p14="http://schemas.microsoft.com/office/powerpoint/2010/main" val="3809520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0F6E87-CE87-487A-A27F-DE83F841AAFC}" type="datetimeFigureOut">
              <a:rPr lang="en-US" smtClean="0"/>
              <a:pPr/>
              <a:t>4/26/2014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B3E428-312D-42ED-A580-A6FC206905A1}" type="slidenum">
              <a:rPr lang="en-US" smtClean="0"/>
              <a:pPr/>
              <a:t>‹#›</a:t>
            </a:fld>
            <a:endParaRPr lang="en-US"/>
          </a:p>
        </p:txBody>
      </p:sp>
    </p:spTree>
    <p:extLst>
      <p:ext uri="{BB962C8B-B14F-4D97-AF65-F5344CB8AC3E}">
        <p14:creationId xmlns:p14="http://schemas.microsoft.com/office/powerpoint/2010/main" val="209353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0F6E87-CE87-487A-A27F-DE83F841AAFC}" type="datetimeFigureOut">
              <a:rPr lang="en-US" smtClean="0"/>
              <a:pPr/>
              <a:t>4/26/2014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B3E428-312D-42ED-A580-A6FC206905A1}" type="slidenum">
              <a:rPr lang="en-US" smtClean="0"/>
              <a:pPr/>
              <a:t>‹#›</a:t>
            </a:fld>
            <a:endParaRPr lang="en-US"/>
          </a:p>
        </p:txBody>
      </p:sp>
    </p:spTree>
    <p:extLst>
      <p:ext uri="{BB962C8B-B14F-4D97-AF65-F5344CB8AC3E}">
        <p14:creationId xmlns:p14="http://schemas.microsoft.com/office/powerpoint/2010/main" val="3617750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0F6E87-CE87-487A-A27F-DE83F841AAFC}" type="datetimeFigureOut">
              <a:rPr lang="en-US" smtClean="0"/>
              <a:pPr/>
              <a:t>4/26/2014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B3E428-312D-42ED-A580-A6FC206905A1}" type="slidenum">
              <a:rPr lang="en-US" smtClean="0"/>
              <a:pPr/>
              <a:t>‹#›</a:t>
            </a:fld>
            <a:endParaRPr lang="en-US"/>
          </a:p>
        </p:txBody>
      </p:sp>
    </p:spTree>
    <p:extLst>
      <p:ext uri="{BB962C8B-B14F-4D97-AF65-F5344CB8AC3E}">
        <p14:creationId xmlns:p14="http://schemas.microsoft.com/office/powerpoint/2010/main" val="12156283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4338" name="Rectangle 4"/>
          <p:cNvSpPr>
            <a:spLocks noGrp="1" noChangeArrowheads="1"/>
          </p:cNvSpPr>
          <p:nvPr/>
        </p:nvSpPr>
        <p:spPr bwMode="auto">
          <a:xfrm>
            <a:off x="495300" y="1447800"/>
            <a:ext cx="8153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lnSpc>
                <a:spcPct val="120000"/>
              </a:lnSpc>
            </a:pPr>
            <a:r>
              <a:rPr lang="en-US" sz="4400" b="1">
                <a:solidFill>
                  <a:srgbClr val="FFFFFE"/>
                </a:solidFill>
                <a:latin typeface="Verdana" charset="0"/>
              </a:rPr>
              <a:t>Biology for a</a:t>
            </a:r>
          </a:p>
          <a:p>
            <a:pPr algn="ctr" eaLnBrk="0" hangingPunct="0">
              <a:lnSpc>
                <a:spcPct val="120000"/>
              </a:lnSpc>
            </a:pPr>
            <a:r>
              <a:rPr lang="en-US" sz="4400" b="1">
                <a:solidFill>
                  <a:srgbClr val="FFFFFE"/>
                </a:solidFill>
                <a:latin typeface="Verdana" charset="0"/>
              </a:rPr>
              <a:t>Changing World</a:t>
            </a:r>
            <a:endParaRPr lang="en-US" sz="3400" b="1">
              <a:solidFill>
                <a:srgbClr val="FFFFFE"/>
              </a:solidFill>
              <a:latin typeface="Verdana" charset="0"/>
            </a:endParaRPr>
          </a:p>
          <a:p>
            <a:pPr algn="ctr" eaLnBrk="0" hangingPunct="0">
              <a:lnSpc>
                <a:spcPct val="120000"/>
              </a:lnSpc>
            </a:pPr>
            <a:r>
              <a:rPr lang="en-US" sz="2400" b="1">
                <a:solidFill>
                  <a:srgbClr val="FFFFFE"/>
                </a:solidFill>
                <a:latin typeface="Verdana" charset="0"/>
              </a:rPr>
              <a:t>SECOND EDITION</a:t>
            </a:r>
            <a:endParaRPr lang="en-US" sz="4400">
              <a:solidFill>
                <a:srgbClr val="FFFFFE"/>
              </a:solidFill>
              <a:latin typeface="Times" charset="0"/>
            </a:endParaRPr>
          </a:p>
        </p:txBody>
      </p:sp>
      <p:sp>
        <p:nvSpPr>
          <p:cNvPr id="14339" name="Rectangle 5"/>
          <p:cNvSpPr>
            <a:spLocks noGrp="1" noChangeArrowheads="1"/>
          </p:cNvSpPr>
          <p:nvPr/>
        </p:nvSpPr>
        <p:spPr bwMode="auto">
          <a:xfrm>
            <a:off x="1371600" y="3962400"/>
            <a:ext cx="6400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en-US" sz="2800" b="1" dirty="0">
                <a:solidFill>
                  <a:srgbClr val="FFFFFE"/>
                </a:solidFill>
                <a:latin typeface="Verdana" charset="0"/>
              </a:rPr>
              <a:t>Lecture PowerPoint</a:t>
            </a:r>
          </a:p>
          <a:p>
            <a:pPr algn="ctr" eaLnBrk="0" hangingPunct="0"/>
            <a:endParaRPr lang="en-US" sz="2800" b="1" dirty="0">
              <a:solidFill>
                <a:srgbClr val="FFFFFE"/>
              </a:solidFill>
              <a:latin typeface="Verdana" charset="0"/>
            </a:endParaRPr>
          </a:p>
          <a:p>
            <a:pPr algn="ctr" eaLnBrk="0" hangingPunct="0"/>
            <a:r>
              <a:rPr lang="en-US" sz="2800" b="1" dirty="0">
                <a:solidFill>
                  <a:srgbClr val="FFFFFE"/>
                </a:solidFill>
                <a:latin typeface="Verdana" charset="0"/>
              </a:rPr>
              <a:t>CHAPTER </a:t>
            </a:r>
            <a:r>
              <a:rPr lang="en-US" sz="2800" b="1" dirty="0" smtClean="0">
                <a:solidFill>
                  <a:srgbClr val="FFFFFE"/>
                </a:solidFill>
                <a:latin typeface="Verdana" charset="0"/>
              </a:rPr>
              <a:t>28</a:t>
            </a:r>
            <a:endParaRPr lang="en-US" sz="2800" b="1" dirty="0">
              <a:solidFill>
                <a:srgbClr val="FFFFFE"/>
              </a:solidFill>
              <a:latin typeface="Verdana" charset="0"/>
            </a:endParaRPr>
          </a:p>
          <a:p>
            <a:pPr algn="ctr" eaLnBrk="0" hangingPunct="0">
              <a:lnSpc>
                <a:spcPct val="120000"/>
              </a:lnSpc>
            </a:pPr>
            <a:r>
              <a:rPr lang="en-US" sz="2800" dirty="0">
                <a:solidFill>
                  <a:srgbClr val="FFFFFE"/>
                </a:solidFill>
                <a:latin typeface="Verdana" charset="0"/>
              </a:rPr>
              <a:t>Respiratory System</a:t>
            </a:r>
          </a:p>
        </p:txBody>
      </p:sp>
      <p:sp>
        <p:nvSpPr>
          <p:cNvPr id="14340" name="Text Box 6"/>
          <p:cNvSpPr txBox="1">
            <a:spLocks noChangeArrowheads="1"/>
          </p:cNvSpPr>
          <p:nvPr/>
        </p:nvSpPr>
        <p:spPr bwMode="auto">
          <a:xfrm>
            <a:off x="3886200" y="6248400"/>
            <a:ext cx="5029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a:r>
              <a:rPr lang="en-US" sz="1200" b="1">
                <a:solidFill>
                  <a:srgbClr val="FFFFFE"/>
                </a:solidFill>
                <a:latin typeface="Verdana" charset="0"/>
              </a:rPr>
              <a:t>Copyright © 2014 by W. H. Freeman and Company</a:t>
            </a:r>
          </a:p>
        </p:txBody>
      </p:sp>
      <p:sp>
        <p:nvSpPr>
          <p:cNvPr id="14341" name="Text Box 7"/>
          <p:cNvSpPr txBox="1">
            <a:spLocks noChangeArrowheads="1"/>
          </p:cNvSpPr>
          <p:nvPr/>
        </p:nvSpPr>
        <p:spPr bwMode="auto">
          <a:xfrm>
            <a:off x="762000" y="1447800"/>
            <a:ext cx="7543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a:r>
              <a:rPr lang="en-US" sz="2000">
                <a:solidFill>
                  <a:srgbClr val="FFFFFE"/>
                </a:solidFill>
                <a:latin typeface="Verdana" charset="0"/>
              </a:rPr>
              <a:t> </a:t>
            </a:r>
            <a:endParaRPr lang="en-US">
              <a:solidFill>
                <a:srgbClr val="FFFFFE"/>
              </a:solidFill>
              <a:latin typeface="Verdana" charset="0"/>
            </a:endParaRPr>
          </a:p>
          <a:p>
            <a:pPr algn="ctr"/>
            <a:endParaRPr lang="en-US" sz="1600">
              <a:solidFill>
                <a:srgbClr val="FFFFFE"/>
              </a:solidFill>
              <a:latin typeface="Times" charset="0"/>
            </a:endParaRPr>
          </a:p>
        </p:txBody>
      </p:sp>
      <p:sp>
        <p:nvSpPr>
          <p:cNvPr id="14342" name="Rectangle 11"/>
          <p:cNvSpPr>
            <a:spLocks noGrp="1" noChangeArrowheads="1"/>
          </p:cNvSpPr>
          <p:nvPr/>
        </p:nvSpPr>
        <p:spPr bwMode="auto">
          <a:xfrm>
            <a:off x="152400" y="914400"/>
            <a:ext cx="8839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en-US" sz="2200">
                <a:solidFill>
                  <a:srgbClr val="FFFFFE"/>
                </a:solidFill>
              </a:rPr>
              <a:t>Michèle Shuster • Janet Vigna • Gunjan Sinha • Matthew Tontonoz</a:t>
            </a:r>
          </a:p>
        </p:txBody>
      </p:sp>
    </p:spTree>
    <p:extLst>
      <p:ext uri="{BB962C8B-B14F-4D97-AF65-F5344CB8AC3E}">
        <p14:creationId xmlns:p14="http://schemas.microsoft.com/office/powerpoint/2010/main" val="18926627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Altitude, oxygen, and blood</a:t>
            </a:r>
            <a:endParaRPr lang="en-US" b="1" dirty="0"/>
          </a:p>
        </p:txBody>
      </p:sp>
      <p:pic>
        <p:nvPicPr>
          <p:cNvPr id="4" name="Picture 2" descr="infographic_28_0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0" y="1591235"/>
            <a:ext cx="8279999"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6626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Altitude, oxygen, and blood</a:t>
            </a:r>
            <a:endParaRPr lang="en-US" dirty="0"/>
          </a:p>
        </p:txBody>
      </p:sp>
      <p:sp>
        <p:nvSpPr>
          <p:cNvPr id="3" name="Content Placeholder 2"/>
          <p:cNvSpPr>
            <a:spLocks noGrp="1"/>
          </p:cNvSpPr>
          <p:nvPr>
            <p:ph idx="1"/>
          </p:nvPr>
        </p:nvSpPr>
        <p:spPr>
          <a:xfrm>
            <a:off x="457200" y="1600200"/>
            <a:ext cx="3657600" cy="4800600"/>
          </a:xfrm>
        </p:spPr>
        <p:txBody>
          <a:bodyPr/>
          <a:lstStyle/>
          <a:p>
            <a:pPr>
              <a:buNone/>
            </a:pPr>
            <a:r>
              <a:rPr lang="en-US" b="1" dirty="0" smtClean="0"/>
              <a:t>Hypoxic chambers </a:t>
            </a:r>
          </a:p>
          <a:p>
            <a:r>
              <a:rPr lang="en-US" dirty="0" smtClean="0"/>
              <a:t>simulate altitude</a:t>
            </a:r>
          </a:p>
          <a:p>
            <a:pPr>
              <a:buNone/>
            </a:pPr>
            <a:r>
              <a:rPr lang="en-US" dirty="0" smtClean="0"/>
              <a:t> </a:t>
            </a:r>
          </a:p>
          <a:p>
            <a:r>
              <a:rPr lang="en-US" dirty="0" smtClean="0"/>
              <a:t>artificially reducing amount of oxygen</a:t>
            </a:r>
          </a:p>
          <a:p>
            <a:endParaRPr lang="en-US" dirty="0" smtClean="0"/>
          </a:p>
          <a:p>
            <a:r>
              <a:rPr lang="en-US" b="1" dirty="0" smtClean="0"/>
              <a:t>partial pressure</a:t>
            </a:r>
            <a:endParaRPr lang="en-US" b="1" dirty="0"/>
          </a:p>
        </p:txBody>
      </p:sp>
      <p:pic>
        <p:nvPicPr>
          <p:cNvPr id="5" name="Picture 2" descr="infographic_28_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028723"/>
            <a:ext cx="4710877" cy="482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1949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Altitude, oxygen, and blood</a:t>
            </a:r>
            <a:endParaRPr lang="en-US" dirty="0"/>
          </a:p>
        </p:txBody>
      </p:sp>
      <p:sp>
        <p:nvSpPr>
          <p:cNvPr id="3" name="Content Placeholder 2"/>
          <p:cNvSpPr>
            <a:spLocks noGrp="1"/>
          </p:cNvSpPr>
          <p:nvPr>
            <p:ph idx="1"/>
          </p:nvPr>
        </p:nvSpPr>
        <p:spPr>
          <a:xfrm>
            <a:off x="457200" y="1600200"/>
            <a:ext cx="2362200" cy="5181600"/>
          </a:xfrm>
        </p:spPr>
        <p:txBody>
          <a:bodyPr>
            <a:normAutofit fontScale="77500" lnSpcReduction="20000"/>
          </a:bodyPr>
          <a:lstStyle/>
          <a:p>
            <a:r>
              <a:rPr lang="en-US" dirty="0" smtClean="0"/>
              <a:t>Phelps experiences lower oxygen while he sleeps</a:t>
            </a:r>
          </a:p>
          <a:p>
            <a:endParaRPr lang="en-US" dirty="0" smtClean="0"/>
          </a:p>
          <a:p>
            <a:r>
              <a:rPr lang="en-US" dirty="0" smtClean="0"/>
              <a:t>Stimulates his body to produce RBCs</a:t>
            </a:r>
          </a:p>
          <a:p>
            <a:endParaRPr lang="en-US" dirty="0" smtClean="0"/>
          </a:p>
          <a:p>
            <a:r>
              <a:rPr lang="en-US" dirty="0" smtClean="0"/>
              <a:t>Trains at  normal, vigorous levels during the day</a:t>
            </a:r>
            <a:endParaRPr lang="en-US" b="1" dirty="0"/>
          </a:p>
        </p:txBody>
      </p:sp>
      <p:pic>
        <p:nvPicPr>
          <p:cNvPr id="6" name="Picture 2" descr="unnumbered_28_p6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648067"/>
            <a:ext cx="5864225" cy="4209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1949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Altitude, oxygen, and blood</a:t>
            </a:r>
            <a:endParaRPr lang="en-US" dirty="0"/>
          </a:p>
        </p:txBody>
      </p:sp>
      <p:pic>
        <p:nvPicPr>
          <p:cNvPr id="4" name="Picture 3" descr="infographic 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420672"/>
            <a:ext cx="6550025" cy="5428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949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Breathing</a:t>
            </a:r>
            <a:endParaRPr lang="en-US" b="1" dirty="0"/>
          </a:p>
        </p:txBody>
      </p:sp>
      <p:sp>
        <p:nvSpPr>
          <p:cNvPr id="3" name="Content Placeholder 2"/>
          <p:cNvSpPr>
            <a:spLocks noGrp="1"/>
          </p:cNvSpPr>
          <p:nvPr>
            <p:ph idx="1"/>
          </p:nvPr>
        </p:nvSpPr>
        <p:spPr>
          <a:xfrm>
            <a:off x="533400" y="1295400"/>
            <a:ext cx="8305800" cy="1219200"/>
          </a:xfrm>
        </p:spPr>
        <p:txBody>
          <a:bodyPr>
            <a:noAutofit/>
          </a:bodyPr>
          <a:lstStyle/>
          <a:p>
            <a:r>
              <a:rPr lang="en-US" sz="2000" dirty="0" smtClean="0"/>
              <a:t>Process of </a:t>
            </a:r>
            <a:r>
              <a:rPr lang="en-US" sz="2000" b="1" dirty="0" smtClean="0"/>
              <a:t>ventilating</a:t>
            </a:r>
            <a:r>
              <a:rPr lang="en-US" sz="2000" dirty="0" smtClean="0"/>
              <a:t>  lungs; required for gas exchange</a:t>
            </a:r>
          </a:p>
          <a:p>
            <a:r>
              <a:rPr lang="en-US" sz="2000" b="1" dirty="0" smtClean="0"/>
              <a:t>Diaphragm:</a:t>
            </a:r>
            <a:r>
              <a:rPr lang="en-US" sz="2000" dirty="0" smtClean="0"/>
              <a:t> a sheet of muscle that contracts and relaxes</a:t>
            </a:r>
          </a:p>
        </p:txBody>
      </p:sp>
      <p:pic>
        <p:nvPicPr>
          <p:cNvPr id="6" name="Picture 3" descr="infographic 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2265829"/>
            <a:ext cx="5287962" cy="442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819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Does altitude training work?</a:t>
            </a:r>
            <a:endParaRPr lang="en-US" b="1" dirty="0"/>
          </a:p>
        </p:txBody>
      </p:sp>
      <p:pic>
        <p:nvPicPr>
          <p:cNvPr id="4" name="Picture 3" descr="infographic 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330040"/>
            <a:ext cx="4934102" cy="55279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unnumbered_28_p6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2217737"/>
            <a:ext cx="3029985" cy="464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1949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Hemoglobin carries oxygen</a:t>
            </a:r>
            <a:endParaRPr lang="en-US" b="1" dirty="0"/>
          </a:p>
        </p:txBody>
      </p:sp>
      <p:sp>
        <p:nvSpPr>
          <p:cNvPr id="3" name="Content Placeholder 2"/>
          <p:cNvSpPr>
            <a:spLocks noGrp="1"/>
          </p:cNvSpPr>
          <p:nvPr>
            <p:ph idx="1"/>
          </p:nvPr>
        </p:nvSpPr>
        <p:spPr/>
        <p:txBody>
          <a:bodyPr>
            <a:normAutofit/>
          </a:bodyPr>
          <a:lstStyle/>
          <a:p>
            <a:pPr>
              <a:buNone/>
            </a:pPr>
            <a:r>
              <a:rPr lang="en-US" sz="2400" b="1" dirty="0" smtClean="0"/>
              <a:t>Hemoglobin</a:t>
            </a:r>
          </a:p>
          <a:p>
            <a:r>
              <a:rPr lang="en-US" sz="2400" dirty="0" smtClean="0"/>
              <a:t>Protein in red blood cells specialized for transporting oxygen</a:t>
            </a:r>
          </a:p>
          <a:p>
            <a:r>
              <a:rPr lang="en-US" sz="2400" b="1" dirty="0" err="1" smtClean="0"/>
              <a:t>Heme</a:t>
            </a:r>
            <a:r>
              <a:rPr lang="en-US" sz="2400" b="1" dirty="0" smtClean="0"/>
              <a:t> group: </a:t>
            </a:r>
            <a:r>
              <a:rPr lang="en-US" sz="2400" dirty="0" smtClean="0"/>
              <a:t>oxygen-binding part</a:t>
            </a:r>
            <a:endParaRPr lang="en-US" sz="2400" b="1" dirty="0"/>
          </a:p>
        </p:txBody>
      </p:sp>
      <p:pic>
        <p:nvPicPr>
          <p:cNvPr id="5" name="Picture 3" descr="infographic 2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83" t="1849" r="3593" b="47733"/>
          <a:stretch/>
        </p:blipFill>
        <p:spPr bwMode="auto">
          <a:xfrm>
            <a:off x="672353" y="3276600"/>
            <a:ext cx="7611035" cy="3307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610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Hemoglobin carries oxygen</a:t>
            </a:r>
            <a:endParaRPr lang="en-US" b="1" dirty="0"/>
          </a:p>
        </p:txBody>
      </p:sp>
      <p:sp>
        <p:nvSpPr>
          <p:cNvPr id="3" name="Content Placeholder 2"/>
          <p:cNvSpPr>
            <a:spLocks noGrp="1"/>
          </p:cNvSpPr>
          <p:nvPr>
            <p:ph idx="1"/>
          </p:nvPr>
        </p:nvSpPr>
        <p:spPr>
          <a:xfrm>
            <a:off x="457200" y="1600201"/>
            <a:ext cx="8229600" cy="1143000"/>
          </a:xfrm>
        </p:spPr>
        <p:txBody>
          <a:bodyPr/>
          <a:lstStyle/>
          <a:p>
            <a:r>
              <a:rPr lang="en-US" b="1" dirty="0" smtClean="0"/>
              <a:t>Temperature</a:t>
            </a:r>
            <a:r>
              <a:rPr lang="en-US" dirty="0" smtClean="0"/>
              <a:t> and </a:t>
            </a:r>
            <a:r>
              <a:rPr lang="en-US" b="1" dirty="0" smtClean="0"/>
              <a:t>pH</a:t>
            </a:r>
            <a:r>
              <a:rPr lang="en-US" dirty="0" smtClean="0"/>
              <a:t> affect oxygen binding</a:t>
            </a:r>
            <a:endParaRPr lang="en-US" dirty="0"/>
          </a:p>
        </p:txBody>
      </p:sp>
      <p:pic>
        <p:nvPicPr>
          <p:cNvPr id="5" name="Picture 3" descr="infographic 2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435" t="53496" r="2420" b="8588"/>
          <a:stretch/>
        </p:blipFill>
        <p:spPr bwMode="auto">
          <a:xfrm>
            <a:off x="533400" y="3429000"/>
            <a:ext cx="8075508" cy="2716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755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Blood </a:t>
            </a:r>
            <a:r>
              <a:rPr lang="en-US" b="1" dirty="0" smtClean="0"/>
              <a:t>doping</a:t>
            </a:r>
            <a:endParaRPr lang="en-US" b="1" dirty="0"/>
          </a:p>
        </p:txBody>
      </p:sp>
      <p:sp>
        <p:nvSpPr>
          <p:cNvPr id="3" name="Content Placeholder 2"/>
          <p:cNvSpPr>
            <a:spLocks noGrp="1"/>
          </p:cNvSpPr>
          <p:nvPr>
            <p:ph idx="1"/>
          </p:nvPr>
        </p:nvSpPr>
        <p:spPr>
          <a:xfrm>
            <a:off x="457200" y="1295400"/>
            <a:ext cx="8229600" cy="4525963"/>
          </a:xfrm>
        </p:spPr>
        <p:txBody>
          <a:bodyPr/>
          <a:lstStyle/>
          <a:p>
            <a:pPr>
              <a:buNone/>
            </a:pPr>
            <a:r>
              <a:rPr lang="en-US" b="1" dirty="0" smtClean="0"/>
              <a:t>Erythropoietin (EPO)</a:t>
            </a:r>
          </a:p>
          <a:p>
            <a:r>
              <a:rPr lang="en-US" dirty="0" smtClean="0"/>
              <a:t>Hormone that stimulates RBC production</a:t>
            </a:r>
          </a:p>
        </p:txBody>
      </p:sp>
      <p:pic>
        <p:nvPicPr>
          <p:cNvPr id="5" name="Picture 2" descr="infographic_28_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458856"/>
            <a:ext cx="5486400" cy="4399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0427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Blood doping</a:t>
            </a:r>
            <a:endParaRPr lang="en-US" b="1" dirty="0"/>
          </a:p>
        </p:txBody>
      </p:sp>
      <p:pic>
        <p:nvPicPr>
          <p:cNvPr id="5" name="Picture 2" descr="unnumbered_28_p63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76400" y="1447800"/>
            <a:ext cx="5551511"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0427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0"/>
            <a:ext cx="7772400" cy="1470025"/>
          </a:xfrm>
        </p:spPr>
        <p:txBody>
          <a:bodyPr/>
          <a:lstStyle/>
          <a:p>
            <a:r>
              <a:rPr lang="en-US" dirty="0" smtClean="0"/>
              <a:t>Chapter 28</a:t>
            </a:r>
            <a:endParaRPr lang="en-US" dirty="0"/>
          </a:p>
        </p:txBody>
      </p:sp>
      <p:sp>
        <p:nvSpPr>
          <p:cNvPr id="3" name="Subtitle 2"/>
          <p:cNvSpPr>
            <a:spLocks noGrp="1"/>
          </p:cNvSpPr>
          <p:nvPr>
            <p:ph type="subTitle" idx="1"/>
          </p:nvPr>
        </p:nvSpPr>
        <p:spPr>
          <a:xfrm>
            <a:off x="1524000" y="1524000"/>
            <a:ext cx="6400800" cy="1752600"/>
          </a:xfrm>
        </p:spPr>
        <p:txBody>
          <a:bodyPr/>
          <a:lstStyle/>
          <a:p>
            <a:r>
              <a:rPr lang="en-US" dirty="0" smtClean="0"/>
              <a:t>Respiratory System</a:t>
            </a:r>
            <a:endParaRPr lang="en-US" dirty="0"/>
          </a:p>
        </p:txBody>
      </p:sp>
      <p:pic>
        <p:nvPicPr>
          <p:cNvPr id="5" name="Picture 2" descr="chapter_28_ope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573155"/>
            <a:ext cx="5943599" cy="4266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0200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How do creatures “breathe” without lungs?</a:t>
            </a:r>
            <a:endParaRPr lang="en-US" b="1" dirty="0"/>
          </a:p>
        </p:txBody>
      </p:sp>
      <p:sp>
        <p:nvSpPr>
          <p:cNvPr id="3" name="Content Placeholder 2"/>
          <p:cNvSpPr>
            <a:spLocks noGrp="1"/>
          </p:cNvSpPr>
          <p:nvPr>
            <p:ph idx="1"/>
          </p:nvPr>
        </p:nvSpPr>
        <p:spPr>
          <a:xfrm>
            <a:off x="457200" y="1371600"/>
            <a:ext cx="8229600" cy="4525963"/>
          </a:xfrm>
        </p:spPr>
        <p:txBody>
          <a:bodyPr/>
          <a:lstStyle/>
          <a:p>
            <a:pPr>
              <a:buNone/>
            </a:pPr>
            <a:r>
              <a:rPr lang="en-US" b="1" dirty="0" smtClean="0"/>
              <a:t>Tracheal system</a:t>
            </a:r>
            <a:r>
              <a:rPr lang="en-US" dirty="0" smtClean="0"/>
              <a:t> </a:t>
            </a:r>
          </a:p>
          <a:p>
            <a:r>
              <a:rPr lang="en-US" dirty="0" smtClean="0"/>
              <a:t>A vast network of air-filled tubes that bring in air from the body surface to individual cells</a:t>
            </a:r>
            <a:endParaRPr lang="en-US" dirty="0"/>
          </a:p>
        </p:txBody>
      </p:sp>
      <p:pic>
        <p:nvPicPr>
          <p:cNvPr id="5" name="Picture 2" descr="unnumbered_28_p63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7424" y="3173506"/>
            <a:ext cx="510544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4718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How do creatures “breathe” without lungs?</a:t>
            </a:r>
            <a:endParaRPr lang="en-US" b="1" dirty="0"/>
          </a:p>
        </p:txBody>
      </p:sp>
      <p:sp>
        <p:nvSpPr>
          <p:cNvPr id="3" name="Content Placeholder 2"/>
          <p:cNvSpPr>
            <a:spLocks noGrp="1"/>
          </p:cNvSpPr>
          <p:nvPr>
            <p:ph idx="1"/>
          </p:nvPr>
        </p:nvSpPr>
        <p:spPr/>
        <p:txBody>
          <a:bodyPr/>
          <a:lstStyle/>
          <a:p>
            <a:pPr>
              <a:buNone/>
            </a:pPr>
            <a:r>
              <a:rPr lang="en-US" b="1" dirty="0" smtClean="0"/>
              <a:t>Gills</a:t>
            </a:r>
            <a:r>
              <a:rPr lang="en-US" dirty="0" smtClean="0"/>
              <a:t> </a:t>
            </a:r>
          </a:p>
          <a:p>
            <a:r>
              <a:rPr lang="en-US" dirty="0" smtClean="0"/>
              <a:t>Delicate tissues that allow the fish to extract oxygen from water</a:t>
            </a:r>
            <a:endParaRPr lang="en-US" dirty="0"/>
          </a:p>
        </p:txBody>
      </p:sp>
      <p:pic>
        <p:nvPicPr>
          <p:cNvPr id="5" name="Picture 2" descr="unnumbered_28_p63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3289583"/>
            <a:ext cx="5788025" cy="3563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8769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Summary</a:t>
            </a:r>
            <a:endParaRPr lang="en-US" b="1" dirty="0"/>
          </a:p>
        </p:txBody>
      </p:sp>
      <p:sp>
        <p:nvSpPr>
          <p:cNvPr id="3" name="Content Placeholder 2"/>
          <p:cNvSpPr>
            <a:spLocks noGrp="1"/>
          </p:cNvSpPr>
          <p:nvPr>
            <p:ph idx="1"/>
          </p:nvPr>
        </p:nvSpPr>
        <p:spPr>
          <a:xfrm>
            <a:off x="457200" y="1600200"/>
            <a:ext cx="8229600" cy="4953000"/>
          </a:xfrm>
        </p:spPr>
        <p:txBody>
          <a:bodyPr>
            <a:normAutofit fontScale="85000" lnSpcReduction="10000"/>
          </a:bodyPr>
          <a:lstStyle/>
          <a:p>
            <a:r>
              <a:rPr lang="en-US" dirty="0" smtClean="0"/>
              <a:t>The respiratory system is a means of taking in oxygen and eliminating carbon dioxide waste. It consists of the respiratory tract and the lungs.</a:t>
            </a:r>
          </a:p>
          <a:p>
            <a:r>
              <a:rPr lang="en-US" dirty="0" smtClean="0"/>
              <a:t>The respiratory system works in close conjunction with the cardiovascular system. Capillaries in the alveoli of the lungs are the sites of gas exchange between air and blood.</a:t>
            </a:r>
          </a:p>
          <a:p>
            <a:r>
              <a:rPr lang="en-US" dirty="0" smtClean="0"/>
              <a:t>Breathing is the way we ventilate our lungs and bring fresh air to the sites of gas exchange.</a:t>
            </a:r>
          </a:p>
          <a:p>
            <a:r>
              <a:rPr lang="en-US" dirty="0" smtClean="0"/>
              <a:t>Oxygen is carried by hemoglobin in red blood cells. Hemoglobin binds reversibly to oxygen, picking it up from the lungs and dropping it off in tissues.</a:t>
            </a:r>
            <a:endParaRPr lang="en-US" dirty="0"/>
          </a:p>
        </p:txBody>
      </p:sp>
    </p:spTree>
    <p:extLst>
      <p:ext uri="{BB962C8B-B14F-4D97-AF65-F5344CB8AC3E}">
        <p14:creationId xmlns:p14="http://schemas.microsoft.com/office/powerpoint/2010/main" val="3558769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Driving Questions</a:t>
            </a:r>
            <a:endParaRPr lang="en-US" b="1" dirty="0"/>
          </a:p>
        </p:txBody>
      </p:sp>
      <p:sp>
        <p:nvSpPr>
          <p:cNvPr id="3" name="Content Placeholder 2"/>
          <p:cNvSpPr>
            <a:spLocks noGrp="1"/>
          </p:cNvSpPr>
          <p:nvPr>
            <p:ph idx="1"/>
          </p:nvPr>
        </p:nvSpPr>
        <p:spPr/>
        <p:txBody>
          <a:bodyPr>
            <a:normAutofit fontScale="77500" lnSpcReduction="20000"/>
          </a:bodyPr>
          <a:lstStyle/>
          <a:p>
            <a:pPr marL="0" indent="0">
              <a:buNone/>
            </a:pPr>
            <a:r>
              <a:rPr lang="en-US" b="1" dirty="0"/>
              <a:t>1. </a:t>
            </a:r>
            <a:r>
              <a:rPr lang="en-US" dirty="0"/>
              <a:t>What structures make up the respiratory system?</a:t>
            </a:r>
          </a:p>
          <a:p>
            <a:pPr marL="0" indent="0">
              <a:buNone/>
            </a:pPr>
            <a:r>
              <a:rPr lang="en-US" b="1" dirty="0"/>
              <a:t>2. </a:t>
            </a:r>
            <a:r>
              <a:rPr lang="en-US" dirty="0"/>
              <a:t>How do the respiratory and cardiovascular systems cooperate</a:t>
            </a:r>
          </a:p>
          <a:p>
            <a:pPr marL="0" indent="0">
              <a:buNone/>
            </a:pPr>
            <a:r>
              <a:rPr lang="en-US" dirty="0"/>
              <a:t>to deliver oxygen to body cells and remove carbon dioxide from</a:t>
            </a:r>
          </a:p>
          <a:p>
            <a:pPr marL="0" indent="0">
              <a:buNone/>
            </a:pPr>
            <a:r>
              <a:rPr lang="en-US" dirty="0"/>
              <a:t>tissues?</a:t>
            </a:r>
          </a:p>
          <a:p>
            <a:pPr marL="0" indent="0">
              <a:buNone/>
            </a:pPr>
            <a:r>
              <a:rPr lang="en-US" b="1" dirty="0"/>
              <a:t>3. </a:t>
            </a:r>
            <a:r>
              <a:rPr lang="en-US" dirty="0"/>
              <a:t>What factors influence the oxygen-carrying capacity of blood</a:t>
            </a:r>
          </a:p>
          <a:p>
            <a:pPr marL="0" indent="0">
              <a:buNone/>
            </a:pPr>
            <a:r>
              <a:rPr lang="en-US" dirty="0"/>
              <a:t>and breathing rate?</a:t>
            </a:r>
          </a:p>
          <a:p>
            <a:pPr marL="0" indent="0">
              <a:buNone/>
            </a:pPr>
            <a:r>
              <a:rPr lang="en-US" b="1" dirty="0"/>
              <a:t>4. </a:t>
            </a:r>
            <a:r>
              <a:rPr lang="en-US" dirty="0"/>
              <a:t>How can scientific knowledge of the respiratory system be</a:t>
            </a:r>
          </a:p>
          <a:p>
            <a:pPr marL="0" indent="0">
              <a:buNone/>
            </a:pPr>
            <a:r>
              <a:rPr lang="en-US" dirty="0"/>
              <a:t>used to design training regimens for elite athletes?</a:t>
            </a:r>
          </a:p>
        </p:txBody>
      </p:sp>
    </p:spTree>
    <p:extLst>
      <p:ext uri="{BB962C8B-B14F-4D97-AF65-F5344CB8AC3E}">
        <p14:creationId xmlns:p14="http://schemas.microsoft.com/office/powerpoint/2010/main" val="489667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Technology to improve performance</a:t>
            </a:r>
            <a:endParaRPr lang="en-US" b="1" dirty="0"/>
          </a:p>
        </p:txBody>
      </p:sp>
      <p:sp>
        <p:nvSpPr>
          <p:cNvPr id="3" name="Content Placeholder 2"/>
          <p:cNvSpPr>
            <a:spLocks noGrp="1"/>
          </p:cNvSpPr>
          <p:nvPr>
            <p:ph idx="1"/>
          </p:nvPr>
        </p:nvSpPr>
        <p:spPr>
          <a:xfrm>
            <a:off x="457200" y="1600201"/>
            <a:ext cx="8229600" cy="1752599"/>
          </a:xfrm>
        </p:spPr>
        <p:txBody>
          <a:bodyPr>
            <a:normAutofit fontScale="70000" lnSpcReduction="20000"/>
          </a:bodyPr>
          <a:lstStyle/>
          <a:p>
            <a:pPr>
              <a:buNone/>
            </a:pPr>
            <a:r>
              <a:rPr lang="en-US" b="1" dirty="0" smtClean="0"/>
              <a:t>Hypoxic chamber</a:t>
            </a:r>
          </a:p>
          <a:p>
            <a:r>
              <a:rPr lang="en-US" dirty="0" smtClean="0"/>
              <a:t>Low-oxygen chamber</a:t>
            </a:r>
          </a:p>
          <a:p>
            <a:r>
              <a:rPr lang="en-US" dirty="0" smtClean="0"/>
              <a:t>Used by Olympic swimmer Michael Phelps</a:t>
            </a:r>
          </a:p>
          <a:p>
            <a:r>
              <a:rPr lang="en-US" dirty="0" smtClean="0"/>
              <a:t>Central part of training and healing regiment</a:t>
            </a:r>
          </a:p>
          <a:p>
            <a:r>
              <a:rPr lang="en-US" dirty="0" smtClean="0"/>
              <a:t>Acclimatization</a:t>
            </a:r>
            <a:endParaRPr lang="en-US" dirty="0"/>
          </a:p>
        </p:txBody>
      </p:sp>
      <p:pic>
        <p:nvPicPr>
          <p:cNvPr id="5" name="Picture 2" descr="unnumbered_28_p6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2988697"/>
            <a:ext cx="4838700" cy="3873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9667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respiratory system</a:t>
            </a:r>
            <a:endParaRPr lang="en-US" b="1" dirty="0"/>
          </a:p>
        </p:txBody>
      </p:sp>
      <p:sp>
        <p:nvSpPr>
          <p:cNvPr id="3" name="Content Placeholder 2"/>
          <p:cNvSpPr>
            <a:spLocks noGrp="1"/>
          </p:cNvSpPr>
          <p:nvPr>
            <p:ph idx="1"/>
          </p:nvPr>
        </p:nvSpPr>
        <p:spPr/>
        <p:txBody>
          <a:bodyPr/>
          <a:lstStyle/>
          <a:p>
            <a:r>
              <a:rPr lang="en-US" dirty="0" smtClean="0"/>
              <a:t>Takes oxygen in and releases carbon dioxide</a:t>
            </a:r>
          </a:p>
          <a:p>
            <a:r>
              <a:rPr lang="en-US" dirty="0" smtClean="0"/>
              <a:t>Pharynx </a:t>
            </a:r>
          </a:p>
          <a:p>
            <a:r>
              <a:rPr lang="en-US" dirty="0" smtClean="0"/>
              <a:t>Larynx</a:t>
            </a:r>
          </a:p>
          <a:p>
            <a:r>
              <a:rPr lang="en-US" dirty="0" smtClean="0"/>
              <a:t>Trachea</a:t>
            </a:r>
          </a:p>
          <a:p>
            <a:r>
              <a:rPr lang="en-US" dirty="0" smtClean="0"/>
              <a:t>Lungs</a:t>
            </a:r>
          </a:p>
          <a:p>
            <a:r>
              <a:rPr lang="en-US" dirty="0" smtClean="0"/>
              <a:t>Bronchi</a:t>
            </a:r>
            <a:endParaRPr lang="en-US" dirty="0"/>
          </a:p>
        </p:txBody>
      </p:sp>
      <p:pic>
        <p:nvPicPr>
          <p:cNvPr id="5" name="Picture 2" descr="infographic_28_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199" y="2514600"/>
            <a:ext cx="5598663"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1718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respiratory system</a:t>
            </a:r>
            <a:endParaRPr lang="en-US" b="1" dirty="0"/>
          </a:p>
        </p:txBody>
      </p:sp>
      <p:sp>
        <p:nvSpPr>
          <p:cNvPr id="3" name="Content Placeholder 2"/>
          <p:cNvSpPr>
            <a:spLocks noGrp="1"/>
          </p:cNvSpPr>
          <p:nvPr>
            <p:ph idx="1"/>
          </p:nvPr>
        </p:nvSpPr>
        <p:spPr>
          <a:xfrm>
            <a:off x="457200" y="1600200"/>
            <a:ext cx="4343400" cy="4648200"/>
          </a:xfrm>
        </p:spPr>
        <p:txBody>
          <a:bodyPr/>
          <a:lstStyle/>
          <a:p>
            <a:pPr>
              <a:buNone/>
            </a:pPr>
            <a:r>
              <a:rPr lang="en-US" dirty="0" smtClean="0"/>
              <a:t>Air passes through the </a:t>
            </a:r>
          </a:p>
          <a:p>
            <a:pPr>
              <a:buNone/>
            </a:pPr>
            <a:endParaRPr lang="en-US" dirty="0" smtClean="0"/>
          </a:p>
          <a:p>
            <a:pPr marL="971550" lvl="1" indent="-514350">
              <a:buFont typeface="Arial" pitchFamily="34" charset="0"/>
              <a:buChar char="•"/>
            </a:pPr>
            <a:r>
              <a:rPr lang="en-US" b="1" dirty="0" err="1" smtClean="0"/>
              <a:t>Pharnyx</a:t>
            </a:r>
            <a:r>
              <a:rPr lang="en-US" b="1" dirty="0" smtClean="0"/>
              <a:t> </a:t>
            </a:r>
            <a:r>
              <a:rPr lang="en-US" dirty="0" smtClean="0"/>
              <a:t>or throat</a:t>
            </a:r>
          </a:p>
          <a:p>
            <a:pPr marL="971550" lvl="1" indent="-514350">
              <a:buFont typeface="Arial" pitchFamily="34" charset="0"/>
              <a:buChar char="•"/>
            </a:pPr>
            <a:r>
              <a:rPr lang="en-US" b="1" dirty="0" smtClean="0"/>
              <a:t>Larynx</a:t>
            </a:r>
            <a:r>
              <a:rPr lang="en-US" dirty="0" smtClean="0"/>
              <a:t> or </a:t>
            </a:r>
            <a:r>
              <a:rPr lang="en-US" dirty="0" err="1" smtClean="0"/>
              <a:t>voicebox</a:t>
            </a:r>
            <a:endParaRPr lang="en-US" dirty="0" smtClean="0"/>
          </a:p>
          <a:p>
            <a:pPr marL="971550" lvl="1" indent="-514350">
              <a:buFont typeface="Arial" pitchFamily="34" charset="0"/>
              <a:buChar char="•"/>
            </a:pPr>
            <a:r>
              <a:rPr lang="en-US" b="1" dirty="0" smtClean="0"/>
              <a:t>Trachea</a:t>
            </a:r>
            <a:r>
              <a:rPr lang="en-US" dirty="0" smtClean="0"/>
              <a:t> or windpipe</a:t>
            </a:r>
          </a:p>
          <a:p>
            <a:pPr marL="971550" lvl="1" indent="-514350">
              <a:buFont typeface="Arial" pitchFamily="34" charset="0"/>
              <a:buChar char="•"/>
            </a:pPr>
            <a:r>
              <a:rPr lang="en-US" dirty="0" smtClean="0"/>
              <a:t>Two </a:t>
            </a:r>
            <a:r>
              <a:rPr lang="en-US" b="1" dirty="0" smtClean="0"/>
              <a:t>bronchi</a:t>
            </a:r>
          </a:p>
          <a:p>
            <a:pPr marL="971550" lvl="1" indent="-514350">
              <a:buFont typeface="Arial" pitchFamily="34" charset="0"/>
              <a:buChar char="•"/>
            </a:pPr>
            <a:r>
              <a:rPr lang="en-US" b="1" dirty="0" smtClean="0"/>
              <a:t> Lungs </a:t>
            </a:r>
            <a:endParaRPr lang="en-US" b="1" dirty="0"/>
          </a:p>
        </p:txBody>
      </p:sp>
      <p:pic>
        <p:nvPicPr>
          <p:cNvPr id="6" name="Picture 2" descr="infographic_28_01"/>
          <p:cNvPicPr>
            <a:picLocks noChangeAspect="1" noChangeArrowheads="1"/>
          </p:cNvPicPr>
          <p:nvPr/>
        </p:nvPicPr>
        <p:blipFill rotWithShape="1">
          <a:blip r:embed="rId3">
            <a:extLst>
              <a:ext uri="{28A0092B-C50C-407E-A947-70E740481C1C}">
                <a14:useLocalDpi xmlns:a14="http://schemas.microsoft.com/office/drawing/2010/main" val="0"/>
              </a:ext>
            </a:extLst>
          </a:blip>
          <a:srcRect t="16782" r="50000" b="11476"/>
          <a:stretch/>
        </p:blipFill>
        <p:spPr bwMode="auto">
          <a:xfrm>
            <a:off x="4567005" y="1376082"/>
            <a:ext cx="4131469" cy="4598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1718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respiratory system</a:t>
            </a:r>
            <a:endParaRPr lang="en-US" b="1" dirty="0"/>
          </a:p>
        </p:txBody>
      </p:sp>
      <p:sp>
        <p:nvSpPr>
          <p:cNvPr id="3" name="Content Placeholder 2"/>
          <p:cNvSpPr>
            <a:spLocks noGrp="1"/>
          </p:cNvSpPr>
          <p:nvPr>
            <p:ph idx="1"/>
          </p:nvPr>
        </p:nvSpPr>
        <p:spPr>
          <a:xfrm>
            <a:off x="457200" y="1219200"/>
            <a:ext cx="8229600" cy="4525963"/>
          </a:xfrm>
        </p:spPr>
        <p:txBody>
          <a:bodyPr>
            <a:normAutofit/>
          </a:bodyPr>
          <a:lstStyle/>
          <a:p>
            <a:pPr>
              <a:buNone/>
            </a:pPr>
            <a:r>
              <a:rPr lang="en-US" sz="2800" b="1" dirty="0" smtClean="0"/>
              <a:t>Lungs</a:t>
            </a:r>
          </a:p>
          <a:p>
            <a:r>
              <a:rPr lang="en-US" sz="2800" dirty="0" smtClean="0"/>
              <a:t>Major respiratory organ</a:t>
            </a:r>
          </a:p>
          <a:p>
            <a:r>
              <a:rPr lang="en-US" sz="2800" dirty="0" smtClean="0"/>
              <a:t>Site of gas exchange between air and blood</a:t>
            </a:r>
          </a:p>
          <a:p>
            <a:r>
              <a:rPr lang="en-US" sz="2800" dirty="0" smtClean="0"/>
              <a:t>Bronchi branch into bronchioles</a:t>
            </a:r>
          </a:p>
          <a:p>
            <a:r>
              <a:rPr lang="en-US" sz="2800" dirty="0" smtClean="0"/>
              <a:t>Alveoli</a:t>
            </a:r>
          </a:p>
          <a:p>
            <a:endParaRPr lang="en-US" dirty="0" smtClean="0"/>
          </a:p>
        </p:txBody>
      </p:sp>
      <p:pic>
        <p:nvPicPr>
          <p:cNvPr id="5" name="Picture 2" descr="infographic_28_01"/>
          <p:cNvPicPr>
            <a:picLocks noChangeAspect="1" noChangeArrowheads="1"/>
          </p:cNvPicPr>
          <p:nvPr/>
        </p:nvPicPr>
        <p:blipFill rotWithShape="1">
          <a:blip r:embed="rId3">
            <a:extLst>
              <a:ext uri="{28A0092B-C50C-407E-A947-70E740481C1C}">
                <a14:useLocalDpi xmlns:a14="http://schemas.microsoft.com/office/drawing/2010/main" val="0"/>
              </a:ext>
            </a:extLst>
          </a:blip>
          <a:srcRect l="53208" t="30627" r="6759" b="23852"/>
          <a:stretch/>
        </p:blipFill>
        <p:spPr bwMode="auto">
          <a:xfrm>
            <a:off x="4953000" y="3418068"/>
            <a:ext cx="3899648" cy="3439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1718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respiratory system</a:t>
            </a:r>
            <a:endParaRPr lang="en-US" b="1" dirty="0"/>
          </a:p>
        </p:txBody>
      </p:sp>
      <p:sp>
        <p:nvSpPr>
          <p:cNvPr id="3" name="Content Placeholder 2"/>
          <p:cNvSpPr>
            <a:spLocks noGrp="1"/>
          </p:cNvSpPr>
          <p:nvPr>
            <p:ph idx="1"/>
          </p:nvPr>
        </p:nvSpPr>
        <p:spPr>
          <a:xfrm>
            <a:off x="457200" y="1600200"/>
            <a:ext cx="3886200" cy="4876800"/>
          </a:xfrm>
        </p:spPr>
        <p:txBody>
          <a:bodyPr>
            <a:normAutofit lnSpcReduction="10000"/>
          </a:bodyPr>
          <a:lstStyle/>
          <a:p>
            <a:pPr>
              <a:buNone/>
            </a:pPr>
            <a:r>
              <a:rPr lang="en-US" b="1" dirty="0" smtClean="0"/>
              <a:t>Respiratory surface</a:t>
            </a:r>
          </a:p>
          <a:p>
            <a:r>
              <a:rPr lang="en-US" dirty="0" smtClean="0"/>
              <a:t> Surface across which oxygen enters and carbon dioxide leaves</a:t>
            </a:r>
          </a:p>
          <a:p>
            <a:pPr>
              <a:buNone/>
            </a:pPr>
            <a:endParaRPr lang="en-US" dirty="0" smtClean="0"/>
          </a:p>
          <a:p>
            <a:r>
              <a:rPr lang="en-US" b="1" dirty="0" smtClean="0"/>
              <a:t>Alveoli</a:t>
            </a:r>
            <a:r>
              <a:rPr lang="en-US" dirty="0" smtClean="0"/>
              <a:t> are site of gas exchange between air and blood</a:t>
            </a:r>
          </a:p>
        </p:txBody>
      </p:sp>
      <p:pic>
        <p:nvPicPr>
          <p:cNvPr id="5" name="Picture 3" descr="infographic 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8712" y="2816225"/>
            <a:ext cx="5215288" cy="4041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546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Altitude, oxygen, and blood</a:t>
            </a:r>
            <a:endParaRPr lang="en-US" b="1" dirty="0"/>
          </a:p>
        </p:txBody>
      </p:sp>
      <p:sp>
        <p:nvSpPr>
          <p:cNvPr id="3" name="Content Placeholder 2"/>
          <p:cNvSpPr>
            <a:spLocks noGrp="1"/>
          </p:cNvSpPr>
          <p:nvPr>
            <p:ph idx="1"/>
          </p:nvPr>
        </p:nvSpPr>
        <p:spPr/>
        <p:txBody>
          <a:bodyPr>
            <a:normAutofit fontScale="85000" lnSpcReduction="20000"/>
          </a:bodyPr>
          <a:lstStyle/>
          <a:p>
            <a:pPr>
              <a:buNone/>
            </a:pPr>
            <a:r>
              <a:rPr lang="en-US" b="1" dirty="0" err="1" smtClean="0"/>
              <a:t>Cardiorespiratory</a:t>
            </a:r>
            <a:r>
              <a:rPr lang="en-US" b="1" dirty="0" smtClean="0"/>
              <a:t> system</a:t>
            </a:r>
          </a:p>
          <a:p>
            <a:r>
              <a:rPr lang="en-US" dirty="0" smtClean="0"/>
              <a:t>Respiratory and cardiovascular systems work in close coordination</a:t>
            </a:r>
          </a:p>
          <a:p>
            <a:endParaRPr lang="en-US" dirty="0" smtClean="0"/>
          </a:p>
          <a:p>
            <a:pPr>
              <a:buNone/>
            </a:pPr>
            <a:r>
              <a:rPr lang="en-US" dirty="0" smtClean="0"/>
              <a:t>At higher altitude</a:t>
            </a:r>
          </a:p>
          <a:p>
            <a:r>
              <a:rPr lang="en-US" dirty="0" smtClean="0"/>
              <a:t>Less pressure</a:t>
            </a:r>
          </a:p>
          <a:p>
            <a:r>
              <a:rPr lang="en-US" dirty="0" smtClean="0"/>
              <a:t>Increase number of oxygen-carrying </a:t>
            </a:r>
            <a:r>
              <a:rPr lang="en-US" b="1" dirty="0" smtClean="0"/>
              <a:t>red blood cells</a:t>
            </a:r>
            <a:endParaRPr lang="en-US" dirty="0" smtClean="0"/>
          </a:p>
          <a:p>
            <a:r>
              <a:rPr lang="en-US" dirty="0" smtClean="0"/>
              <a:t>Take up same amount of oxygen</a:t>
            </a:r>
          </a:p>
          <a:p>
            <a:endParaRPr lang="en-US" dirty="0" smtClean="0"/>
          </a:p>
          <a:p>
            <a:pPr>
              <a:buNone/>
            </a:pPr>
            <a:r>
              <a:rPr lang="en-US" dirty="0" smtClean="0"/>
              <a:t>Shift to lower altitude</a:t>
            </a:r>
          </a:p>
          <a:p>
            <a:r>
              <a:rPr lang="en-US" dirty="0" smtClean="0"/>
              <a:t>More red blood cells, better oxygen use</a:t>
            </a:r>
            <a:endParaRPr lang="en-US" dirty="0"/>
          </a:p>
        </p:txBody>
      </p:sp>
    </p:spTree>
    <p:extLst>
      <p:ext uri="{BB962C8B-B14F-4D97-AF65-F5344CB8AC3E}">
        <p14:creationId xmlns:p14="http://schemas.microsoft.com/office/powerpoint/2010/main" val="8866265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356</TotalTime>
  <Words>1476</Words>
  <Application>Microsoft Office PowerPoint</Application>
  <PresentationFormat>On-screen Show (4:3)</PresentationFormat>
  <Paragraphs>160</Paragraphs>
  <Slides>22</Slides>
  <Notes>19</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Chapter 28</vt:lpstr>
      <vt:lpstr>Driving Questions</vt:lpstr>
      <vt:lpstr>Technology to improve performance</vt:lpstr>
      <vt:lpstr>The respiratory system</vt:lpstr>
      <vt:lpstr>The respiratory system</vt:lpstr>
      <vt:lpstr>The respiratory system</vt:lpstr>
      <vt:lpstr>The respiratory system</vt:lpstr>
      <vt:lpstr>Altitude, oxygen, and blood</vt:lpstr>
      <vt:lpstr>Altitude, oxygen, and blood</vt:lpstr>
      <vt:lpstr>Altitude, oxygen, and blood</vt:lpstr>
      <vt:lpstr>Altitude, oxygen, and blood</vt:lpstr>
      <vt:lpstr>Altitude, oxygen, and blood</vt:lpstr>
      <vt:lpstr>Breathing</vt:lpstr>
      <vt:lpstr>Does altitude training work?</vt:lpstr>
      <vt:lpstr>Hemoglobin carries oxygen</vt:lpstr>
      <vt:lpstr>Hemoglobin carries oxygen</vt:lpstr>
      <vt:lpstr>Blood doping</vt:lpstr>
      <vt:lpstr>Blood doping</vt:lpstr>
      <vt:lpstr>How do creatures “breathe” without lungs?</vt:lpstr>
      <vt:lpstr>How do creatures “breathe” without lungs?</vt:lpstr>
      <vt:lpstr>Summary</vt:lpstr>
    </vt:vector>
  </TitlesOfParts>
  <Company>GVSU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28</dc:title>
  <dc:creator>Jennifer Cymbola</dc:creator>
  <cp:lastModifiedBy>hbadmin</cp:lastModifiedBy>
  <cp:revision>26</cp:revision>
  <dcterms:created xsi:type="dcterms:W3CDTF">2014-03-23T13:04:30Z</dcterms:created>
  <dcterms:modified xsi:type="dcterms:W3CDTF">2014-04-26T19:10:12Z</dcterms:modified>
</cp:coreProperties>
</file>