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0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2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3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528" r:id="rId2"/>
    <p:sldId id="517" r:id="rId3"/>
    <p:sldId id="516" r:id="rId4"/>
    <p:sldId id="520" r:id="rId5"/>
    <p:sldId id="518" r:id="rId6"/>
    <p:sldId id="519" r:id="rId7"/>
    <p:sldId id="521" r:id="rId8"/>
    <p:sldId id="523" r:id="rId9"/>
    <p:sldId id="524" r:id="rId10"/>
    <p:sldId id="507" r:id="rId11"/>
    <p:sldId id="522" r:id="rId12"/>
    <p:sldId id="525" r:id="rId13"/>
    <p:sldId id="527" r:id="rId14"/>
    <p:sldId id="526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00"/>
    <a:srgbClr val="DDDDDD"/>
    <a:srgbClr val="FFCCCC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559" autoAdjust="0"/>
  </p:normalViewPr>
  <p:slideViewPr>
    <p:cSldViewPr snapToGrid="0">
      <p:cViewPr>
        <p:scale>
          <a:sx n="66" d="100"/>
          <a:sy n="66" d="100"/>
        </p:scale>
        <p:origin x="-1692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548" y="79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F8A553A-44EE-4BBF-950C-C79A1BA1F7B2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58779321-1E67-43DA-BD7F-E02F75C1A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87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A7E175-3D52-462E-A79E-690D8F6E173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0830F937-CB17-4C1F-9560-25338BB73622}" type="slidenum">
              <a:rPr lang="en-US" sz="1200"/>
              <a:pPr algn="r" eaLnBrk="1" hangingPunct="1"/>
              <a:t>10</a:t>
            </a:fld>
            <a:endParaRPr lang="en-US" sz="1200"/>
          </a:p>
        </p:txBody>
      </p:sp>
      <p:sp>
        <p:nvSpPr>
          <p:cNvPr id="2662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Answer: E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 notes</a:t>
            </a:r>
            <a:r>
              <a:rPr lang="en-US" baseline="0" dirty="0" smtClean="0">
                <a:ea typeface="ＭＳ Ｐゴシック" pitchFamily="34" charset="-128"/>
              </a:rPr>
              <a:t>: S</a:t>
            </a:r>
            <a:r>
              <a:rPr lang="en-US" dirty="0" smtClean="0">
                <a:ea typeface="ＭＳ Ｐゴシック" pitchFamily="34" charset="-128"/>
              </a:rPr>
              <a:t>ee </a:t>
            </a:r>
            <a:r>
              <a:rPr lang="en-US" dirty="0" smtClean="0">
                <a:ea typeface="ＭＳ Ｐゴシック" pitchFamily="34" charset="-128"/>
              </a:rPr>
              <a:t>pages 669 and </a:t>
            </a:r>
            <a:r>
              <a:rPr lang="en-US" dirty="0" smtClean="0">
                <a:ea typeface="ＭＳ Ｐゴシック" pitchFamily="34" charset="-128"/>
              </a:rPr>
              <a:t>670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Driving</a:t>
            </a:r>
            <a:r>
              <a:rPr lang="en-US" baseline="0" dirty="0" smtClean="0">
                <a:ea typeface="ＭＳ Ｐゴシック" pitchFamily="34" charset="-128"/>
              </a:rPr>
              <a:t> Question: </a:t>
            </a:r>
            <a:r>
              <a:rPr lang="en-US" dirty="0" smtClean="0">
                <a:ea typeface="ＭＳ Ｐゴシック" pitchFamily="34" charset="-128"/>
              </a:rPr>
              <a:t>3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2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09806206-3E3A-4B42-B04B-9358877548AA}" type="slidenum">
              <a:rPr lang="en-US" sz="1200">
                <a:latin typeface="Calibri" pitchFamily="34" charset="0"/>
              </a:rPr>
              <a:pPr algn="r" eaLnBrk="1" hangingPunct="1"/>
              <a:t>10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70FCF915-5F21-473F-AB1C-7C57F6949A64}" type="slidenum">
              <a:rPr lang="en-US" sz="1200"/>
              <a:pPr algn="r" eaLnBrk="1" hangingPunct="1"/>
              <a:t>11</a:t>
            </a:fld>
            <a:endParaRPr lang="en-US" sz="1200"/>
          </a:p>
        </p:txBody>
      </p:sp>
      <p:sp>
        <p:nvSpPr>
          <p:cNvPr id="2765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Answer: C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 Notes: See </a:t>
            </a:r>
            <a:r>
              <a:rPr lang="en-US" dirty="0" smtClean="0">
                <a:ea typeface="ＭＳ Ｐゴシック" pitchFamily="34" charset="-128"/>
              </a:rPr>
              <a:t>page </a:t>
            </a:r>
            <a:r>
              <a:rPr lang="en-US" dirty="0" smtClean="0">
                <a:ea typeface="ＭＳ Ｐゴシック" pitchFamily="34" charset="-128"/>
              </a:rPr>
              <a:t>671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Driving</a:t>
            </a:r>
            <a:r>
              <a:rPr lang="en-US" baseline="0" dirty="0" smtClean="0">
                <a:ea typeface="ＭＳ Ｐゴシック" pitchFamily="34" charset="-128"/>
              </a:rPr>
              <a:t> Question: </a:t>
            </a:r>
            <a:r>
              <a:rPr lang="en-US" dirty="0" smtClean="0">
                <a:ea typeface="ＭＳ Ｐゴシック" pitchFamily="34" charset="-128"/>
              </a:rPr>
              <a:t>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765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28514DA4-F4D5-493E-AB15-E2D5B086B47D}" type="slidenum">
              <a:rPr lang="en-US" sz="1200">
                <a:latin typeface="Calibri" pitchFamily="34" charset="0"/>
              </a:rPr>
              <a:pPr algn="r" eaLnBrk="1" hangingPunct="1"/>
              <a:t>11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C1C4593-7DDE-4ACF-95E7-5A32EABFDE0C}" type="slidenum">
              <a:rPr lang="en-US" sz="1200"/>
              <a:pPr algn="r" eaLnBrk="1" hangingPunct="1"/>
              <a:t>12</a:t>
            </a:fld>
            <a:endParaRPr lang="en-US" sz="1200"/>
          </a:p>
        </p:txBody>
      </p:sp>
      <p:sp>
        <p:nvSpPr>
          <p:cNvPr id="2867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Answer: C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 Notes: See </a:t>
            </a:r>
            <a:r>
              <a:rPr lang="en-US" dirty="0" smtClean="0">
                <a:ea typeface="ＭＳ Ｐゴシック" pitchFamily="34" charset="-128"/>
              </a:rPr>
              <a:t>page </a:t>
            </a:r>
            <a:r>
              <a:rPr lang="en-US" dirty="0" smtClean="0">
                <a:ea typeface="ＭＳ Ｐゴシック" pitchFamily="34" charset="-128"/>
              </a:rPr>
              <a:t>671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Driving</a:t>
            </a:r>
            <a:r>
              <a:rPr lang="en-US" baseline="0" dirty="0" smtClean="0">
                <a:ea typeface="ＭＳ Ｐゴシック" pitchFamily="34" charset="-128"/>
              </a:rPr>
              <a:t> Question: </a:t>
            </a:r>
            <a:r>
              <a:rPr lang="en-US" dirty="0" smtClean="0">
                <a:ea typeface="ＭＳ Ｐゴシック" pitchFamily="34" charset="-128"/>
              </a:rPr>
              <a:t>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867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C686C72F-1B3C-4566-B269-96815F106A1B}" type="slidenum">
              <a:rPr lang="en-US" sz="1200">
                <a:latin typeface="Calibri" pitchFamily="34" charset="0"/>
              </a:rPr>
              <a:pPr algn="r" eaLnBrk="1" hangingPunct="1"/>
              <a:t>12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B61B843C-6551-4F6A-AA76-7BA6D318E79E}" type="slidenum">
              <a:rPr lang="en-US" sz="1200"/>
              <a:pPr algn="r" eaLnBrk="1" hangingPunct="1"/>
              <a:t>13</a:t>
            </a:fld>
            <a:endParaRPr lang="en-US" sz="1200"/>
          </a:p>
        </p:txBody>
      </p:sp>
      <p:sp>
        <p:nvSpPr>
          <p:cNvPr id="2969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Answer: B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 Notes: See </a:t>
            </a:r>
            <a:r>
              <a:rPr lang="en-US" dirty="0" smtClean="0">
                <a:ea typeface="ＭＳ Ｐゴシック" pitchFamily="34" charset="-128"/>
              </a:rPr>
              <a:t>pages </a:t>
            </a:r>
            <a:r>
              <a:rPr lang="en-US" dirty="0" smtClean="0">
                <a:ea typeface="ＭＳ Ｐゴシック" pitchFamily="34" charset="-128"/>
              </a:rPr>
              <a:t>671-673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Driving</a:t>
            </a:r>
            <a:r>
              <a:rPr lang="en-US" baseline="0" dirty="0" smtClean="0">
                <a:ea typeface="ＭＳ Ｐゴシック" pitchFamily="34" charset="-128"/>
              </a:rPr>
              <a:t> Question: </a:t>
            </a:r>
            <a:r>
              <a:rPr lang="en-US" dirty="0" smtClean="0">
                <a:ea typeface="ＭＳ Ｐゴシック" pitchFamily="34" charset="-128"/>
              </a:rPr>
              <a:t>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970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5D9F0EA7-1A06-40D7-8685-659C455ACBA4}" type="slidenum">
              <a:rPr lang="en-US" sz="1200">
                <a:latin typeface="Calibri" pitchFamily="34" charset="0"/>
              </a:rPr>
              <a:pPr algn="r" eaLnBrk="1" hangingPunct="1"/>
              <a:t>13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F07C2932-D52D-4165-B419-39F05A4BC6AF}" type="slidenum">
              <a:rPr lang="en-US" sz="1200"/>
              <a:pPr algn="r" eaLnBrk="1" hangingPunct="1"/>
              <a:t>14</a:t>
            </a:fld>
            <a:endParaRPr lang="en-US" sz="1200"/>
          </a:p>
        </p:txBody>
      </p:sp>
      <p:sp>
        <p:nvSpPr>
          <p:cNvPr id="3072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Answer: D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 Notes: See </a:t>
            </a:r>
            <a:r>
              <a:rPr lang="en-US" dirty="0" smtClean="0">
                <a:ea typeface="ＭＳ Ｐゴシック" pitchFamily="34" charset="-128"/>
              </a:rPr>
              <a:t>page </a:t>
            </a:r>
            <a:r>
              <a:rPr lang="en-US" dirty="0" smtClean="0">
                <a:ea typeface="ＭＳ Ｐゴシック" pitchFamily="34" charset="-128"/>
              </a:rPr>
              <a:t>671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Driving Question: 1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072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D287C424-683D-4ECF-B287-149D43AF1805}" type="slidenum">
              <a:rPr lang="en-US" sz="1200">
                <a:latin typeface="Calibri" pitchFamily="34" charset="0"/>
              </a:rPr>
              <a:pPr algn="r" eaLnBrk="1" hangingPunct="1"/>
              <a:t>14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4372C521-2270-4B5E-9BE3-0B5E57687F41}" type="slidenum">
              <a:rPr lang="en-US" sz="1200"/>
              <a:pPr algn="r" eaLnBrk="1" hangingPunct="1"/>
              <a:t>2</a:t>
            </a:fld>
            <a:endParaRPr lang="en-US" sz="1200"/>
          </a:p>
        </p:txBody>
      </p:sp>
      <p:sp>
        <p:nvSpPr>
          <p:cNvPr id="1843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Answer: A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 notes: See page 668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Driving</a:t>
            </a:r>
            <a:r>
              <a:rPr lang="en-US" baseline="0" dirty="0" smtClean="0">
                <a:ea typeface="ＭＳ Ｐゴシック" pitchFamily="34" charset="-128"/>
              </a:rPr>
              <a:t> Question: </a:t>
            </a:r>
            <a:r>
              <a:rPr lang="en-US" dirty="0" smtClean="0">
                <a:ea typeface="ＭＳ Ｐゴシック" pitchFamily="34" charset="-128"/>
              </a:rPr>
              <a:t>3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843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B5800E77-F835-4F1A-8A9D-EC536E3A039D}" type="slidenum">
              <a:rPr lang="en-US" sz="1200">
                <a:latin typeface="Calibri" pitchFamily="34" charset="0"/>
              </a:rPr>
              <a:pPr algn="r" eaLnBrk="1" hangingPunct="1"/>
              <a:t>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8D176021-20AE-408C-BB2A-478C38E476CC}" type="slidenum">
              <a:rPr lang="en-US" sz="1200"/>
              <a:pPr algn="r" eaLnBrk="1" hangingPunct="1"/>
              <a:t>3</a:t>
            </a:fld>
            <a:endParaRPr lang="en-US" sz="1200"/>
          </a:p>
        </p:txBody>
      </p:sp>
      <p:sp>
        <p:nvSpPr>
          <p:cNvPr id="1945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Answer: D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 notes: See </a:t>
            </a:r>
            <a:r>
              <a:rPr lang="en-US" dirty="0" smtClean="0">
                <a:ea typeface="ＭＳ Ｐゴシック" pitchFamily="34" charset="-128"/>
              </a:rPr>
              <a:t>page </a:t>
            </a:r>
            <a:r>
              <a:rPr lang="en-US" dirty="0" smtClean="0">
                <a:ea typeface="ＭＳ Ｐゴシック" pitchFamily="34" charset="-128"/>
              </a:rPr>
              <a:t>667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Driving</a:t>
            </a:r>
            <a:r>
              <a:rPr lang="en-US" baseline="0" dirty="0" smtClean="0">
                <a:ea typeface="ＭＳ Ｐゴシック" pitchFamily="34" charset="-128"/>
              </a:rPr>
              <a:t> Question: </a:t>
            </a:r>
            <a:r>
              <a:rPr lang="en-US" dirty="0" smtClean="0">
                <a:ea typeface="ＭＳ Ｐゴシック" pitchFamily="34" charset="-128"/>
              </a:rPr>
              <a:t>1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946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6FF15F4F-DE81-458F-9F75-6B92A91EB096}" type="slidenum">
              <a:rPr lang="en-US" sz="1200">
                <a:latin typeface="Calibri" pitchFamily="34" charset="0"/>
              </a:rPr>
              <a:pPr algn="r" eaLnBrk="1" hangingPunct="1"/>
              <a:t>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F849927B-2D06-4A20-97BD-4D009718CAFC}" type="slidenum">
              <a:rPr lang="en-US" sz="1200"/>
              <a:pPr algn="r" eaLnBrk="1" hangingPunct="1"/>
              <a:t>4</a:t>
            </a:fld>
            <a:endParaRPr lang="en-US" sz="1200"/>
          </a:p>
        </p:txBody>
      </p:sp>
      <p:sp>
        <p:nvSpPr>
          <p:cNvPr id="2048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Answer: E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</a:t>
            </a:r>
            <a:r>
              <a:rPr lang="en-US" baseline="0" dirty="0" smtClean="0">
                <a:ea typeface="ＭＳ Ｐゴシック" pitchFamily="34" charset="-128"/>
              </a:rPr>
              <a:t> notes: S</a:t>
            </a:r>
            <a:r>
              <a:rPr lang="en-US" dirty="0" smtClean="0">
                <a:ea typeface="ＭＳ Ｐゴシック" pitchFamily="34" charset="-128"/>
              </a:rPr>
              <a:t>ee </a:t>
            </a:r>
            <a:r>
              <a:rPr lang="en-US" dirty="0" smtClean="0">
                <a:ea typeface="ＭＳ Ｐゴシック" pitchFamily="34" charset="-128"/>
              </a:rPr>
              <a:t>page </a:t>
            </a:r>
            <a:r>
              <a:rPr lang="en-US" dirty="0" smtClean="0">
                <a:ea typeface="ＭＳ Ｐゴシック" pitchFamily="34" charset="-128"/>
              </a:rPr>
              <a:t>667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Driving Questions: 1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048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A8A54896-843B-47E7-9013-55A8B959FE87}" type="slidenum">
              <a:rPr lang="en-US" sz="1200">
                <a:latin typeface="Calibri" pitchFamily="34" charset="0"/>
              </a:rPr>
              <a:pPr algn="r" eaLnBrk="1" hangingPunct="1"/>
              <a:t>4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262A01D0-3743-4EAB-A433-6CB377DD377D}" type="slidenum">
              <a:rPr lang="en-US" sz="1200"/>
              <a:pPr algn="r" eaLnBrk="1" hangingPunct="1"/>
              <a:t>5</a:t>
            </a:fld>
            <a:endParaRPr lang="en-US" sz="1200"/>
          </a:p>
        </p:txBody>
      </p:sp>
      <p:sp>
        <p:nvSpPr>
          <p:cNvPr id="215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Answer: A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 notes: See </a:t>
            </a:r>
            <a:r>
              <a:rPr lang="en-US" dirty="0" smtClean="0">
                <a:ea typeface="ＭＳ Ｐゴシック" pitchFamily="34" charset="-128"/>
              </a:rPr>
              <a:t>page </a:t>
            </a:r>
            <a:r>
              <a:rPr lang="en-US" dirty="0" smtClean="0">
                <a:ea typeface="ＭＳ Ｐゴシック" pitchFamily="34" charset="-128"/>
              </a:rPr>
              <a:t>668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Driving</a:t>
            </a:r>
            <a:r>
              <a:rPr lang="en-US" baseline="0" dirty="0" smtClean="0">
                <a:ea typeface="ＭＳ Ｐゴシック" pitchFamily="34" charset="-128"/>
              </a:rPr>
              <a:t> Question: </a:t>
            </a:r>
            <a:r>
              <a:rPr lang="en-US" dirty="0" smtClean="0">
                <a:ea typeface="ＭＳ Ｐゴシック" pitchFamily="34" charset="-128"/>
              </a:rPr>
              <a:t>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150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3C5BCC27-AFDE-41EA-8BD7-EDB2E025CAFE}" type="slidenum">
              <a:rPr lang="en-US" sz="1200">
                <a:latin typeface="Calibri" pitchFamily="34" charset="0"/>
              </a:rPr>
              <a:pPr algn="r" eaLnBrk="1" hangingPunct="1"/>
              <a:t>5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7329CCED-A6FB-42B5-A800-1FD2073A9BCE}" type="slidenum">
              <a:rPr lang="en-US" sz="1200"/>
              <a:pPr algn="r" eaLnBrk="1" hangingPunct="1"/>
              <a:t>6</a:t>
            </a:fld>
            <a:endParaRPr lang="en-US" sz="1200"/>
          </a:p>
        </p:txBody>
      </p:sp>
      <p:sp>
        <p:nvSpPr>
          <p:cNvPr id="2253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Answer: D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 Notes: See </a:t>
            </a:r>
            <a:r>
              <a:rPr lang="en-US" dirty="0" smtClean="0">
                <a:ea typeface="ＭＳ Ｐゴシック" pitchFamily="34" charset="-128"/>
              </a:rPr>
              <a:t>page </a:t>
            </a:r>
            <a:r>
              <a:rPr lang="en-US" dirty="0" smtClean="0">
                <a:ea typeface="ＭＳ Ｐゴシック" pitchFamily="34" charset="-128"/>
              </a:rPr>
              <a:t>668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Driving</a:t>
            </a:r>
            <a:r>
              <a:rPr lang="en-US" baseline="0" dirty="0" smtClean="0">
                <a:ea typeface="ＭＳ Ｐゴシック" pitchFamily="34" charset="-128"/>
              </a:rPr>
              <a:t> Question: </a:t>
            </a:r>
            <a:r>
              <a:rPr lang="en-US" dirty="0" smtClean="0">
                <a:ea typeface="ＭＳ Ｐゴシック" pitchFamily="34" charset="-128"/>
              </a:rPr>
              <a:t>1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253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AF185E07-B708-4A51-BD78-EE4B97DAFC75}" type="slidenum">
              <a:rPr lang="en-US" sz="1200">
                <a:latin typeface="Calibri" pitchFamily="34" charset="0"/>
              </a:rPr>
              <a:pPr algn="r" eaLnBrk="1" hangingPunct="1"/>
              <a:t>6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B94AA9AF-6952-477C-8637-9B9DAD196108}" type="slidenum">
              <a:rPr lang="en-US" sz="1200"/>
              <a:pPr algn="r" eaLnBrk="1" hangingPunct="1"/>
              <a:t>7</a:t>
            </a:fld>
            <a:endParaRPr lang="en-US" sz="1200"/>
          </a:p>
        </p:txBody>
      </p:sp>
      <p:sp>
        <p:nvSpPr>
          <p:cNvPr id="2355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Answer: D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 Notes: See </a:t>
            </a:r>
            <a:r>
              <a:rPr lang="en-US" dirty="0" smtClean="0">
                <a:ea typeface="ＭＳ Ｐゴシック" pitchFamily="34" charset="-128"/>
              </a:rPr>
              <a:t>page </a:t>
            </a:r>
            <a:r>
              <a:rPr lang="en-US" dirty="0" smtClean="0">
                <a:ea typeface="ＭＳ Ｐゴシック" pitchFamily="34" charset="-128"/>
              </a:rPr>
              <a:t>668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Driving</a:t>
            </a:r>
            <a:r>
              <a:rPr lang="en-US" baseline="0" dirty="0" smtClean="0">
                <a:ea typeface="ＭＳ Ｐゴシック" pitchFamily="34" charset="-128"/>
              </a:rPr>
              <a:t> Question: </a:t>
            </a:r>
            <a:r>
              <a:rPr lang="en-US" dirty="0" smtClean="0">
                <a:ea typeface="ＭＳ Ｐゴシック" pitchFamily="34" charset="-128"/>
              </a:rPr>
              <a:t>1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355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D47D33A5-B8F8-4D13-AF54-C1C23A9DE8EE}" type="slidenum">
              <a:rPr lang="en-US" sz="1200">
                <a:latin typeface="Calibri" pitchFamily="34" charset="0"/>
              </a:rPr>
              <a:pPr algn="r" eaLnBrk="1" hangingPunct="1"/>
              <a:t>7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F8745AD3-A570-456C-A49F-ACF3D501440E}" type="slidenum">
              <a:rPr lang="en-US" sz="1200"/>
              <a:pPr algn="r" eaLnBrk="1" hangingPunct="1"/>
              <a:t>8</a:t>
            </a:fld>
            <a:endParaRPr lang="en-US" sz="1200"/>
          </a:p>
        </p:txBody>
      </p:sp>
      <p:sp>
        <p:nvSpPr>
          <p:cNvPr id="2457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Answer: B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 Notes: See </a:t>
            </a:r>
            <a:r>
              <a:rPr lang="en-US" dirty="0" smtClean="0">
                <a:ea typeface="ＭＳ Ｐゴシック" pitchFamily="34" charset="-128"/>
              </a:rPr>
              <a:t>page </a:t>
            </a:r>
            <a:r>
              <a:rPr lang="en-US" dirty="0" smtClean="0">
                <a:ea typeface="ＭＳ Ｐゴシック" pitchFamily="34" charset="-128"/>
              </a:rPr>
              <a:t>669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Driving</a:t>
            </a:r>
            <a:r>
              <a:rPr lang="en-US" baseline="0" dirty="0" smtClean="0">
                <a:ea typeface="ＭＳ Ｐゴシック" pitchFamily="34" charset="-128"/>
              </a:rPr>
              <a:t> Question: </a:t>
            </a:r>
            <a:r>
              <a:rPr lang="en-US" dirty="0" smtClean="0">
                <a:ea typeface="ＭＳ Ｐゴシック" pitchFamily="34" charset="-128"/>
              </a:rPr>
              <a:t>1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458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957E2C0-238A-483A-9E71-AA4E7417D69D}" type="slidenum">
              <a:rPr lang="en-US" sz="1200">
                <a:latin typeface="Calibri" pitchFamily="34" charset="0"/>
              </a:rPr>
              <a:pPr algn="r" eaLnBrk="1" hangingPunct="1"/>
              <a:t>8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51D550E7-F309-4135-9A05-05670FA9213C}" type="slidenum">
              <a:rPr lang="en-US" sz="1200"/>
              <a:pPr algn="r" eaLnBrk="1" hangingPunct="1"/>
              <a:t>9</a:t>
            </a:fld>
            <a:endParaRPr lang="en-US" sz="1200"/>
          </a:p>
        </p:txBody>
      </p:sp>
      <p:sp>
        <p:nvSpPr>
          <p:cNvPr id="2560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Answer: B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 Notes: See </a:t>
            </a:r>
            <a:r>
              <a:rPr lang="en-US" dirty="0" smtClean="0">
                <a:ea typeface="ＭＳ Ｐゴシック" pitchFamily="34" charset="-128"/>
              </a:rPr>
              <a:t>pages 669 and </a:t>
            </a:r>
            <a:r>
              <a:rPr lang="en-US" dirty="0" smtClean="0">
                <a:ea typeface="ＭＳ Ｐゴシック" pitchFamily="34" charset="-128"/>
              </a:rPr>
              <a:t>670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Driving</a:t>
            </a:r>
            <a:r>
              <a:rPr lang="en-US" baseline="0" dirty="0" smtClean="0">
                <a:ea typeface="ＭＳ Ｐゴシック" pitchFamily="34" charset="-128"/>
              </a:rPr>
              <a:t> Question: </a:t>
            </a:r>
            <a:r>
              <a:rPr lang="en-US" dirty="0" smtClean="0">
                <a:ea typeface="ＭＳ Ｐゴシック" pitchFamily="34" charset="-128"/>
              </a:rPr>
              <a:t>1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560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822F582E-45E5-4DA0-A3A6-E17C952B6FD6}" type="slidenum">
              <a:rPr lang="en-US" sz="1200">
                <a:latin typeface="Calibri" pitchFamily="34" charset="0"/>
              </a:rPr>
              <a:pPr algn="r" eaLnBrk="1" hangingPunct="1"/>
              <a:t>9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7BBDA-0137-439C-A693-0F3FF86BCE24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D279-2CE7-4A84-BF27-8DF90F7A9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7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F634C-B953-48D0-94EC-08D3F6719973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5691C-9DF9-4199-A389-09375825E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04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3EB02-792B-4A81-A077-47C00F50B22A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C3565-5485-48CD-BE8E-460F4BCE9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9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178A5-956E-4DA4-8261-628F7F8D65F8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46CE4-1F23-4737-9D15-C27BCA4A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0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5E991-A419-47A0-8CA3-0C48EC8CCCCC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AE4C2-91C3-42D4-B25F-2C049F811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0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4E838-7FBA-4873-BC27-6486EB6E6410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11C25-F471-49EF-83AD-B70B6CE88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7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ECFAB-A576-49BC-B1AA-F83040730C9A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A28F-C5DE-4438-B8E8-10C28E487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0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3ABC1-9390-40F4-96CD-76C2B436D4A9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A1F7-3B3F-4C3D-AD9F-F48583765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6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F6482-884D-4BEF-AF7A-5B16FC27C9A7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C5ECA-3FFA-4D25-84CD-987B985EF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89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433F0-F731-4324-9A15-FC6368D4E976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4C45D-955B-4CB9-8AC8-1ACE45566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C33D7-D569-4ED4-8559-DA19B6C77BC5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84882-B633-4649-9508-DC9F935D0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4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1DCBE41-4160-4595-9DC8-0DAEAF72B6C3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7619273-846A-41EF-9502-1386243C9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581400"/>
          </a:xfrm>
        </p:spPr>
        <p:txBody>
          <a:bodyPr/>
          <a:lstStyle/>
          <a:p>
            <a:pPr eaLnBrk="1" hangingPunct="1"/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i="1" dirty="0" smtClean="0"/>
              <a:t>Biology for a Changing World, 2e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dirty="0" smtClean="0"/>
              <a:t>Clicker Questions </a:t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>Chapter 30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7725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PQuestion"/>
          <p:cNvSpPr>
            <a:spLocks noGrp="1"/>
          </p:cNvSpPr>
          <p:nvPr>
            <p:ph type="title" idx="4294967295"/>
          </p:nvPr>
        </p:nvSpPr>
        <p:spPr>
          <a:xfrm>
            <a:off x="179388" y="203200"/>
            <a:ext cx="8734425" cy="1930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latin typeface="+mn-lt"/>
                <a:ea typeface="+mj-ea"/>
              </a:rPr>
              <a:t>Which of the following is NOT a drawback of in vitro fertilization (IVF) due to the risk of multiple births?</a:t>
            </a:r>
          </a:p>
        </p:txBody>
      </p:sp>
      <p:sp>
        <p:nvSpPr>
          <p:cNvPr id="11267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441325" y="2330450"/>
            <a:ext cx="8294688" cy="4310063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z="2800" smtClean="0">
                <a:ea typeface="ＭＳ Ｐゴシック" pitchFamily="34" charset="-128"/>
              </a:rPr>
              <a:t>increased risk of health problems for the mother 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z="2800" smtClean="0">
                <a:ea typeface="ＭＳ Ｐゴシック" pitchFamily="34" charset="-128"/>
              </a:rPr>
              <a:t>increased risk of infant mortality to children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z="2800" smtClean="0">
                <a:ea typeface="ＭＳ Ｐゴシック" pitchFamily="34" charset="-128"/>
              </a:rPr>
              <a:t>increased risk of later life health problems for the children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z="2800" smtClean="0">
                <a:ea typeface="ＭＳ Ｐゴシック" pitchFamily="34" charset="-128"/>
              </a:rPr>
              <a:t>increased burden on health care system in case of multiple births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z="2800" smtClean="0">
                <a:solidFill>
                  <a:srgbClr val="FF0000"/>
                </a:solidFill>
                <a:ea typeface="ＭＳ Ｐゴシック" pitchFamily="34" charset="-128"/>
              </a:rPr>
              <a:t>All of the above are potential drawbacks.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PQuestion"/>
          <p:cNvSpPr>
            <a:spLocks noGrp="1"/>
          </p:cNvSpPr>
          <p:nvPr>
            <p:ph type="title" idx="4294967295"/>
          </p:nvPr>
        </p:nvSpPr>
        <p:spPr>
          <a:xfrm>
            <a:off x="454025" y="188913"/>
            <a:ext cx="8224838" cy="216693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latin typeface="+mn-lt"/>
                <a:ea typeface="+mj-ea"/>
              </a:rPr>
              <a:t>Which hormone is produced by the ovaries to prepare and maintain the uterus for pregnancy?</a:t>
            </a:r>
          </a:p>
        </p:txBody>
      </p:sp>
      <p:sp>
        <p:nvSpPr>
          <p:cNvPr id="12291" name="TPAnswers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441325" y="2330450"/>
            <a:ext cx="8294688" cy="43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>
                <a:latin typeface="+mn-lt"/>
                <a:ea typeface="+mn-ea"/>
              </a:rPr>
              <a:t>testosterone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>
                <a:latin typeface="+mn-lt"/>
                <a:ea typeface="+mn-ea"/>
              </a:rPr>
              <a:t>estrogen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>
                <a:solidFill>
                  <a:srgbClr val="FF0000"/>
                </a:solidFill>
                <a:latin typeface="+mn-lt"/>
                <a:ea typeface="+mn-ea"/>
              </a:rPr>
              <a:t>progesterone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>
                <a:latin typeface="+mn-lt"/>
                <a:ea typeface="+mn-ea"/>
              </a:rPr>
              <a:t>Both A and C.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>
                <a:latin typeface="+mn-lt"/>
                <a:ea typeface="+mn-ea"/>
              </a:rPr>
              <a:t>None of the above.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PQuestion"/>
          <p:cNvSpPr>
            <a:spLocks noGrp="1"/>
          </p:cNvSpPr>
          <p:nvPr>
            <p:ph type="title" idx="4294967295"/>
          </p:nvPr>
        </p:nvSpPr>
        <p:spPr>
          <a:xfrm>
            <a:off x="454025" y="188913"/>
            <a:ext cx="8224838" cy="216693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 smtClean="0">
                <a:latin typeface="+mn-lt"/>
                <a:ea typeface="+mj-ea"/>
              </a:rPr>
              <a:t>The release of an egg by the ovary is triggered by which hormone?</a:t>
            </a:r>
          </a:p>
        </p:txBody>
      </p:sp>
      <p:sp>
        <p:nvSpPr>
          <p:cNvPr id="13315" name="TPAnswers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441325" y="2330450"/>
            <a:ext cx="8294688" cy="43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>
                <a:latin typeface="+mn-lt"/>
                <a:ea typeface="+mn-ea"/>
              </a:rPr>
              <a:t>estrogen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>
                <a:latin typeface="+mn-lt"/>
                <a:ea typeface="+mn-ea"/>
              </a:rPr>
              <a:t>progesterone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>
                <a:solidFill>
                  <a:srgbClr val="FF0000"/>
                </a:solidFill>
                <a:latin typeface="+mn-lt"/>
                <a:ea typeface="+mn-ea"/>
              </a:rPr>
              <a:t>luteinizing hormone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>
                <a:latin typeface="+mn-lt"/>
                <a:ea typeface="+mn-ea"/>
              </a:rPr>
              <a:t>follicle-stimulating hormone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>
                <a:latin typeface="+mn-lt"/>
                <a:ea typeface="+mn-ea"/>
              </a:rPr>
              <a:t>human chorionic gonadotropin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PQuestion"/>
          <p:cNvSpPr>
            <a:spLocks noGrp="1"/>
          </p:cNvSpPr>
          <p:nvPr>
            <p:ph type="title" idx="4294967295"/>
          </p:nvPr>
        </p:nvSpPr>
        <p:spPr>
          <a:xfrm>
            <a:off x="454025" y="188913"/>
            <a:ext cx="8224838" cy="216693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 smtClean="0">
                <a:latin typeface="+mn-lt"/>
                <a:ea typeface="+mj-ea"/>
              </a:rPr>
              <a:t>The hormone that signals to the reproductive system that pregnancy has occurred is _______; this hormone is secreted by the ________.</a:t>
            </a:r>
          </a:p>
        </p:txBody>
      </p:sp>
      <p:sp>
        <p:nvSpPr>
          <p:cNvPr id="14339" name="TPAnswers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441325" y="2765425"/>
            <a:ext cx="8294688" cy="43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>
                <a:latin typeface="+mn-lt"/>
                <a:ea typeface="+mn-ea"/>
              </a:rPr>
              <a:t>progesterone; uterus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>
                <a:solidFill>
                  <a:srgbClr val="FF0000"/>
                </a:solidFill>
                <a:latin typeface="+mn-lt"/>
                <a:ea typeface="+mn-ea"/>
              </a:rPr>
              <a:t>human chorionic gonadotropin; zygote</a:t>
            </a:r>
            <a:r>
              <a:rPr lang="en-US" sz="3200">
                <a:latin typeface="+mn-lt"/>
                <a:ea typeface="+mn-ea"/>
              </a:rPr>
              <a:t> 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>
                <a:latin typeface="+mn-lt"/>
                <a:ea typeface="+mn-ea"/>
              </a:rPr>
              <a:t>progesterone; corpus luteum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>
                <a:latin typeface="+mn-lt"/>
                <a:ea typeface="+mn-ea"/>
              </a:rPr>
              <a:t>follicle-stimulating hormone; uterus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>
                <a:latin typeface="+mn-lt"/>
                <a:ea typeface="+mn-ea"/>
              </a:rPr>
              <a:t>human chorionic gonadotropin; ovaries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PQuestion"/>
          <p:cNvSpPr>
            <a:spLocks noGrp="1"/>
          </p:cNvSpPr>
          <p:nvPr>
            <p:ph type="title" idx="4294967295"/>
          </p:nvPr>
        </p:nvSpPr>
        <p:spPr>
          <a:xfrm>
            <a:off x="454025" y="188913"/>
            <a:ext cx="8224838" cy="216693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latin typeface="+mn-lt"/>
                <a:ea typeface="+mj-ea"/>
              </a:rPr>
              <a:t>Sperm can survive in the female reproductive tract for up to ________; an egg must be fertilized within ______ after ovulation.</a:t>
            </a:r>
          </a:p>
        </p:txBody>
      </p:sp>
      <p:sp>
        <p:nvSpPr>
          <p:cNvPr id="15363" name="TPAnswers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441325" y="2911475"/>
            <a:ext cx="8294688" cy="43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>
                <a:latin typeface="+mn-lt"/>
                <a:ea typeface="+mn-ea"/>
              </a:rPr>
              <a:t>24 hrs.; 24 hrs. 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>
                <a:latin typeface="+mn-lt"/>
                <a:ea typeface="+mn-ea"/>
              </a:rPr>
              <a:t>1 week; 1 week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>
                <a:latin typeface="+mn-lt"/>
                <a:ea typeface="+mn-ea"/>
              </a:rPr>
              <a:t>3 days; 3 days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>
                <a:solidFill>
                  <a:srgbClr val="FF0000"/>
                </a:solidFill>
                <a:latin typeface="+mn-lt"/>
                <a:ea typeface="+mn-ea"/>
              </a:rPr>
              <a:t>1 week; 24 hrs.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>
                <a:latin typeface="+mn-lt"/>
                <a:ea typeface="+mn-ea"/>
              </a:rPr>
              <a:t>24 hrs.; 1 week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PQuestion"/>
          <p:cNvSpPr>
            <a:spLocks noGrp="1"/>
          </p:cNvSpPr>
          <p:nvPr>
            <p:ph type="title" idx="4294967295"/>
          </p:nvPr>
        </p:nvSpPr>
        <p:spPr>
          <a:xfrm>
            <a:off x="409575" y="0"/>
            <a:ext cx="8734425" cy="21669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dirty="0" smtClean="0">
                <a:latin typeface="+mn-lt"/>
                <a:ea typeface="+mj-ea"/>
              </a:rPr>
              <a:t>Which represents the number of couples have difficulty becoming pregnant (unable to conceive within 1 year or bring a pregnancy to term)?</a:t>
            </a:r>
          </a:p>
        </p:txBody>
      </p:sp>
      <p:sp>
        <p:nvSpPr>
          <p:cNvPr id="3075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441325" y="2330450"/>
            <a:ext cx="8294688" cy="4310063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1 in 8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1 in 10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1 in 15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1 in 20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1 in 15</a:t>
            </a:r>
            <a:endParaRPr lang="en-US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PQuestion"/>
          <p:cNvSpPr>
            <a:spLocks noGrp="1"/>
          </p:cNvSpPr>
          <p:nvPr>
            <p:ph type="title" idx="4294967295"/>
          </p:nvPr>
        </p:nvSpPr>
        <p:spPr>
          <a:xfrm>
            <a:off x="179388" y="203200"/>
            <a:ext cx="4481512" cy="2282825"/>
          </a:xfrm>
        </p:spPr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The </a:t>
            </a:r>
            <a:r>
              <a:rPr lang="en-US" sz="3200" b="1" smtClean="0">
                <a:solidFill>
                  <a:schemeClr val="hlink"/>
                </a:solidFill>
                <a:ea typeface="ＭＳ Ｐゴシック" pitchFamily="34" charset="-128"/>
              </a:rPr>
              <a:t>blue</a:t>
            </a:r>
            <a:r>
              <a:rPr lang="en-US" sz="3200" smtClean="0">
                <a:ea typeface="ＭＳ Ｐゴシック" pitchFamily="34" charset="-128"/>
              </a:rPr>
              <a:t>, </a:t>
            </a:r>
            <a:r>
              <a:rPr lang="en-US" sz="3200" b="1" smtClean="0">
                <a:solidFill>
                  <a:srgbClr val="CC0099"/>
                </a:solidFill>
                <a:ea typeface="ＭＳ Ｐゴシック" pitchFamily="34" charset="-128"/>
              </a:rPr>
              <a:t>purple</a:t>
            </a:r>
            <a:r>
              <a:rPr lang="en-US" sz="3200" smtClean="0">
                <a:ea typeface="ＭＳ Ｐゴシック" pitchFamily="34" charset="-128"/>
              </a:rPr>
              <a:t>, and </a:t>
            </a:r>
            <a:r>
              <a:rPr lang="en-US" sz="3200" b="1" smtClean="0">
                <a:solidFill>
                  <a:srgbClr val="FF0000"/>
                </a:solidFill>
                <a:ea typeface="ＭＳ Ｐゴシック" pitchFamily="34" charset="-128"/>
              </a:rPr>
              <a:t>red</a:t>
            </a:r>
            <a:r>
              <a:rPr lang="en-US" sz="3200" smtClean="0">
                <a:ea typeface="ＭＳ Ｐゴシック" pitchFamily="34" charset="-128"/>
              </a:rPr>
              <a:t> arrows, in that order, point to the</a:t>
            </a:r>
          </a:p>
        </p:txBody>
      </p:sp>
      <p:sp>
        <p:nvSpPr>
          <p:cNvPr id="4099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177800" y="3911600"/>
            <a:ext cx="8294688" cy="271303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z="2800" smtClean="0">
                <a:ea typeface="ＭＳ Ｐゴシック" pitchFamily="34" charset="-128"/>
              </a:rPr>
              <a:t>uterus; vulva; vagina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z="2800" smtClean="0">
                <a:ea typeface="ＭＳ Ｐゴシック" pitchFamily="34" charset="-128"/>
              </a:rPr>
              <a:t>vulva; ovaries; vagina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z="2800" smtClean="0">
                <a:ea typeface="ＭＳ Ｐゴシック" pitchFamily="34" charset="-128"/>
              </a:rPr>
              <a:t>urethra; cervix; vagina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z="2800" smtClean="0">
                <a:solidFill>
                  <a:srgbClr val="FF0000"/>
                </a:solidFill>
                <a:ea typeface="ＭＳ Ｐゴシック" pitchFamily="34" charset="-128"/>
              </a:rPr>
              <a:t>vagina; cervix; uterus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z="2800" smtClean="0">
                <a:ea typeface="ＭＳ Ｐゴシック" pitchFamily="34" charset="-128"/>
              </a:rPr>
              <a:t>urethra; vagina; uterus</a:t>
            </a:r>
            <a:endParaRPr lang="en-US" sz="280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195263"/>
            <a:ext cx="4197350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Line 9"/>
          <p:cNvSpPr>
            <a:spLocks noChangeShapeType="1"/>
          </p:cNvSpPr>
          <p:nvPr/>
        </p:nvSpPr>
        <p:spPr bwMode="auto">
          <a:xfrm flipH="1">
            <a:off x="6807200" y="1465263"/>
            <a:ext cx="2090738" cy="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10"/>
          <p:cNvSpPr>
            <a:spLocks noChangeShapeType="1"/>
          </p:cNvSpPr>
          <p:nvPr/>
        </p:nvSpPr>
        <p:spPr bwMode="auto">
          <a:xfrm>
            <a:off x="4200525" y="2212975"/>
            <a:ext cx="2641600" cy="0"/>
          </a:xfrm>
          <a:prstGeom prst="line">
            <a:avLst/>
          </a:prstGeom>
          <a:noFill/>
          <a:ln w="88900">
            <a:solidFill>
              <a:srgbClr val="CC0099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11"/>
          <p:cNvSpPr>
            <a:spLocks noChangeShapeType="1"/>
          </p:cNvSpPr>
          <p:nvPr/>
        </p:nvSpPr>
        <p:spPr bwMode="auto">
          <a:xfrm>
            <a:off x="4149725" y="3119438"/>
            <a:ext cx="2814638" cy="0"/>
          </a:xfrm>
          <a:prstGeom prst="line">
            <a:avLst/>
          </a:prstGeom>
          <a:noFill/>
          <a:ln w="88900">
            <a:solidFill>
              <a:schemeClr val="hlink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PQuestion"/>
          <p:cNvSpPr>
            <a:spLocks noGrp="1"/>
          </p:cNvSpPr>
          <p:nvPr>
            <p:ph type="title" idx="4294967295"/>
          </p:nvPr>
        </p:nvSpPr>
        <p:spPr>
          <a:xfrm>
            <a:off x="465138" y="203200"/>
            <a:ext cx="8678862" cy="21669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latin typeface="+mn-lt"/>
                <a:ea typeface="+mj-ea"/>
              </a:rPr>
              <a:t>Where is the endometrium found?</a:t>
            </a:r>
          </a:p>
        </p:txBody>
      </p:sp>
      <p:sp>
        <p:nvSpPr>
          <p:cNvPr id="5123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441325" y="2330450"/>
            <a:ext cx="8294688" cy="4310063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prostate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vas deferens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ovary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testis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None of the above.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PQuestion"/>
          <p:cNvSpPr>
            <a:spLocks noGrp="1"/>
          </p:cNvSpPr>
          <p:nvPr>
            <p:ph type="title" idx="4294967295"/>
          </p:nvPr>
        </p:nvSpPr>
        <p:spPr>
          <a:xfrm>
            <a:off x="354013" y="203200"/>
            <a:ext cx="8964612" cy="21669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 smtClean="0">
                <a:latin typeface="+mn-lt"/>
                <a:ea typeface="+mj-ea"/>
              </a:rPr>
              <a:t>Which of the following is an androgen?</a:t>
            </a:r>
          </a:p>
        </p:txBody>
      </p:sp>
      <p:sp>
        <p:nvSpPr>
          <p:cNvPr id="6147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441325" y="2330450"/>
            <a:ext cx="8294688" cy="4310063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testosterone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estrogen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progesterone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Both A and C. 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None of the above.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PQuestion"/>
          <p:cNvSpPr>
            <a:spLocks noGrp="1"/>
          </p:cNvSpPr>
          <p:nvPr>
            <p:ph type="title" idx="4294967295"/>
          </p:nvPr>
        </p:nvSpPr>
        <p:spPr>
          <a:xfrm>
            <a:off x="179388" y="203200"/>
            <a:ext cx="8964612" cy="21669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latin typeface="+mn-lt"/>
                <a:ea typeface="+mj-ea"/>
              </a:rPr>
              <a:t>Where are seminiferous tubules found?</a:t>
            </a:r>
          </a:p>
        </p:txBody>
      </p:sp>
      <p:sp>
        <p:nvSpPr>
          <p:cNvPr id="7171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441325" y="2330450"/>
            <a:ext cx="8294688" cy="4310063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prostate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vas deferens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ovary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testis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None of the above.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PQuestion"/>
          <p:cNvSpPr>
            <a:spLocks noGrp="1"/>
          </p:cNvSpPr>
          <p:nvPr>
            <p:ph type="title" idx="4294967295"/>
          </p:nvPr>
        </p:nvSpPr>
        <p:spPr>
          <a:xfrm>
            <a:off x="454025" y="188913"/>
            <a:ext cx="8964613" cy="216693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latin typeface="+mn-lt"/>
                <a:ea typeface="+mj-ea"/>
              </a:rPr>
              <a:t>Semen is produced, in part, by which organ(s)?</a:t>
            </a:r>
          </a:p>
        </p:txBody>
      </p:sp>
      <p:sp>
        <p:nvSpPr>
          <p:cNvPr id="8195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441325" y="2330450"/>
            <a:ext cx="8294688" cy="4310063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only one testis at a time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only one testis at a time and the bladder 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both testes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both testes and the prostate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both testes and the vas deferens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PQuestion"/>
          <p:cNvSpPr>
            <a:spLocks noGrp="1"/>
          </p:cNvSpPr>
          <p:nvPr>
            <p:ph type="title" idx="4294967295"/>
          </p:nvPr>
        </p:nvSpPr>
        <p:spPr>
          <a:xfrm>
            <a:off x="454025" y="188913"/>
            <a:ext cx="8224838" cy="216693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latin typeface="+mn-lt"/>
                <a:ea typeface="+mj-ea"/>
              </a:rPr>
              <a:t>Where does successful fertilization of an egg occur?</a:t>
            </a:r>
          </a:p>
        </p:txBody>
      </p:sp>
      <p:sp>
        <p:nvSpPr>
          <p:cNvPr id="9219" name="TPAnswers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441325" y="2330450"/>
            <a:ext cx="8294688" cy="43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>
                <a:latin typeface="+mn-lt"/>
                <a:ea typeface="+mn-ea"/>
              </a:rPr>
              <a:t>ovaries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>
                <a:solidFill>
                  <a:srgbClr val="FF0000"/>
                </a:solidFill>
                <a:latin typeface="+mn-lt"/>
                <a:ea typeface="+mn-ea"/>
              </a:rPr>
              <a:t>oviducts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>
                <a:latin typeface="+mn-lt"/>
                <a:ea typeface="+mn-ea"/>
              </a:rPr>
              <a:t>uterus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>
                <a:latin typeface="+mn-lt"/>
                <a:ea typeface="+mn-ea"/>
              </a:rPr>
              <a:t>vagina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>
                <a:latin typeface="+mn-lt"/>
                <a:ea typeface="+mn-ea"/>
              </a:rPr>
              <a:t>Any of the above.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PQuestion"/>
          <p:cNvSpPr>
            <a:spLocks noGrp="1"/>
          </p:cNvSpPr>
          <p:nvPr>
            <p:ph type="title" idx="4294967295"/>
          </p:nvPr>
        </p:nvSpPr>
        <p:spPr>
          <a:xfrm>
            <a:off x="454025" y="188913"/>
            <a:ext cx="8224838" cy="216693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 smtClean="0">
                <a:latin typeface="+mn-lt"/>
                <a:ea typeface="+mj-ea"/>
              </a:rPr>
              <a:t>A successfully fertilized egg is called a(n) _______, which must next implant in the ________. </a:t>
            </a:r>
          </a:p>
        </p:txBody>
      </p:sp>
      <p:sp>
        <p:nvSpPr>
          <p:cNvPr id="10243" name="TPAnswers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441325" y="2547938"/>
            <a:ext cx="8294688" cy="431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 dirty="0">
                <a:latin typeface="+mn-lt"/>
                <a:ea typeface="+mn-ea"/>
              </a:rPr>
              <a:t>embryo; uterus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 dirty="0">
                <a:solidFill>
                  <a:srgbClr val="FF0000"/>
                </a:solidFill>
                <a:latin typeface="+mn-lt"/>
                <a:ea typeface="+mn-ea"/>
              </a:rPr>
              <a:t>zygote; uterus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 dirty="0">
                <a:latin typeface="+mn-lt"/>
                <a:ea typeface="+mn-ea"/>
              </a:rPr>
              <a:t>fetus; vagina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 dirty="0">
                <a:latin typeface="+mn-lt"/>
                <a:ea typeface="+mn-ea"/>
              </a:rPr>
              <a:t>zygote; vagina</a:t>
            </a:r>
          </a:p>
          <a:p>
            <a:pPr marL="609600" indent="-609600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sz="3200" dirty="0">
                <a:latin typeface="+mn-lt"/>
                <a:ea typeface="+mn-ea"/>
              </a:rPr>
              <a:t>fetus; cervix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5.1.224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Where are seminiferous tubules found?"/>
  <p:tag name="ANSWERSALIAS" val="Prostate|smicln|Vas deferens|smicln|Ovary|smicln|Testis|smicln|None of the above"/>
  <p:tag name="VALUES" val="No Value|smicln|No Value|smicln|No Value|smicln|No Value|smicln|No Val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Semen is produced, in part, by which organ(s)?"/>
  <p:tag name="ANSWERSALIAS" val="Only one testis at a time|smicln|Only one testis at a time and the bladder |smicln|Both testes|smicln|Both testes and the prostate|smicln|Both testes and the vas deferens"/>
  <p:tag name="VALUES" val="No Value|smicln|No Value|smicln|No Value|smicln|No Value|smicln|No Val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Where does successful fertilization of an egg occur?"/>
  <p:tag name="ANSWERSALIAS" val="Ovaries|smicln|Oviducts|smicln|Uterus|smicln|Vagina|smicln|Any of the above"/>
  <p:tag name="VALUES" val="No Value|smicln|No Value|smicln|No Value|smicln|No Value|smicln|No Val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A successfully fertilized egg is called a(n) _______, which must next implant in the ________. "/>
  <p:tag name="ANSWERSALIAS" val="Embryo; Uterus|smicln|Zygote; Uterus|smicln|Fetus; Vagina|smicln|Zygote; Vagina|smicln|Fetus; Cervix"/>
  <p:tag name="VALUES" val="No Value|smicln|No Value|smicln|No Value|smicln|No Value|smicln|No Val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Which of the following is NOT a drawback of in vitro fertilization (IVF) due to the risk of multiple births?"/>
  <p:tag name="ANSWERSALIAS" val="Increased risk of health problems for the mother |smicln|Increased risk of infant mortality to children|smicln|Increased risk of later life health problems for the children|smicln|Increased burden on health care system in case of multiple births|smicln|All of the above are potential drawbacks."/>
  <p:tag name="VALUES" val="No Value|smicln|No Value|smicln|No Value|smicln|No Value|smicln|No Val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Which represents the number of couples have difficulty becoming pregnant (unable to conceive within 1 year or bring a pregnancy to term)?"/>
  <p:tag name="ANSWERSALIAS" val="1 in 8|smicln|1 in 10|smicln|1 in 15|smicln|1 in 20|smicln|1 in 15"/>
  <p:tag name="VALUES" val="No Value|smicln|No Value|smicln|No Value|smicln|No Value|smicln|No Val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Which hormone is produced by the ovaries to prepare and maintain the uterus for pregnancy?"/>
  <p:tag name="ANSWERSALIAS" val="Testosterone|smicln|Estrogen|smicln|Progesterone|smicln|Both 1 and 3 are correct|smicln|None of the above"/>
  <p:tag name="VALUES" val="No Value|smicln|No Value|smicln|No Value|smicln|No Value|smicln|No Val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The release of an egg by the ovary is triggered by which hormone?"/>
  <p:tag name="ANSWERSALIAS" val="Estrogen|smicln|Progesterone|smicln|Luteinizing hormone|smicln|Follicle-stimulating hormone|smicln|Human chorionic gonadotropin"/>
  <p:tag name="VALUES" val="No Value|smicln|No Value|smicln|No Value|smicln|No Value|smicln|No Val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The hormone that signals to the reproductive system that pregnancy has occurred is _______; this hormone is secreted by the ________."/>
  <p:tag name="ANSWERSALIAS" val="Progesterone; Uterus|smicln|Human chorionic gonadotropin; Zygote |smicln|Progesterone; Corpus luteum|smicln|Follicle-stimulating hormone; Uterus|smicln|Human chorionic gonadotropin; Ovaries"/>
  <p:tag name="VALUES" val="No Value|smicln|No Value|smicln|No Value|smicln|No Value|smicln|No Val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Sperm can survive in the female reproductive tract for up to ________; an egg must be fertilized within ______ after ovulation."/>
  <p:tag name="ANSWERSALIAS" val="24 hrs.; 24 hrs. |smicln|1 week; 1 week|smicln|3 days; 3 days|smicln|1 week; 24 hrs.|smicln|24 hrs.; 1 week"/>
  <p:tag name="VALUES" val="No Value|smicln|No Value|smicln|No Value|smicln|No Value|smicln|No Val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The Blue, Purple, and Red arrows, in that order, point to the:"/>
  <p:tag name="ANSWERSALIAS" val="Uterus; Vulva; Vagina|smicln|Vulva; Ovaries; Vagina|smicln|Urethra; Cervix; Vagina|smicln|Vagina; Cervix; Uterus|smicln|Urethra; Vagina; Uterus"/>
  <p:tag name="VALUES" val="No Value|smicln|No Value|smicln|No Value|smicln|No Value|smicln|No Val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Where is the endometrium found?"/>
  <p:tag name="ANSWERSALIAS" val="Prostate|smicln|Vas deferens|smicln|Ovary|smicln|Testis|smicln|None of the above"/>
  <p:tag name="VALUES" val="No Value|smicln|No Value|smicln|No Value|smicln|No Value|smicln|No Val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Which of the following is an androgen?"/>
  <p:tag name="ANSWERSALIAS" val="Testosterone|smicln|Estrogen|smicln|Progesterone|smicln|Both 1 and 3 are correct|smicln|None of the above"/>
  <p:tag name="VALUES" val="No Value|smicln|No Value|smicln|No Value|smicln|No Value|smicln|No Val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5865</TotalTime>
  <Words>631</Words>
  <Application>Microsoft Office PowerPoint</Application>
  <PresentationFormat>On-screen Show (4:3)</PresentationFormat>
  <Paragraphs>145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Biology for a Changing World, 2e   Clicker Questions   Chapter 30  </vt:lpstr>
      <vt:lpstr>Which represents the number of couples have difficulty becoming pregnant (unable to conceive within 1 year or bring a pregnancy to term)?</vt:lpstr>
      <vt:lpstr>The blue, purple, and red arrows, in that order, point to the</vt:lpstr>
      <vt:lpstr>Where is the endometrium found?</vt:lpstr>
      <vt:lpstr>Which of the following is an androgen?</vt:lpstr>
      <vt:lpstr>Where are seminiferous tubules found?</vt:lpstr>
      <vt:lpstr>Semen is produced, in part, by which organ(s)?</vt:lpstr>
      <vt:lpstr>Where does successful fertilization of an egg occur?</vt:lpstr>
      <vt:lpstr>A successfully fertilized egg is called a(n) _______, which must next implant in the ________. </vt:lpstr>
      <vt:lpstr>Which of the following is NOT a drawback of in vitro fertilization (IVF) due to the risk of multiple births?</vt:lpstr>
      <vt:lpstr>Which hormone is produced by the ovaries to prepare and maintain the uterus for pregnancy?</vt:lpstr>
      <vt:lpstr>The release of an egg by the ovary is triggered by which hormone?</vt:lpstr>
      <vt:lpstr>The hormone that signals to the reproductive system that pregnancy has occurred is _______; this hormone is secreted by the ________.</vt:lpstr>
      <vt:lpstr>Sperm can survive in the female reproductive tract for up to ________; an egg must be fertilized within ______ after ovulation.</vt:lpstr>
    </vt:vector>
  </TitlesOfParts>
  <Company>St. Louis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DNA, Gene Expression, and Biotechnology</dc:title>
  <dc:creator>STLCC</dc:creator>
  <cp:lastModifiedBy>hbadmin</cp:lastModifiedBy>
  <cp:revision>168</cp:revision>
  <dcterms:created xsi:type="dcterms:W3CDTF">2008-09-18T16:14:12Z</dcterms:created>
  <dcterms:modified xsi:type="dcterms:W3CDTF">2014-03-19T20:14:58Z</dcterms:modified>
</cp:coreProperties>
</file>