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6" r:id="rId30"/>
    <p:sldId id="287" r:id="rId31"/>
    <p:sldId id="284" r:id="rId32"/>
    <p:sldId id="285" r:id="rId33"/>
    <p:sldId id="288" r:id="rId34"/>
    <p:sldId id="289" r:id="rId35"/>
    <p:sldId id="291" r:id="rId36"/>
    <p:sldId id="290" r:id="rId37"/>
    <p:sldId id="336" r:id="rId38"/>
    <p:sldId id="292" r:id="rId39"/>
    <p:sldId id="337" r:id="rId40"/>
    <p:sldId id="293" r:id="rId41"/>
    <p:sldId id="294" r:id="rId42"/>
    <p:sldId id="295" r:id="rId43"/>
    <p:sldId id="296" r:id="rId44"/>
    <p:sldId id="297" r:id="rId45"/>
    <p:sldId id="298" r:id="rId46"/>
    <p:sldId id="299" r:id="rId47"/>
    <p:sldId id="300" r:id="rId48"/>
    <p:sldId id="301" r:id="rId49"/>
    <p:sldId id="302" r:id="rId50"/>
    <p:sldId id="303" r:id="rId51"/>
    <p:sldId id="305" r:id="rId52"/>
    <p:sldId id="306" r:id="rId53"/>
    <p:sldId id="307" r:id="rId54"/>
    <p:sldId id="309" r:id="rId55"/>
    <p:sldId id="308" r:id="rId56"/>
    <p:sldId id="310" r:id="rId57"/>
    <p:sldId id="311" r:id="rId58"/>
    <p:sldId id="312" r:id="rId59"/>
    <p:sldId id="313" r:id="rId60"/>
    <p:sldId id="314" r:id="rId61"/>
    <p:sldId id="315" r:id="rId62"/>
    <p:sldId id="319" r:id="rId63"/>
    <p:sldId id="320" r:id="rId64"/>
    <p:sldId id="321" r:id="rId65"/>
    <p:sldId id="322" r:id="rId66"/>
    <p:sldId id="323" r:id="rId67"/>
    <p:sldId id="324" r:id="rId68"/>
    <p:sldId id="325" r:id="rId69"/>
    <p:sldId id="326" r:id="rId70"/>
    <p:sldId id="328" r:id="rId71"/>
    <p:sldId id="327" r:id="rId72"/>
    <p:sldId id="329" r:id="rId73"/>
    <p:sldId id="330" r:id="rId74"/>
    <p:sldId id="331" r:id="rId75"/>
    <p:sldId id="332" r:id="rId76"/>
    <p:sldId id="333" r:id="rId77"/>
    <p:sldId id="334" r:id="rId78"/>
    <p:sldId id="335" r:id="rId79"/>
    <p:sldId id="338" r:id="rId80"/>
    <p:sldId id="339" r:id="rId81"/>
    <p:sldId id="340" r:id="rId82"/>
    <p:sldId id="341" r:id="rId83"/>
    <p:sldId id="342" r:id="rId8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itchFamily="-112"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itchFamily="-112"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itchFamily="-112"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itchFamily="-112"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itchFamily="-112" charset="0"/>
        <a:ea typeface="+mn-ea"/>
        <a:cs typeface="+mn-cs"/>
      </a:defRPr>
    </a:lvl5pPr>
    <a:lvl6pPr marL="2286000" algn="l" defTabSz="457200" rtl="0" eaLnBrk="1" latinLnBrk="0" hangingPunct="1">
      <a:defRPr sz="2400" kern="1200">
        <a:solidFill>
          <a:schemeClr val="tx1"/>
        </a:solidFill>
        <a:latin typeface="Comic Sans MS" pitchFamily="-112" charset="0"/>
        <a:ea typeface="+mn-ea"/>
        <a:cs typeface="+mn-cs"/>
      </a:defRPr>
    </a:lvl6pPr>
    <a:lvl7pPr marL="2743200" algn="l" defTabSz="457200" rtl="0" eaLnBrk="1" latinLnBrk="0" hangingPunct="1">
      <a:defRPr sz="2400" kern="1200">
        <a:solidFill>
          <a:schemeClr val="tx1"/>
        </a:solidFill>
        <a:latin typeface="Comic Sans MS" pitchFamily="-112" charset="0"/>
        <a:ea typeface="+mn-ea"/>
        <a:cs typeface="+mn-cs"/>
      </a:defRPr>
    </a:lvl7pPr>
    <a:lvl8pPr marL="3200400" algn="l" defTabSz="457200" rtl="0" eaLnBrk="1" latinLnBrk="0" hangingPunct="1">
      <a:defRPr sz="2400" kern="1200">
        <a:solidFill>
          <a:schemeClr val="tx1"/>
        </a:solidFill>
        <a:latin typeface="Comic Sans MS" pitchFamily="-112" charset="0"/>
        <a:ea typeface="+mn-ea"/>
        <a:cs typeface="+mn-cs"/>
      </a:defRPr>
    </a:lvl8pPr>
    <a:lvl9pPr marL="3657600" algn="l" defTabSz="457200" rtl="0" eaLnBrk="1" latinLnBrk="0" hangingPunct="1">
      <a:defRPr sz="2400" kern="1200">
        <a:solidFill>
          <a:schemeClr val="tx1"/>
        </a:solidFill>
        <a:latin typeface="Comic Sans MS"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49" autoAdjust="0"/>
  </p:normalViewPr>
  <p:slideViewPr>
    <p:cSldViewPr snapToGrid="0" snapToObjects="1">
      <p:cViewPr varScale="1">
        <p:scale>
          <a:sx n="95" d="100"/>
          <a:sy n="95" d="100"/>
        </p:scale>
        <p:origin x="-13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5BFCD-162D-4844-8CDC-215B4AE046DE}" type="datetimeFigureOut">
              <a:rPr lang="en-US" smtClean="0"/>
              <a:t>3/23/16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35E94-BF6F-034A-B16E-C447D9F7136C}" type="slidenum">
              <a:rPr lang="en-US" smtClean="0"/>
              <a:t>‹#›</a:t>
            </a:fld>
            <a:endParaRPr lang="en-US"/>
          </a:p>
        </p:txBody>
      </p:sp>
    </p:spTree>
    <p:extLst>
      <p:ext uri="{BB962C8B-B14F-4D97-AF65-F5344CB8AC3E}">
        <p14:creationId xmlns:p14="http://schemas.microsoft.com/office/powerpoint/2010/main" val="20322544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instructor notes for the prep assignment for this content</a:t>
            </a:r>
          </a:p>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1</a:t>
            </a:fld>
            <a:endParaRPr lang="en-US"/>
          </a:p>
        </p:txBody>
      </p:sp>
    </p:spTree>
    <p:extLst>
      <p:ext uri="{BB962C8B-B14F-4D97-AF65-F5344CB8AC3E}">
        <p14:creationId xmlns:p14="http://schemas.microsoft.com/office/powerpoint/2010/main" val="16035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students</a:t>
            </a:r>
            <a:r>
              <a:rPr lang="en-US" baseline="0" dirty="0" smtClean="0"/>
              <a:t> to brainstorm, then solicit answers.</a:t>
            </a:r>
          </a:p>
          <a:p>
            <a:r>
              <a:rPr lang="en-US" baseline="0" dirty="0" smtClean="0"/>
              <a:t>Things to consider:</a:t>
            </a:r>
          </a:p>
          <a:p>
            <a:r>
              <a:rPr lang="en-US" baseline="0" dirty="0" smtClean="0"/>
              <a:t>Both have a cell membrane</a:t>
            </a:r>
          </a:p>
          <a:p>
            <a:r>
              <a:rPr lang="en-US" baseline="0" dirty="0" smtClean="0"/>
              <a:t>Both have cytoplasm</a:t>
            </a:r>
          </a:p>
          <a:p>
            <a:r>
              <a:rPr lang="en-US" baseline="0" dirty="0" smtClean="0"/>
              <a:t>Both have DNA (in nucleus in </a:t>
            </a:r>
            <a:r>
              <a:rPr lang="en-US" baseline="0" dirty="0" err="1" smtClean="0"/>
              <a:t>euks</a:t>
            </a:r>
            <a:r>
              <a:rPr lang="en-US" baseline="0" dirty="0" smtClean="0"/>
              <a:t>; nucleoid in </a:t>
            </a:r>
            <a:r>
              <a:rPr lang="en-US" baseline="0" dirty="0" err="1" smtClean="0"/>
              <a:t>proks</a:t>
            </a:r>
            <a:r>
              <a:rPr lang="en-US" baseline="0" dirty="0" smtClean="0"/>
              <a:t>)</a:t>
            </a:r>
          </a:p>
          <a:p>
            <a:r>
              <a:rPr lang="en-US" baseline="0" dirty="0" err="1" smtClean="0"/>
              <a:t>Euks</a:t>
            </a:r>
            <a:r>
              <a:rPr lang="en-US" baseline="0" dirty="0" smtClean="0"/>
              <a:t> have membrane-bound organelles; </a:t>
            </a:r>
            <a:r>
              <a:rPr lang="en-US" baseline="0" dirty="0" err="1" smtClean="0"/>
              <a:t>proks</a:t>
            </a:r>
            <a:r>
              <a:rPr lang="en-US" baseline="0" dirty="0" smtClean="0"/>
              <a:t> don’t</a:t>
            </a:r>
          </a:p>
        </p:txBody>
      </p:sp>
      <p:sp>
        <p:nvSpPr>
          <p:cNvPr id="4" name="Slide Number Placeholder 3"/>
          <p:cNvSpPr>
            <a:spLocks noGrp="1"/>
          </p:cNvSpPr>
          <p:nvPr>
            <p:ph type="sldNum" sz="quarter" idx="10"/>
          </p:nvPr>
        </p:nvSpPr>
        <p:spPr/>
        <p:txBody>
          <a:bodyPr/>
          <a:lstStyle/>
          <a:p>
            <a:fld id="{F3235E94-BF6F-034A-B16E-C447D9F7136C}" type="slidenum">
              <a:rPr lang="en-US" smtClean="0"/>
              <a:t>11</a:t>
            </a:fld>
            <a:endParaRPr lang="en-US"/>
          </a:p>
        </p:txBody>
      </p:sp>
    </p:spTree>
    <p:extLst>
      <p:ext uri="{BB962C8B-B14F-4D97-AF65-F5344CB8AC3E}">
        <p14:creationId xmlns:p14="http://schemas.microsoft.com/office/powerpoint/2010/main" val="31308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key features</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12</a:t>
            </a:fld>
            <a:endParaRPr lang="en-US"/>
          </a:p>
        </p:txBody>
      </p:sp>
    </p:spTree>
    <p:extLst>
      <p:ext uri="{BB962C8B-B14F-4D97-AF65-F5344CB8AC3E}">
        <p14:creationId xmlns:p14="http://schemas.microsoft.com/office/powerpoint/2010/main" val="587397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Variety of cells</a:t>
            </a:r>
            <a:r>
              <a:rPr lang="en-US" baseline="0" dirty="0" smtClean="0"/>
              <a:t> from a variety of organisms</a:t>
            </a:r>
          </a:p>
          <a:p>
            <a:r>
              <a:rPr lang="en-US" baseline="0" dirty="0" smtClean="0"/>
              <a:t>P= prokaryotic</a:t>
            </a:r>
          </a:p>
          <a:p>
            <a:r>
              <a:rPr lang="en-US" baseline="0" dirty="0" smtClean="0"/>
              <a:t>E= eukaryotic</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13</a:t>
            </a:fld>
            <a:endParaRPr lang="en-US"/>
          </a:p>
        </p:txBody>
      </p:sp>
    </p:spTree>
    <p:extLst>
      <p:ext uri="{BB962C8B-B14F-4D97-AF65-F5344CB8AC3E}">
        <p14:creationId xmlns:p14="http://schemas.microsoft.com/office/powerpoint/2010/main" val="424974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complete table as much as they can on their own- can circulate</a:t>
            </a:r>
            <a:r>
              <a:rPr lang="en-US" baseline="0" dirty="0" smtClean="0"/>
              <a:t> to help them</a:t>
            </a:r>
          </a:p>
          <a:p>
            <a:r>
              <a:rPr lang="en-US" baseline="0" dirty="0" smtClean="0"/>
              <a:t>Have them call out answers</a:t>
            </a:r>
          </a:p>
          <a:p>
            <a:r>
              <a:rPr lang="en-US" baseline="0" dirty="0" smtClean="0"/>
              <a:t>Then reveal “answer key” next slide</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14</a:t>
            </a:fld>
            <a:endParaRPr lang="en-US"/>
          </a:p>
        </p:txBody>
      </p:sp>
    </p:spTree>
    <p:extLst>
      <p:ext uri="{BB962C8B-B14F-4D97-AF65-F5344CB8AC3E}">
        <p14:creationId xmlns:p14="http://schemas.microsoft.com/office/powerpoint/2010/main" val="223390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reveal</a:t>
            </a:r>
            <a:r>
              <a:rPr lang="en-US" baseline="0" dirty="0" smtClean="0"/>
              <a:t> once students have made an attempt to complete- can let them compare their answers to these (they can snap a photo with their cell phone if they wish)</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15</a:t>
            </a:fld>
            <a:endParaRPr lang="en-US"/>
          </a:p>
        </p:txBody>
      </p:sp>
    </p:spTree>
    <p:extLst>
      <p:ext uri="{BB962C8B-B14F-4D97-AF65-F5344CB8AC3E}">
        <p14:creationId xmlns:p14="http://schemas.microsoft.com/office/powerpoint/2010/main" val="22339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students thinking about</a:t>
            </a:r>
            <a:r>
              <a:rPr lang="en-US" baseline="0" dirty="0" smtClean="0"/>
              <a:t> selective toxicity- targets present in a pathogen, and not in host</a:t>
            </a:r>
          </a:p>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16</a:t>
            </a:fld>
            <a:endParaRPr lang="en-US"/>
          </a:p>
        </p:txBody>
      </p:sp>
    </p:spTree>
    <p:extLst>
      <p:ext uri="{BB962C8B-B14F-4D97-AF65-F5344CB8AC3E}">
        <p14:creationId xmlns:p14="http://schemas.microsoft.com/office/powerpoint/2010/main" val="70279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a:t>
            </a:r>
            <a:r>
              <a:rPr lang="en-US" baseline="0" dirty="0" smtClean="0"/>
              <a:t> select one or more targets from the right column to treat infections in left column. Ask them to justify their selections.</a:t>
            </a:r>
          </a:p>
          <a:p>
            <a:r>
              <a:rPr lang="en-US" baseline="0" dirty="0" smtClean="0"/>
              <a:t>Give them time to work as you roam the room as a “consultant”- then bring them back together to share/de-brief.</a:t>
            </a:r>
          </a:p>
          <a:p>
            <a:r>
              <a:rPr lang="en-US" baseline="0" dirty="0" smtClean="0"/>
              <a:t>Fungal infection of a human: need to target chitin (present in fungus, not in human)</a:t>
            </a:r>
          </a:p>
          <a:p>
            <a:r>
              <a:rPr lang="en-US" baseline="0" dirty="0" smtClean="0"/>
              <a:t>Fungal infection of a plant: need to target chitin (present in fungus, not in plant)</a:t>
            </a:r>
          </a:p>
          <a:p>
            <a:r>
              <a:rPr lang="en-US" baseline="0" dirty="0" smtClean="0"/>
              <a:t>Bacterial infection of a human: need to target peptidoglycan (present in bacteria, not in human)</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17</a:t>
            </a:fld>
            <a:endParaRPr lang="en-US"/>
          </a:p>
        </p:txBody>
      </p:sp>
    </p:spTree>
    <p:extLst>
      <p:ext uri="{BB962C8B-B14F-4D97-AF65-F5344CB8AC3E}">
        <p14:creationId xmlns:p14="http://schemas.microsoft.com/office/powerpoint/2010/main" val="1677742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them if</a:t>
            </a:r>
            <a:r>
              <a:rPr lang="en-US" baseline="0" dirty="0" smtClean="0"/>
              <a:t> they feel confident about answering this question, and if not, what lingering questions they have.</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18</a:t>
            </a:fld>
            <a:endParaRPr lang="en-US"/>
          </a:p>
        </p:txBody>
      </p:sp>
    </p:spTree>
    <p:extLst>
      <p:ext uri="{BB962C8B-B14F-4D97-AF65-F5344CB8AC3E}">
        <p14:creationId xmlns:p14="http://schemas.microsoft.com/office/powerpoint/2010/main" val="1486964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membrane structure</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21</a:t>
            </a:fld>
            <a:endParaRPr lang="en-US"/>
          </a:p>
        </p:txBody>
      </p:sp>
    </p:spTree>
    <p:extLst>
      <p:ext uri="{BB962C8B-B14F-4D97-AF65-F5344CB8AC3E}">
        <p14:creationId xmlns:p14="http://schemas.microsoft.com/office/powerpoint/2010/main" val="306123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a:t>
            </a:r>
            <a:r>
              <a:rPr lang="en-US" baseline="0" dirty="0" smtClean="0"/>
              <a:t> hydrophobic molecules can cross the membrane directly across the phospholipid bilayer</a:t>
            </a:r>
          </a:p>
          <a:p>
            <a:r>
              <a:rPr lang="en-US" baseline="0" dirty="0" smtClean="0"/>
              <a:t>When they move from an area of higher concentration to an area of lower concentration, they are doing so without an input of energy. This process (movement from high to low concentration/ no input of E) is known as diffusion</a:t>
            </a:r>
          </a:p>
          <a:p>
            <a:r>
              <a:rPr lang="en-US" baseline="0" dirty="0" smtClean="0"/>
              <a:t>They are small enough to pass through the region occupied by the hydrophobic phospholipid tails</a:t>
            </a:r>
          </a:p>
          <a:p>
            <a:r>
              <a:rPr lang="en-US" baseline="0" dirty="0" smtClean="0"/>
              <a:t>And as they are hydrophobic, they are not excluded by the hydrophobic core of the bilayer</a:t>
            </a:r>
          </a:p>
          <a:p>
            <a:r>
              <a:rPr lang="en-US" baseline="0" dirty="0" smtClean="0"/>
              <a:t>They can thus diffuse directly across the phospholipid bilayer- making this simple diffusion</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28</a:t>
            </a:fld>
            <a:endParaRPr lang="en-US"/>
          </a:p>
        </p:txBody>
      </p:sp>
    </p:spTree>
    <p:extLst>
      <p:ext uri="{BB962C8B-B14F-4D97-AF65-F5344CB8AC3E}">
        <p14:creationId xmlns:p14="http://schemas.microsoft.com/office/powerpoint/2010/main" val="49572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Clicker question</a:t>
            </a:r>
            <a:r>
              <a:rPr lang="en-US" baseline="0" dirty="0" smtClean="0"/>
              <a:t> based on prep assignment: C</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2</a:t>
            </a:fld>
            <a:endParaRPr lang="en-US"/>
          </a:p>
        </p:txBody>
      </p:sp>
    </p:spTree>
    <p:extLst>
      <p:ext uri="{BB962C8B-B14F-4D97-AF65-F5344CB8AC3E}">
        <p14:creationId xmlns:p14="http://schemas.microsoft.com/office/powerpoint/2010/main" val="2747847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a:t>
            </a:r>
            <a:r>
              <a:rPr lang="en-US" baseline="0" dirty="0" smtClean="0"/>
              <a:t> hydrophobic molecules can cross the membrane directly across the phospholipid bilayer</a:t>
            </a:r>
          </a:p>
          <a:p>
            <a:r>
              <a:rPr lang="en-US" baseline="0" dirty="0" smtClean="0"/>
              <a:t>When they move from an area of higher concentration to an area of lower concentration, they are doing so without an input of energy. This process (movement from high to low concentration/ no input of E) is known as diffusion</a:t>
            </a:r>
          </a:p>
          <a:p>
            <a:r>
              <a:rPr lang="en-US" baseline="0" dirty="0" smtClean="0"/>
              <a:t>They are small enough to pass through the region occupied by the hydrophobic phospholipid tails</a:t>
            </a:r>
          </a:p>
          <a:p>
            <a:r>
              <a:rPr lang="en-US" baseline="0" dirty="0" smtClean="0"/>
              <a:t>And as they are hydrophobic, they are not excluded by the hydrophobic core of the bilayer</a:t>
            </a:r>
          </a:p>
          <a:p>
            <a:r>
              <a:rPr lang="en-US" baseline="0" dirty="0" smtClean="0"/>
              <a:t>They can thus diffuse directly across the phospholipid bilayer- making this simple diffusion</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30</a:t>
            </a:fld>
            <a:endParaRPr lang="en-US"/>
          </a:p>
        </p:txBody>
      </p:sp>
    </p:spTree>
    <p:extLst>
      <p:ext uri="{BB962C8B-B14F-4D97-AF65-F5344CB8AC3E}">
        <p14:creationId xmlns:p14="http://schemas.microsoft.com/office/powerpoint/2010/main" val="495725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and/or hydrophilic</a:t>
            </a:r>
            <a:r>
              <a:rPr lang="en-US" baseline="0" dirty="0" smtClean="0"/>
              <a:t> molecules cannot get through the hydrophobic core of the phospholipid bilayer</a:t>
            </a:r>
          </a:p>
          <a:p>
            <a:r>
              <a:rPr lang="en-US" baseline="0" dirty="0" smtClean="0"/>
              <a:t>They rely on membrane transport proteins (e.g. channels or carriers)</a:t>
            </a:r>
          </a:p>
          <a:p>
            <a:r>
              <a:rPr lang="en-US" baseline="0" dirty="0" smtClean="0"/>
              <a:t>When these molecules are moving from an area of high concentration to an area of low concentration, it is still diffusion (no additional energy required). </a:t>
            </a:r>
          </a:p>
          <a:p>
            <a:r>
              <a:rPr lang="en-US" baseline="0" dirty="0" smtClean="0"/>
              <a:t>However, because these molecules require the assistance of transport molecules, this is an example of facilitated diffusion (so its still diffusion: high concentration to low concentration; no additional E required; but because membrane transport proteins are required, it </a:t>
            </a:r>
            <a:r>
              <a:rPr lang="en-US" baseline="0" smtClean="0"/>
              <a:t>is facilitated </a:t>
            </a:r>
            <a:r>
              <a:rPr lang="en-US" baseline="0" dirty="0" smtClean="0"/>
              <a:t>diffusion)</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31</a:t>
            </a:fld>
            <a:endParaRPr lang="en-US"/>
          </a:p>
        </p:txBody>
      </p:sp>
    </p:spTree>
    <p:extLst>
      <p:ext uri="{BB962C8B-B14F-4D97-AF65-F5344CB8AC3E}">
        <p14:creationId xmlns:p14="http://schemas.microsoft.com/office/powerpoint/2010/main" val="495725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and/or hydrophilic</a:t>
            </a:r>
            <a:r>
              <a:rPr lang="en-US" baseline="0" dirty="0" smtClean="0"/>
              <a:t> molecules cannot get through the hydrophobic core of the phospholipid bilayer</a:t>
            </a:r>
          </a:p>
          <a:p>
            <a:r>
              <a:rPr lang="en-US" baseline="0" dirty="0" smtClean="0"/>
              <a:t>They rely on membrane transport proteins (e.g. channels or carriers)</a:t>
            </a:r>
          </a:p>
          <a:p>
            <a:r>
              <a:rPr lang="en-US" baseline="0" dirty="0" smtClean="0"/>
              <a:t>When these molecules are moving from an area of high concentration to an area of low concentration, it is still diffusion (no additional energy required). </a:t>
            </a:r>
          </a:p>
          <a:p>
            <a:r>
              <a:rPr lang="en-US" baseline="0" dirty="0" smtClean="0"/>
              <a:t>However, because these molecules require the assistance of transport molecules, this is an example of facilitated diffusion (so its still diffusion: high concentration to low concentration; no additional E required; but because membrane transport proteins are required, it </a:t>
            </a:r>
            <a:r>
              <a:rPr lang="en-US" baseline="0" smtClean="0"/>
              <a:t>is facilitated </a:t>
            </a:r>
            <a:r>
              <a:rPr lang="en-US" baseline="0" dirty="0" smtClean="0"/>
              <a:t>diffusion)</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32</a:t>
            </a:fld>
            <a:endParaRPr lang="en-US"/>
          </a:p>
        </p:txBody>
      </p:sp>
    </p:spTree>
    <p:extLst>
      <p:ext uri="{BB962C8B-B14F-4D97-AF65-F5344CB8AC3E}">
        <p14:creationId xmlns:p14="http://schemas.microsoft.com/office/powerpoint/2010/main" val="495725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and/or hydrophilic</a:t>
            </a:r>
            <a:r>
              <a:rPr lang="en-US" baseline="0" dirty="0" smtClean="0"/>
              <a:t> molecules cannot get through the hydrophobic core of the phospholipid bilayer</a:t>
            </a:r>
          </a:p>
          <a:p>
            <a:r>
              <a:rPr lang="en-US" baseline="0" dirty="0" smtClean="0"/>
              <a:t>They rely on membrane transport proteins (e.g. channels or carriers)</a:t>
            </a:r>
          </a:p>
          <a:p>
            <a:r>
              <a:rPr lang="en-US" baseline="0" dirty="0" smtClean="0"/>
              <a:t>When these molecules are moving from an area of high concentration to an area of low concentration, it is still diffusion (no additional energy required). </a:t>
            </a:r>
          </a:p>
          <a:p>
            <a:r>
              <a:rPr lang="en-US" baseline="0" dirty="0" smtClean="0"/>
              <a:t>However, because these molecules require the assistance of transport molecules, this is an example of facilitated diffusion (so its still diffusion: high concentration to low concentration; no additional E required; but because membrane transport proteins are required, it </a:t>
            </a:r>
            <a:r>
              <a:rPr lang="en-US" baseline="0" smtClean="0"/>
              <a:t>is facilitated </a:t>
            </a:r>
            <a:r>
              <a:rPr lang="en-US" baseline="0" dirty="0" smtClean="0"/>
              <a:t>diffusion)</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33</a:t>
            </a:fld>
            <a:endParaRPr lang="en-US"/>
          </a:p>
        </p:txBody>
      </p:sp>
    </p:spTree>
    <p:extLst>
      <p:ext uri="{BB962C8B-B14F-4D97-AF65-F5344CB8AC3E}">
        <p14:creationId xmlns:p14="http://schemas.microsoft.com/office/powerpoint/2010/main" val="495725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36</a:t>
            </a:fld>
            <a:endParaRPr lang="en-US"/>
          </a:p>
        </p:txBody>
      </p:sp>
    </p:spTree>
    <p:extLst>
      <p:ext uri="{BB962C8B-B14F-4D97-AF65-F5344CB8AC3E}">
        <p14:creationId xmlns:p14="http://schemas.microsoft.com/office/powerpoint/2010/main" val="404906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39</a:t>
            </a:fld>
            <a:endParaRPr lang="en-US"/>
          </a:p>
        </p:txBody>
      </p:sp>
    </p:spTree>
    <p:extLst>
      <p:ext uri="{BB962C8B-B14F-4D97-AF65-F5344CB8AC3E}">
        <p14:creationId xmlns:p14="http://schemas.microsoft.com/office/powerpoint/2010/main" val="2465089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issue is that he is diluting his blood- becoming</a:t>
            </a:r>
            <a:r>
              <a:rPr lang="en-US" baseline="0" dirty="0" smtClean="0"/>
              <a:t> hypotonic</a:t>
            </a:r>
          </a:p>
          <a:p>
            <a:r>
              <a:rPr lang="en-US" baseline="0" dirty="0" smtClean="0"/>
              <a:t>This leads to swelling of cells (e.g. in his brain- where there </a:t>
            </a:r>
            <a:r>
              <a:rPr lang="en-US" baseline="0" dirty="0" err="1" smtClean="0"/>
              <a:t>isn</a:t>
            </a:r>
            <a:r>
              <a:rPr lang="fr-FR" baseline="0" dirty="0" smtClean="0"/>
              <a:t>’</a:t>
            </a:r>
            <a:r>
              <a:rPr lang="en-US" baseline="0" dirty="0" smtClean="0"/>
              <a:t>t really room to swell- hence the headache and confusion)</a:t>
            </a:r>
          </a:p>
          <a:p>
            <a:r>
              <a:rPr lang="en-US" baseline="0" dirty="0" smtClean="0"/>
              <a:t>This is based on a true story</a:t>
            </a:r>
          </a:p>
          <a:p>
            <a:r>
              <a:rPr lang="en-US" dirty="0" smtClean="0"/>
              <a:t>http://</a:t>
            </a:r>
            <a:r>
              <a:rPr lang="en-US" dirty="0" err="1" smtClean="0"/>
              <a:t>www.sfgate.com</a:t>
            </a:r>
            <a:r>
              <a:rPr lang="en-US" dirty="0" smtClean="0"/>
              <a:t>/</a:t>
            </a:r>
            <a:r>
              <a:rPr lang="en-US" dirty="0" err="1" smtClean="0"/>
              <a:t>bayarea</a:t>
            </a:r>
            <a:r>
              <a:rPr lang="en-US" dirty="0" smtClean="0"/>
              <a:t>/article/CHICO-Fraternity-pledge-died-of-water-poisoning-2733418.php</a:t>
            </a:r>
          </a:p>
          <a:p>
            <a:r>
              <a:rPr lang="en-US" dirty="0" smtClean="0"/>
              <a:t>http://</a:t>
            </a:r>
            <a:r>
              <a:rPr lang="en-US" dirty="0" err="1" smtClean="0"/>
              <a:t>www.npr.org</a:t>
            </a:r>
            <a:r>
              <a:rPr lang="en-US" dirty="0" smtClean="0"/>
              <a:t>/templates/story/</a:t>
            </a:r>
            <a:r>
              <a:rPr lang="en-US" dirty="0" err="1" smtClean="0"/>
              <a:t>story.php?storyId</a:t>
            </a:r>
            <a:r>
              <a:rPr lang="en-US" dirty="0" smtClean="0"/>
              <a:t>=5012154</a:t>
            </a:r>
            <a:endParaRPr lang="en-US" dirty="0"/>
          </a:p>
        </p:txBody>
      </p:sp>
      <p:sp>
        <p:nvSpPr>
          <p:cNvPr id="4" name="Slide Number Placeholder 3"/>
          <p:cNvSpPr>
            <a:spLocks noGrp="1"/>
          </p:cNvSpPr>
          <p:nvPr>
            <p:ph type="sldNum" sz="quarter" idx="10"/>
          </p:nvPr>
        </p:nvSpPr>
        <p:spPr/>
        <p:txBody>
          <a:bodyPr/>
          <a:lstStyle/>
          <a:p>
            <a:fld id="{A6C4EBAF-2F90-A841-8C02-5D11E1FBABE8}" type="slidenum">
              <a:rPr lang="en-US" smtClean="0"/>
              <a:t>43</a:t>
            </a:fld>
            <a:endParaRPr lang="en-US"/>
          </a:p>
        </p:txBody>
      </p:sp>
    </p:spTree>
    <p:extLst>
      <p:ext uri="{BB962C8B-B14F-4D97-AF65-F5344CB8AC3E}">
        <p14:creationId xmlns:p14="http://schemas.microsoft.com/office/powerpoint/2010/main" val="193202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 blood has become</a:t>
            </a:r>
            <a:r>
              <a:rPr lang="en-US" baseline="0" dirty="0" smtClean="0"/>
              <a:t> hypotonic relative to his cells. This is causing his cells to swell- and in his skull, there isn’t a lot of room for cell expansion. The resulting pressure can explain his confusion and loss of consciousness.</a:t>
            </a:r>
          </a:p>
          <a:p>
            <a:r>
              <a:rPr lang="en-US" baseline="0" dirty="0" smtClean="0"/>
              <a:t>The added volume is also likely increasing the pressure in his cardiovascular system.</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44</a:t>
            </a:fld>
            <a:endParaRPr lang="en-US"/>
          </a:p>
        </p:txBody>
      </p:sp>
    </p:spTree>
    <p:extLst>
      <p:ext uri="{BB962C8B-B14F-4D97-AF65-F5344CB8AC3E}">
        <p14:creationId xmlns:p14="http://schemas.microsoft.com/office/powerpoint/2010/main" val="3615490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needs the hypertonic (3%</a:t>
            </a:r>
            <a:r>
              <a:rPr lang="en-US" baseline="0" dirty="0" smtClean="0"/>
              <a:t> saline) administered slowly (his system can’t tolerate any more volume)</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45</a:t>
            </a:fld>
            <a:endParaRPr lang="en-US"/>
          </a:p>
        </p:txBody>
      </p:sp>
    </p:spTree>
    <p:extLst>
      <p:ext uri="{BB962C8B-B14F-4D97-AF65-F5344CB8AC3E}">
        <p14:creationId xmlns:p14="http://schemas.microsoft.com/office/powerpoint/2010/main" val="2980762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them if they have any immediate questions about this Driving Question before we move on</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46</a:t>
            </a:fld>
            <a:endParaRPr lang="en-US"/>
          </a:p>
        </p:txBody>
      </p:sp>
    </p:spTree>
    <p:extLst>
      <p:ext uri="{BB962C8B-B14F-4D97-AF65-F5344CB8AC3E}">
        <p14:creationId xmlns:p14="http://schemas.microsoft.com/office/powerpoint/2010/main" val="67048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Clicker question</a:t>
            </a:r>
            <a:r>
              <a:rPr lang="en-US" baseline="0" dirty="0" smtClean="0"/>
              <a:t> based on prep assignment: B</a:t>
            </a:r>
            <a:endParaRPr lang="en-US" dirty="0" smtClean="0"/>
          </a:p>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3</a:t>
            </a:fld>
            <a:endParaRPr lang="en-US"/>
          </a:p>
        </p:txBody>
      </p:sp>
    </p:spTree>
    <p:extLst>
      <p:ext uri="{BB962C8B-B14F-4D97-AF65-F5344CB8AC3E}">
        <p14:creationId xmlns:p14="http://schemas.microsoft.com/office/powerpoint/2010/main" val="112508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a chance for students to brainstorm. After they have discussed</a:t>
            </a:r>
            <a:r>
              <a:rPr lang="en-US" baseline="0" dirty="0" smtClean="0"/>
              <a:t> for a few minutes, you can solicit questions and answers. Acknowledge all answers (even incorrect ones), and let students know that we will be addressing most of these.</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48</a:t>
            </a:fld>
            <a:endParaRPr lang="en-US"/>
          </a:p>
        </p:txBody>
      </p:sp>
    </p:spTree>
    <p:extLst>
      <p:ext uri="{BB962C8B-B14F-4D97-AF65-F5344CB8AC3E}">
        <p14:creationId xmlns:p14="http://schemas.microsoft.com/office/powerpoint/2010/main" val="3810671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students through</a:t>
            </a:r>
            <a:r>
              <a:rPr lang="en-US" baseline="0" dirty="0" smtClean="0"/>
              <a:t> this. Point out the mold colony (eukaryotic), and the bacterial colonies on the plate. Note how there are very few bacterial colonies near the mold, and the nearest ones are very small. Further observation: bacteria near the mold are lysed. Conclusion: the mold must be producing a substance that can diffuse into the culture medium and cause bacteria to lyse. We now know that that substance is penicillin.</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49</a:t>
            </a:fld>
            <a:endParaRPr lang="en-US"/>
          </a:p>
        </p:txBody>
      </p:sp>
    </p:spTree>
    <p:extLst>
      <p:ext uri="{BB962C8B-B14F-4D97-AF65-F5344CB8AC3E}">
        <p14:creationId xmlns:p14="http://schemas.microsoft.com/office/powerpoint/2010/main" val="149226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them work with their neighbors.</a:t>
            </a:r>
            <a:r>
              <a:rPr lang="en-US" baseline="0" dirty="0" smtClean="0"/>
              <a:t> </a:t>
            </a:r>
          </a:p>
          <a:p>
            <a:r>
              <a:rPr lang="en-US" baseline="0" dirty="0" err="1" smtClean="0"/>
              <a:t>Vancomycin</a:t>
            </a:r>
            <a:r>
              <a:rPr lang="en-US" baseline="0" dirty="0" smtClean="0"/>
              <a:t> is the only possibility here. This is an example of MRSA (resistant to beta-lactam antibiotics, as well as several other antibiotics).</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55</a:t>
            </a:fld>
            <a:endParaRPr lang="en-US"/>
          </a:p>
        </p:txBody>
      </p:sp>
    </p:spTree>
    <p:extLst>
      <p:ext uri="{BB962C8B-B14F-4D97-AF65-F5344CB8AC3E}">
        <p14:creationId xmlns:p14="http://schemas.microsoft.com/office/powerpoint/2010/main" val="2182477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have seen this</a:t>
            </a:r>
            <a:r>
              <a:rPr lang="en-US" baseline="0" dirty="0" smtClean="0"/>
              <a:t> in their prep, so this is just a quick review</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58</a:t>
            </a:fld>
            <a:endParaRPr lang="en-US"/>
          </a:p>
        </p:txBody>
      </p:sp>
    </p:spTree>
    <p:extLst>
      <p:ext uri="{BB962C8B-B14F-4D97-AF65-F5344CB8AC3E}">
        <p14:creationId xmlns:p14="http://schemas.microsoft.com/office/powerpoint/2010/main" val="2853724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have seen this</a:t>
            </a:r>
            <a:r>
              <a:rPr lang="en-US" baseline="0" dirty="0" smtClean="0"/>
              <a:t> in their prep, so this is just a quick review (running through the Up Close)- don’t read info- just tell them highlights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Could ask them to call out what they remember about each organelle as it comes up</a:t>
            </a:r>
            <a:endParaRPr lang="en-US" dirty="0" smtClean="0"/>
          </a:p>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59</a:t>
            </a:fld>
            <a:endParaRPr lang="en-US"/>
          </a:p>
        </p:txBody>
      </p:sp>
    </p:spTree>
    <p:extLst>
      <p:ext uri="{BB962C8B-B14F-4D97-AF65-F5344CB8AC3E}">
        <p14:creationId xmlns:p14="http://schemas.microsoft.com/office/powerpoint/2010/main" val="3198820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have seen this</a:t>
            </a:r>
            <a:r>
              <a:rPr lang="en-US" baseline="0" dirty="0" smtClean="0"/>
              <a:t> in their prep, so this is just a quick review (running through the Up Close) - don’t read info- just tell them highlights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Could ask them to call out what they remember about each organelle as it comes up</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60</a:t>
            </a:fld>
            <a:endParaRPr lang="en-US"/>
          </a:p>
        </p:txBody>
      </p:sp>
    </p:spTree>
    <p:extLst>
      <p:ext uri="{BB962C8B-B14F-4D97-AF65-F5344CB8AC3E}">
        <p14:creationId xmlns:p14="http://schemas.microsoft.com/office/powerpoint/2010/main" val="752910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have seen this</a:t>
            </a:r>
            <a:r>
              <a:rPr lang="en-US" baseline="0" dirty="0" smtClean="0"/>
              <a:t> in their prep, so this is just a quick review (running through the Up Close) - don’t read info- just tell them highlights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Could ask them to call out what they remember about each organelle as it comes up</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61</a:t>
            </a:fld>
            <a:endParaRPr lang="en-US"/>
          </a:p>
        </p:txBody>
      </p:sp>
    </p:spTree>
    <p:extLst>
      <p:ext uri="{BB962C8B-B14F-4D97-AF65-F5344CB8AC3E}">
        <p14:creationId xmlns:p14="http://schemas.microsoft.com/office/powerpoint/2010/main" val="3353023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have seen this</a:t>
            </a:r>
            <a:r>
              <a:rPr lang="en-US" baseline="0" dirty="0" smtClean="0"/>
              <a:t> in their prep, so this is just a quick review (running through the Up Close) - don’t read info- just tell them highlights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Could ask them to call out what they remember about each organelle as it comes up</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62</a:t>
            </a:fld>
            <a:endParaRPr lang="en-US"/>
          </a:p>
        </p:txBody>
      </p:sp>
    </p:spTree>
    <p:extLst>
      <p:ext uri="{BB962C8B-B14F-4D97-AF65-F5344CB8AC3E}">
        <p14:creationId xmlns:p14="http://schemas.microsoft.com/office/powerpoint/2010/main" val="482769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have seen this</a:t>
            </a:r>
            <a:r>
              <a:rPr lang="en-US" baseline="0" dirty="0" smtClean="0"/>
              <a:t> in their prep, so this is just a quick review (running through the Up Close) - don’t read info- just tell them highlights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Or could ask them to call out key points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63</a:t>
            </a:fld>
            <a:endParaRPr lang="en-US"/>
          </a:p>
        </p:txBody>
      </p:sp>
    </p:spTree>
    <p:extLst>
      <p:ext uri="{BB962C8B-B14F-4D97-AF65-F5344CB8AC3E}">
        <p14:creationId xmlns:p14="http://schemas.microsoft.com/office/powerpoint/2010/main" val="743106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moment here- point out that some</a:t>
            </a:r>
            <a:r>
              <a:rPr lang="en-US" baseline="0" dirty="0" smtClean="0"/>
              <a:t> proteins are synthesized on ribosomes attached to the RER, and that these proteins are then directed through the RER, Golgi and ultimately to a variety of possible locations (depending on specific targeting sequences)- e.g. lysosomes, cell membrane and secretion (from the cell). Key point for next point: </a:t>
            </a:r>
            <a:r>
              <a:rPr lang="en-US" baseline="0" dirty="0" err="1" smtClean="0"/>
              <a:t>lysosomal</a:t>
            </a:r>
            <a:r>
              <a:rPr lang="en-US" baseline="0" dirty="0" smtClean="0"/>
              <a:t> enzymes pass through RER &amp; Golgi (where they are modified with a mannose tag) to be directed to lysosomes.</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64</a:t>
            </a:fld>
            <a:endParaRPr lang="en-US"/>
          </a:p>
        </p:txBody>
      </p:sp>
    </p:spTree>
    <p:extLst>
      <p:ext uri="{BB962C8B-B14F-4D97-AF65-F5344CB8AC3E}">
        <p14:creationId xmlns:p14="http://schemas.microsoft.com/office/powerpoint/2010/main" val="140331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Clicker question</a:t>
            </a:r>
            <a:r>
              <a:rPr lang="en-US" baseline="0" dirty="0" smtClean="0"/>
              <a:t> based on prep assignment: D</a:t>
            </a:r>
            <a:endParaRPr lang="en-US" dirty="0" smtClean="0"/>
          </a:p>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4</a:t>
            </a:fld>
            <a:endParaRPr lang="en-US"/>
          </a:p>
        </p:txBody>
      </p:sp>
    </p:spTree>
    <p:extLst>
      <p:ext uri="{BB962C8B-B14F-4D97-AF65-F5344CB8AC3E}">
        <p14:creationId xmlns:p14="http://schemas.microsoft.com/office/powerpoint/2010/main" val="105339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on I-cell disease:</a:t>
            </a:r>
            <a:r>
              <a:rPr lang="en-US" baseline="0" dirty="0" smtClean="0"/>
              <a:t> </a:t>
            </a:r>
          </a:p>
          <a:p>
            <a:r>
              <a:rPr lang="en-US" dirty="0" smtClean="0"/>
              <a:t>http://</a:t>
            </a:r>
            <a:r>
              <a:rPr lang="en-US" dirty="0" err="1" smtClean="0"/>
              <a:t>rarediseases.org</a:t>
            </a:r>
            <a:r>
              <a:rPr lang="en-US" dirty="0" smtClean="0"/>
              <a:t>/rare-diseases/</a:t>
            </a:r>
            <a:r>
              <a:rPr lang="en-US" dirty="0" err="1" smtClean="0"/>
              <a:t>i</a:t>
            </a:r>
            <a:r>
              <a:rPr lang="en-US" dirty="0" smtClean="0"/>
              <a:t>-cell-disease/</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65</a:t>
            </a:fld>
            <a:endParaRPr lang="en-US"/>
          </a:p>
        </p:txBody>
      </p:sp>
    </p:spTree>
    <p:extLst>
      <p:ext uri="{BB962C8B-B14F-4D97-AF65-F5344CB8AC3E}">
        <p14:creationId xmlns:p14="http://schemas.microsoft.com/office/powerpoint/2010/main" val="697779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work in groups to predict where you would</a:t>
            </a:r>
            <a:r>
              <a:rPr lang="en-US" baseline="0" dirty="0" smtClean="0"/>
              <a:t> detect </a:t>
            </a:r>
            <a:r>
              <a:rPr lang="en-US" baseline="0" dirty="0" err="1" smtClean="0"/>
              <a:t>lysosomal</a:t>
            </a:r>
            <a:r>
              <a:rPr lang="en-US" baseline="0" dirty="0" smtClean="0"/>
              <a:t> proteins in normal cells</a:t>
            </a:r>
          </a:p>
          <a:p>
            <a:r>
              <a:rPr lang="en-US" baseline="0" dirty="0" smtClean="0"/>
              <a:t>-RER (site of synthesis)</a:t>
            </a:r>
          </a:p>
          <a:p>
            <a:r>
              <a:rPr lang="en-US" baseline="0" dirty="0" smtClean="0"/>
              <a:t>-Golgi (modifications)</a:t>
            </a:r>
          </a:p>
          <a:p>
            <a:r>
              <a:rPr lang="en-US" baseline="0" dirty="0" smtClean="0"/>
              <a:t>-direct them to lysosome (so vesicles destined for lysosome)</a:t>
            </a:r>
          </a:p>
        </p:txBody>
      </p:sp>
      <p:sp>
        <p:nvSpPr>
          <p:cNvPr id="4" name="Slide Number Placeholder 3"/>
          <p:cNvSpPr>
            <a:spLocks noGrp="1"/>
          </p:cNvSpPr>
          <p:nvPr>
            <p:ph type="sldNum" sz="quarter" idx="10"/>
          </p:nvPr>
        </p:nvSpPr>
        <p:spPr/>
        <p:txBody>
          <a:bodyPr/>
          <a:lstStyle/>
          <a:p>
            <a:fld id="{F3235E94-BF6F-034A-B16E-C447D9F7136C}" type="slidenum">
              <a:rPr lang="en-US" smtClean="0"/>
              <a:t>67</a:t>
            </a:fld>
            <a:endParaRPr lang="en-US"/>
          </a:p>
        </p:txBody>
      </p:sp>
    </p:spTree>
    <p:extLst>
      <p:ext uri="{BB962C8B-B14F-4D97-AF65-F5344CB8AC3E}">
        <p14:creationId xmlns:p14="http://schemas.microsoft.com/office/powerpoint/2010/main" val="1476259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figure out where</a:t>
            </a:r>
            <a:r>
              <a:rPr lang="en-US" baseline="0" dirty="0" smtClean="0"/>
              <a:t> the problem is likely to be:</a:t>
            </a:r>
          </a:p>
          <a:p>
            <a:r>
              <a:rPr lang="en-US" dirty="0" smtClean="0"/>
              <a:t>Golgi- can’t do the</a:t>
            </a:r>
            <a:r>
              <a:rPr lang="en-US" baseline="0" dirty="0" smtClean="0"/>
              <a:t> modifications to target </a:t>
            </a:r>
            <a:r>
              <a:rPr lang="en-US" baseline="0" dirty="0" err="1" smtClean="0"/>
              <a:t>lysosomal</a:t>
            </a:r>
            <a:r>
              <a:rPr lang="en-US" baseline="0" dirty="0" smtClean="0"/>
              <a:t> enzymes to lysosomes. So end up being secreted instead. </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68</a:t>
            </a:fld>
            <a:endParaRPr lang="en-US"/>
          </a:p>
        </p:txBody>
      </p:sp>
    </p:spTree>
    <p:extLst>
      <p:ext uri="{BB962C8B-B14F-4D97-AF65-F5344CB8AC3E}">
        <p14:creationId xmlns:p14="http://schemas.microsoft.com/office/powerpoint/2010/main" val="245235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extension activity- optional. Purpose is to highlight cellular differences as a means for selective</a:t>
            </a:r>
            <a:r>
              <a:rPr lang="en-US" baseline="0" dirty="0" smtClean="0"/>
              <a:t> drug therapy.</a:t>
            </a:r>
            <a:endParaRPr lang="en-US" dirty="0" smtClean="0"/>
          </a:p>
          <a:p>
            <a:r>
              <a:rPr lang="en-US" dirty="0" smtClean="0"/>
              <a:t>Brining back this table-</a:t>
            </a:r>
            <a:r>
              <a:rPr lang="en-US" baseline="0" dirty="0" smtClean="0"/>
              <a:t> but a</a:t>
            </a:r>
            <a:r>
              <a:rPr lang="en-US" dirty="0" smtClean="0"/>
              <a:t>dding in membrane sterols, and adding in viruses</a:t>
            </a:r>
          </a:p>
          <a:p>
            <a:r>
              <a:rPr lang="en-US" dirty="0" smtClean="0"/>
              <a:t>Remind students that viruses are particles with</a:t>
            </a:r>
            <a:r>
              <a:rPr lang="en-US" baseline="0" dirty="0" smtClean="0"/>
              <a:t> a genome (RNA or DNA) surrounded by a protein shell/coat (the capsid). That’s it. They can only reproduce by infecting a host cell. Some are enveloped (have a bit of host cell membrane surrounding the capsid-typically modified by addition of viral glycoproteins)</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70</a:t>
            </a:fld>
            <a:endParaRPr lang="en-US"/>
          </a:p>
        </p:txBody>
      </p:sp>
    </p:spTree>
    <p:extLst>
      <p:ext uri="{BB962C8B-B14F-4D97-AF65-F5344CB8AC3E}">
        <p14:creationId xmlns:p14="http://schemas.microsoft.com/office/powerpoint/2010/main" val="223390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students</a:t>
            </a:r>
            <a:r>
              <a:rPr lang="en-US" baseline="0" dirty="0" smtClean="0"/>
              <a:t> to recall antibiotics</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71</a:t>
            </a:fld>
            <a:endParaRPr lang="en-US"/>
          </a:p>
        </p:txBody>
      </p:sp>
    </p:spTree>
    <p:extLst>
      <p:ext uri="{BB962C8B-B14F-4D97-AF65-F5344CB8AC3E}">
        <p14:creationId xmlns:p14="http://schemas.microsoft.com/office/powerpoint/2010/main" val="216699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cells and fungal cells are both </a:t>
            </a:r>
            <a:r>
              <a:rPr lang="en-US" dirty="0" err="1" smtClean="0"/>
              <a:t>euk</a:t>
            </a:r>
            <a:r>
              <a:rPr lang="en-US" dirty="0" smtClean="0"/>
              <a:t>.</a:t>
            </a:r>
            <a:endParaRPr lang="en-US" dirty="0"/>
          </a:p>
        </p:txBody>
      </p:sp>
      <p:sp>
        <p:nvSpPr>
          <p:cNvPr id="4" name="Slide Number Placeholder 3"/>
          <p:cNvSpPr>
            <a:spLocks noGrp="1"/>
          </p:cNvSpPr>
          <p:nvPr>
            <p:ph type="sldNum" sz="quarter" idx="10"/>
          </p:nvPr>
        </p:nvSpPr>
        <p:spPr/>
        <p:txBody>
          <a:bodyPr/>
          <a:lstStyle/>
          <a:p>
            <a:fld id="{E7FC3FF6-28FA-ED43-8B25-46EB3CBF4B9E}" type="slidenum">
              <a:rPr lang="en-US" smtClean="0"/>
              <a:t>73</a:t>
            </a:fld>
            <a:endParaRPr lang="en-US"/>
          </a:p>
        </p:txBody>
      </p:sp>
    </p:spTree>
    <p:extLst>
      <p:ext uri="{BB962C8B-B14F-4D97-AF65-F5344CB8AC3E}">
        <p14:creationId xmlns:p14="http://schemas.microsoft.com/office/powerpoint/2010/main" val="3259943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Cases per state</a:t>
            </a:r>
            <a:endParaRPr lang="en-US" dirty="0"/>
          </a:p>
        </p:txBody>
      </p:sp>
      <p:sp>
        <p:nvSpPr>
          <p:cNvPr id="4" name="Slide Number Placeholder 3"/>
          <p:cNvSpPr>
            <a:spLocks noGrp="1"/>
          </p:cNvSpPr>
          <p:nvPr>
            <p:ph type="sldNum" sz="quarter" idx="10"/>
          </p:nvPr>
        </p:nvSpPr>
        <p:spPr/>
        <p:txBody>
          <a:bodyPr/>
          <a:lstStyle/>
          <a:p>
            <a:fld id="{E7FC3FF6-28FA-ED43-8B25-46EB3CBF4B9E}" type="slidenum">
              <a:rPr lang="en-US" smtClean="0"/>
              <a:t>74</a:t>
            </a:fld>
            <a:endParaRPr lang="en-US"/>
          </a:p>
        </p:txBody>
      </p:sp>
    </p:spTree>
    <p:extLst>
      <p:ext uri="{BB962C8B-B14F-4D97-AF65-F5344CB8AC3E}">
        <p14:creationId xmlns:p14="http://schemas.microsoft.com/office/powerpoint/2010/main" val="9570514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a:t>
            </a:r>
            <a:r>
              <a:rPr lang="en-US" dirty="0" smtClean="0"/>
              <a:t>review the scenario</a:t>
            </a:r>
          </a:p>
          <a:p>
            <a:r>
              <a:rPr lang="en-US" dirty="0" smtClean="0"/>
              <a:t>Steroid (for</a:t>
            </a:r>
            <a:r>
              <a:rPr lang="en-US" baseline="0" dirty="0" smtClean="0"/>
              <a:t> injection) contaminated with a fungus (</a:t>
            </a:r>
            <a:r>
              <a:rPr lang="en-US" i="1" baseline="0" dirty="0" smtClean="0"/>
              <a:t>E. </a:t>
            </a:r>
            <a:r>
              <a:rPr lang="en-US" i="1" baseline="0" dirty="0" err="1" smtClean="0"/>
              <a:t>rostratum</a:t>
            </a:r>
            <a:r>
              <a:rPr lang="en-US" baseline="0" dirty="0" smtClean="0"/>
              <a:t>) at a compounding pharmacy in MA</a:t>
            </a:r>
          </a:p>
          <a:p>
            <a:r>
              <a:rPr lang="en-US" baseline="0" dirty="0" smtClean="0"/>
              <a:t>Patients injected in joints or spinal cord</a:t>
            </a:r>
          </a:p>
          <a:p>
            <a:r>
              <a:rPr lang="en-US" baseline="0" dirty="0" smtClean="0"/>
              <a:t>Fungus can cause infections of joints, or meninges (lining of brain; access </a:t>
            </a:r>
            <a:r>
              <a:rPr lang="en-US" baseline="0" dirty="0" err="1" smtClean="0"/>
              <a:t>vis</a:t>
            </a:r>
            <a:r>
              <a:rPr lang="en-US" baseline="0" dirty="0" smtClean="0"/>
              <a:t> spinal cord/spinal injection)</a:t>
            </a:r>
          </a:p>
          <a:p>
            <a:r>
              <a:rPr lang="en-US" baseline="0" dirty="0" smtClean="0"/>
              <a:t>CDC had to contact all at-risk people (anyone who received one of these injections- 13,534 people) and advise that they watch for symptoms and visit their doctor if they developed new or had worsening symptoms. </a:t>
            </a:r>
            <a:endParaRPr lang="en-US" baseline="0" dirty="0" smtClean="0"/>
          </a:p>
          <a:p>
            <a:r>
              <a:rPr lang="en-US" baseline="0" dirty="0" smtClean="0"/>
              <a:t>Ultimately 50 people died; criminal charges have been filed</a:t>
            </a:r>
            <a:endParaRPr lang="en-US" dirty="0"/>
          </a:p>
        </p:txBody>
      </p:sp>
      <p:sp>
        <p:nvSpPr>
          <p:cNvPr id="4" name="Slide Number Placeholder 3"/>
          <p:cNvSpPr>
            <a:spLocks noGrp="1"/>
          </p:cNvSpPr>
          <p:nvPr>
            <p:ph type="sldNum" sz="quarter" idx="10"/>
          </p:nvPr>
        </p:nvSpPr>
        <p:spPr/>
        <p:txBody>
          <a:bodyPr/>
          <a:lstStyle/>
          <a:p>
            <a:fld id="{E7FC3FF6-28FA-ED43-8B25-46EB3CBF4B9E}" type="slidenum">
              <a:rPr lang="en-US" smtClean="0"/>
              <a:t>75</a:t>
            </a:fld>
            <a:endParaRPr lang="en-US"/>
          </a:p>
        </p:txBody>
      </p:sp>
    </p:spTree>
    <p:extLst>
      <p:ext uri="{BB962C8B-B14F-4D97-AF65-F5344CB8AC3E}">
        <p14:creationId xmlns:p14="http://schemas.microsoft.com/office/powerpoint/2010/main" val="220805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E7FC3FF6-28FA-ED43-8B25-46EB3CBF4B9E}" type="slidenum">
              <a:rPr lang="en-US" smtClean="0"/>
              <a:t>76</a:t>
            </a:fld>
            <a:endParaRPr lang="en-US"/>
          </a:p>
        </p:txBody>
      </p:sp>
    </p:spTree>
    <p:extLst>
      <p:ext uri="{BB962C8B-B14F-4D97-AF65-F5344CB8AC3E}">
        <p14:creationId xmlns:p14="http://schemas.microsoft.com/office/powerpoint/2010/main" val="42610113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drugs approved</a:t>
            </a:r>
            <a:r>
              <a:rPr lang="en-US" baseline="0" dirty="0" smtClean="0"/>
              <a:t> for humans to target chitin. So there is a very limited range of drugs to treat fungal infections, relative to bacterial infections.</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77</a:t>
            </a:fld>
            <a:endParaRPr lang="en-US"/>
          </a:p>
        </p:txBody>
      </p:sp>
    </p:spTree>
    <p:extLst>
      <p:ext uri="{BB962C8B-B14F-4D97-AF65-F5344CB8AC3E}">
        <p14:creationId xmlns:p14="http://schemas.microsoft.com/office/powerpoint/2010/main" val="250652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Clicker question</a:t>
            </a:r>
            <a:r>
              <a:rPr lang="en-US" baseline="0" dirty="0" smtClean="0"/>
              <a:t> based on prep assignment: E</a:t>
            </a:r>
            <a:endParaRPr lang="en-US" dirty="0" smtClean="0"/>
          </a:p>
          <a:p>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5</a:t>
            </a:fld>
            <a:endParaRPr lang="en-US"/>
          </a:p>
        </p:txBody>
      </p:sp>
    </p:spTree>
    <p:extLst>
      <p:ext uri="{BB962C8B-B14F-4D97-AF65-F5344CB8AC3E}">
        <p14:creationId xmlns:p14="http://schemas.microsoft.com/office/powerpoint/2010/main" val="2799876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them brainstorm/discuss</a:t>
            </a:r>
          </a:p>
          <a:p>
            <a:r>
              <a:rPr lang="en-US" dirty="0" smtClean="0"/>
              <a:t>At</a:t>
            </a:r>
            <a:r>
              <a:rPr lang="en-US" baseline="0" dirty="0" smtClean="0"/>
              <a:t> the time of writing, </a:t>
            </a:r>
            <a:r>
              <a:rPr lang="en-US" baseline="0" dirty="0" err="1" smtClean="0"/>
              <a:t>Zika</a:t>
            </a:r>
            <a:r>
              <a:rPr lang="en-US" baseline="0" dirty="0" smtClean="0"/>
              <a:t> has overtaken Ebola in the news, and influenza is also notable for a strong spring surge</a:t>
            </a:r>
          </a:p>
          <a:p>
            <a:r>
              <a:rPr lang="en-US" baseline="0" dirty="0" smtClean="0"/>
              <a:t>Re the metabolic enzymes- some viruses do carry their own polymerases- providing selective targets for a few viruses (e.g. HIV)</a:t>
            </a:r>
          </a:p>
          <a:p>
            <a:r>
              <a:rPr lang="en-US" baseline="0" dirty="0" smtClean="0"/>
              <a:t>If target host cell- will block viral replication, but will interfere with host function</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78</a:t>
            </a:fld>
            <a:endParaRPr lang="en-US"/>
          </a:p>
        </p:txBody>
      </p:sp>
    </p:spTree>
    <p:extLst>
      <p:ext uri="{BB962C8B-B14F-4D97-AF65-F5344CB8AC3E}">
        <p14:creationId xmlns:p14="http://schemas.microsoft.com/office/powerpoint/2010/main" val="287369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students</a:t>
            </a:r>
            <a:r>
              <a:rPr lang="en-US" baseline="0" dirty="0" smtClean="0"/>
              <a:t> work in pairs/groups to brainstorm ideas about this question (it was addressed in the assigned prep reading)</a:t>
            </a:r>
          </a:p>
          <a:p>
            <a:r>
              <a:rPr lang="en-US" baseline="0" dirty="0" smtClean="0"/>
              <a:t>Make sure that they get to:</a:t>
            </a:r>
          </a:p>
          <a:p>
            <a:pPr marL="228600" indent="-228600">
              <a:buAutoNum type="alphaLcPeriod"/>
            </a:pPr>
            <a:r>
              <a:rPr lang="en-US" baseline="0" dirty="0" smtClean="0"/>
              <a:t>All living organisms are made of cells</a:t>
            </a:r>
          </a:p>
          <a:p>
            <a:pPr marL="228600" indent="-228600">
              <a:buAutoNum type="alphaLcPeriod"/>
            </a:pPr>
            <a:r>
              <a:rPr lang="en-US" baseline="0" dirty="0" smtClean="0"/>
              <a:t>All cells are formed by reproduction of existing cells</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7</a:t>
            </a:fld>
            <a:endParaRPr lang="en-US"/>
          </a:p>
        </p:txBody>
      </p:sp>
    </p:spTree>
    <p:extLst>
      <p:ext uri="{BB962C8B-B14F-4D97-AF65-F5344CB8AC3E}">
        <p14:creationId xmlns:p14="http://schemas.microsoft.com/office/powerpoint/2010/main" val="197086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Clicker</a:t>
            </a:r>
            <a:r>
              <a:rPr lang="en-US" baseline="0" dirty="0" smtClean="0"/>
              <a:t> question: B is not true (only applies to eukaryotic cells)</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8</a:t>
            </a:fld>
            <a:endParaRPr lang="en-US"/>
          </a:p>
        </p:txBody>
      </p:sp>
    </p:spTree>
    <p:extLst>
      <p:ext uri="{BB962C8B-B14F-4D97-AF65-F5344CB8AC3E}">
        <p14:creationId xmlns:p14="http://schemas.microsoft.com/office/powerpoint/2010/main" val="284811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Variety of cells</a:t>
            </a:r>
            <a:r>
              <a:rPr lang="en-US" baseline="0" dirty="0" smtClean="0"/>
              <a:t> from a variety of organisms</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9</a:t>
            </a:fld>
            <a:endParaRPr lang="en-US"/>
          </a:p>
        </p:txBody>
      </p:sp>
    </p:spTree>
    <p:extLst>
      <p:ext uri="{BB962C8B-B14F-4D97-AF65-F5344CB8AC3E}">
        <p14:creationId xmlns:p14="http://schemas.microsoft.com/office/powerpoint/2010/main" val="424974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Variety of cells</a:t>
            </a:r>
            <a:r>
              <a:rPr lang="en-US" baseline="0" dirty="0" smtClean="0"/>
              <a:t> from a variety of organisms</a:t>
            </a:r>
          </a:p>
          <a:p>
            <a:r>
              <a:rPr lang="en-US" baseline="0" dirty="0" smtClean="0"/>
              <a:t>P= prokaryotic</a:t>
            </a:r>
          </a:p>
          <a:p>
            <a:r>
              <a:rPr lang="en-US" baseline="0" dirty="0" smtClean="0"/>
              <a:t>E= eukaryotic</a:t>
            </a:r>
            <a:endParaRPr lang="en-US" dirty="0"/>
          </a:p>
        </p:txBody>
      </p:sp>
      <p:sp>
        <p:nvSpPr>
          <p:cNvPr id="4" name="Slide Number Placeholder 3"/>
          <p:cNvSpPr>
            <a:spLocks noGrp="1"/>
          </p:cNvSpPr>
          <p:nvPr>
            <p:ph type="sldNum" sz="quarter" idx="10"/>
          </p:nvPr>
        </p:nvSpPr>
        <p:spPr/>
        <p:txBody>
          <a:bodyPr/>
          <a:lstStyle/>
          <a:p>
            <a:fld id="{F3235E94-BF6F-034A-B16E-C447D9F7136C}" type="slidenum">
              <a:rPr lang="en-US" smtClean="0"/>
              <a:t>10</a:t>
            </a:fld>
            <a:endParaRPr lang="en-US"/>
          </a:p>
        </p:txBody>
      </p:sp>
    </p:spTree>
    <p:extLst>
      <p:ext uri="{BB962C8B-B14F-4D97-AF65-F5344CB8AC3E}">
        <p14:creationId xmlns:p14="http://schemas.microsoft.com/office/powerpoint/2010/main" val="4249742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ED5A350-9A77-AB43-ABE5-3972D8F04E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9C9ABEB-B0EF-A04C-BEED-56E49B13834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DB2ACD0-7BA1-D44F-9908-5F97E4DACDC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fld id="{06FB59A8-62E3-FC4A-B4F2-EA323C8F3DA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C0BBDD8-4289-EC4F-B469-1064DEBE9A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F29EF48-DC99-DA4C-B2DE-B3D52FCC125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310422A-32B1-6740-A564-16A52E600CD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9623F336-791B-EA4F-9D83-7F99F419D12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67A172BC-4E89-9D43-9FE9-D1EB86C7C98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DAE2F227-1A2C-AC49-9916-BB27D085B4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13965FB-7207-6045-8960-8AFBDA94C5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3E8D4B7-4A2E-FF4B-8EE7-766B52E9C9A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12" charset="0"/>
              </a:defRPr>
            </a:lvl1pPr>
          </a:lstStyle>
          <a:p>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12" charset="0"/>
              </a:defRPr>
            </a:lvl1pPr>
          </a:lstStyle>
          <a:p>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12" charset="0"/>
              </a:defRPr>
            </a:lvl1pPr>
          </a:lstStyle>
          <a:p>
            <a:fld id="{6B54B3CD-4DD1-FC4D-8295-A437386BE67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omic Sans MS" pitchFamily="-112" charset="0"/>
        </a:defRPr>
      </a:lvl2pPr>
      <a:lvl3pPr algn="ctr" rtl="0" eaLnBrk="1" fontAlgn="base" hangingPunct="1">
        <a:spcBef>
          <a:spcPct val="0"/>
        </a:spcBef>
        <a:spcAft>
          <a:spcPct val="0"/>
        </a:spcAft>
        <a:defRPr sz="4400">
          <a:solidFill>
            <a:schemeClr val="tx2"/>
          </a:solidFill>
          <a:latin typeface="Comic Sans MS" pitchFamily="-112" charset="0"/>
        </a:defRPr>
      </a:lvl3pPr>
      <a:lvl4pPr algn="ctr" rtl="0" eaLnBrk="1" fontAlgn="base" hangingPunct="1">
        <a:spcBef>
          <a:spcPct val="0"/>
        </a:spcBef>
        <a:spcAft>
          <a:spcPct val="0"/>
        </a:spcAft>
        <a:defRPr sz="4400">
          <a:solidFill>
            <a:schemeClr val="tx2"/>
          </a:solidFill>
          <a:latin typeface="Comic Sans MS" pitchFamily="-112" charset="0"/>
        </a:defRPr>
      </a:lvl4pPr>
      <a:lvl5pPr algn="ctr" rtl="0" eaLnBrk="1" fontAlgn="base" hangingPunct="1">
        <a:spcBef>
          <a:spcPct val="0"/>
        </a:spcBef>
        <a:spcAft>
          <a:spcPct val="0"/>
        </a:spcAft>
        <a:defRPr sz="4400">
          <a:solidFill>
            <a:schemeClr val="tx2"/>
          </a:solidFill>
          <a:latin typeface="Comic Sans MS" pitchFamily="-112" charset="0"/>
        </a:defRPr>
      </a:lvl5pPr>
      <a:lvl6pPr marL="457200" algn="ctr" rtl="0" eaLnBrk="1" fontAlgn="base" hangingPunct="1">
        <a:spcBef>
          <a:spcPct val="0"/>
        </a:spcBef>
        <a:spcAft>
          <a:spcPct val="0"/>
        </a:spcAft>
        <a:defRPr sz="4400">
          <a:solidFill>
            <a:schemeClr val="tx2"/>
          </a:solidFill>
          <a:latin typeface="Comic Sans MS" pitchFamily="-112" charset="0"/>
        </a:defRPr>
      </a:lvl6pPr>
      <a:lvl7pPr marL="914400" algn="ctr" rtl="0" eaLnBrk="1" fontAlgn="base" hangingPunct="1">
        <a:spcBef>
          <a:spcPct val="0"/>
        </a:spcBef>
        <a:spcAft>
          <a:spcPct val="0"/>
        </a:spcAft>
        <a:defRPr sz="4400">
          <a:solidFill>
            <a:schemeClr val="tx2"/>
          </a:solidFill>
          <a:latin typeface="Comic Sans MS" pitchFamily="-112" charset="0"/>
        </a:defRPr>
      </a:lvl7pPr>
      <a:lvl8pPr marL="1371600" algn="ctr" rtl="0" eaLnBrk="1" fontAlgn="base" hangingPunct="1">
        <a:spcBef>
          <a:spcPct val="0"/>
        </a:spcBef>
        <a:spcAft>
          <a:spcPct val="0"/>
        </a:spcAft>
        <a:defRPr sz="4400">
          <a:solidFill>
            <a:schemeClr val="tx2"/>
          </a:solidFill>
          <a:latin typeface="Comic Sans MS" pitchFamily="-112" charset="0"/>
        </a:defRPr>
      </a:lvl8pPr>
      <a:lvl9pPr marL="1828800" algn="ctr" rtl="0" eaLnBrk="1" fontAlgn="base" hangingPunct="1">
        <a:spcBef>
          <a:spcPct val="0"/>
        </a:spcBef>
        <a:spcAft>
          <a:spcPct val="0"/>
        </a:spcAft>
        <a:defRPr sz="4400">
          <a:solidFill>
            <a:schemeClr val="tx2"/>
          </a:solidFill>
          <a:latin typeface="Comic Sans MS" pitchFamily="-11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7.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1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8.gi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Cells</a:t>
            </a:r>
            <a:endParaRPr lang="en-US" dirty="0"/>
          </a:p>
        </p:txBody>
      </p:sp>
      <p:sp>
        <p:nvSpPr>
          <p:cNvPr id="3" name="Subtitle 2"/>
          <p:cNvSpPr>
            <a:spLocks noGrp="1"/>
          </p:cNvSpPr>
          <p:nvPr>
            <p:ph type="subTitle" idx="1"/>
          </p:nvPr>
        </p:nvSpPr>
        <p:spPr/>
        <p:txBody>
          <a:bodyPr/>
          <a:lstStyle/>
          <a:p>
            <a:r>
              <a:rPr lang="en-US" dirty="0" smtClean="0"/>
              <a:t>Chapter 3</a:t>
            </a:r>
          </a:p>
        </p:txBody>
      </p:sp>
    </p:spTree>
    <p:extLst>
      <p:ext uri="{BB962C8B-B14F-4D97-AF65-F5344CB8AC3E}">
        <p14:creationId xmlns:p14="http://schemas.microsoft.com/office/powerpoint/2010/main" val="84011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2.jpg"/>
          <p:cNvPicPr>
            <a:picLocks noGrp="1" noChangeAspect="1"/>
          </p:cNvPicPr>
          <p:nvPr>
            <p:ph/>
          </p:nvPr>
        </p:nvPicPr>
        <p:blipFill>
          <a:blip r:embed="rId3">
            <a:extLst>
              <a:ext uri="{28A0092B-C50C-407E-A947-70E740481C1C}">
                <a14:useLocalDpi xmlns:a14="http://schemas.microsoft.com/office/drawing/2010/main" val="0"/>
              </a:ext>
            </a:extLst>
          </a:blip>
          <a:srcRect l="-3429" r="-3429"/>
          <a:stretch>
            <a:fillRect/>
          </a:stretch>
        </p:blipFill>
        <p:spPr/>
      </p:pic>
      <p:sp>
        <p:nvSpPr>
          <p:cNvPr id="6" name="TextBox 5"/>
          <p:cNvSpPr txBox="1"/>
          <p:nvPr/>
        </p:nvSpPr>
        <p:spPr>
          <a:xfrm>
            <a:off x="7143468" y="144303"/>
            <a:ext cx="1587438" cy="465297"/>
          </a:xfrm>
          <a:prstGeom prst="rect">
            <a:avLst/>
          </a:prstGeom>
          <a:noFill/>
        </p:spPr>
        <p:txBody>
          <a:bodyPr wrap="square" rtlCol="0">
            <a:spAutoFit/>
          </a:bodyPr>
          <a:lstStyle/>
          <a:p>
            <a:r>
              <a:rPr lang="en-US" dirty="0" smtClean="0">
                <a:latin typeface="+mn-lt"/>
              </a:rPr>
              <a:t>3.2</a:t>
            </a:r>
            <a:endParaRPr lang="en-US" dirty="0">
              <a:latin typeface="+mn-lt"/>
            </a:endParaRPr>
          </a:p>
        </p:txBody>
      </p:sp>
      <p:sp>
        <p:nvSpPr>
          <p:cNvPr id="2" name="TextBox 1"/>
          <p:cNvSpPr txBox="1"/>
          <p:nvPr/>
        </p:nvSpPr>
        <p:spPr>
          <a:xfrm>
            <a:off x="1457556" y="1630624"/>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E</a:t>
            </a:r>
            <a:endParaRPr lang="en-US" dirty="0"/>
          </a:p>
        </p:txBody>
      </p:sp>
      <p:sp>
        <p:nvSpPr>
          <p:cNvPr id="7" name="TextBox 6"/>
          <p:cNvSpPr txBox="1"/>
          <p:nvPr/>
        </p:nvSpPr>
        <p:spPr>
          <a:xfrm>
            <a:off x="4279737" y="1675681"/>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E</a:t>
            </a:r>
            <a:endParaRPr lang="en-US" dirty="0"/>
          </a:p>
        </p:txBody>
      </p:sp>
      <p:sp>
        <p:nvSpPr>
          <p:cNvPr id="8" name="TextBox 7"/>
          <p:cNvSpPr txBox="1"/>
          <p:nvPr/>
        </p:nvSpPr>
        <p:spPr>
          <a:xfrm>
            <a:off x="1566662" y="3976429"/>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E</a:t>
            </a:r>
            <a:endParaRPr lang="en-US" dirty="0"/>
          </a:p>
        </p:txBody>
      </p:sp>
      <p:sp>
        <p:nvSpPr>
          <p:cNvPr id="9" name="TextBox 8"/>
          <p:cNvSpPr txBox="1"/>
          <p:nvPr/>
        </p:nvSpPr>
        <p:spPr>
          <a:xfrm>
            <a:off x="4056052" y="3976429"/>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E</a:t>
            </a:r>
            <a:endParaRPr lang="en-US" dirty="0"/>
          </a:p>
        </p:txBody>
      </p:sp>
      <p:sp>
        <p:nvSpPr>
          <p:cNvPr id="10" name="TextBox 9"/>
          <p:cNvSpPr txBox="1"/>
          <p:nvPr/>
        </p:nvSpPr>
        <p:spPr>
          <a:xfrm>
            <a:off x="6696099" y="3976428"/>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E</a:t>
            </a:r>
            <a:endParaRPr lang="en-US" dirty="0"/>
          </a:p>
        </p:txBody>
      </p:sp>
      <p:sp>
        <p:nvSpPr>
          <p:cNvPr id="11" name="TextBox 10"/>
          <p:cNvSpPr txBox="1"/>
          <p:nvPr/>
        </p:nvSpPr>
        <p:spPr>
          <a:xfrm>
            <a:off x="6696099" y="1755928"/>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P</a:t>
            </a:r>
          </a:p>
        </p:txBody>
      </p:sp>
    </p:spTree>
    <p:extLst>
      <p:ext uri="{BB962C8B-B14F-4D97-AF65-F5344CB8AC3E}">
        <p14:creationId xmlns:p14="http://schemas.microsoft.com/office/powerpoint/2010/main" val="30420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Based on prep</a:t>
            </a:r>
            <a:endParaRPr lang="en-US" dirty="0"/>
          </a:p>
        </p:txBody>
      </p:sp>
      <p:sp>
        <p:nvSpPr>
          <p:cNvPr id="4" name="Content Placeholder 3"/>
          <p:cNvSpPr>
            <a:spLocks noGrp="1"/>
          </p:cNvSpPr>
          <p:nvPr>
            <p:ph idx="1"/>
          </p:nvPr>
        </p:nvSpPr>
        <p:spPr/>
        <p:txBody>
          <a:bodyPr/>
          <a:lstStyle/>
          <a:p>
            <a:r>
              <a:rPr lang="en-US" dirty="0" smtClean="0"/>
              <a:t>Key similarities &amp; differences between prokaryotes and eukaryotes?</a:t>
            </a:r>
            <a:endParaRPr lang="en-US" dirty="0"/>
          </a:p>
        </p:txBody>
      </p:sp>
    </p:spTree>
    <p:extLst>
      <p:ext uri="{BB962C8B-B14F-4D97-AF65-F5344CB8AC3E}">
        <p14:creationId xmlns:p14="http://schemas.microsoft.com/office/powerpoint/2010/main" val="8564154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Prokaryotic &amp; Eukaryotic Cells</a:t>
            </a:r>
            <a:endParaRPr lang="en-US" dirty="0"/>
          </a:p>
        </p:txBody>
      </p:sp>
      <p:pic>
        <p:nvPicPr>
          <p:cNvPr id="4" name="Content Placeholder 3" descr="infographic_03_03.jpg"/>
          <p:cNvPicPr>
            <a:picLocks noGrp="1" noChangeAspect="1"/>
          </p:cNvPicPr>
          <p:nvPr>
            <p:ph idx="1"/>
          </p:nvPr>
        </p:nvPicPr>
        <p:blipFill>
          <a:blip r:embed="rId3">
            <a:extLst>
              <a:ext uri="{28A0092B-C50C-407E-A947-70E740481C1C}">
                <a14:useLocalDpi xmlns:a14="http://schemas.microsoft.com/office/drawing/2010/main" val="0"/>
              </a:ext>
            </a:extLst>
          </a:blip>
          <a:srcRect l="-15976" r="-15976"/>
          <a:stretch>
            <a:fillRect/>
          </a:stretch>
        </p:blipFill>
        <p:spPr/>
      </p:pic>
      <p:sp>
        <p:nvSpPr>
          <p:cNvPr id="5" name="TextBox 4"/>
          <p:cNvSpPr txBox="1"/>
          <p:nvPr/>
        </p:nvSpPr>
        <p:spPr>
          <a:xfrm>
            <a:off x="8023774" y="1500751"/>
            <a:ext cx="981325" cy="461665"/>
          </a:xfrm>
          <a:prstGeom prst="rect">
            <a:avLst/>
          </a:prstGeom>
          <a:noFill/>
        </p:spPr>
        <p:txBody>
          <a:bodyPr wrap="square" rtlCol="0">
            <a:spAutoFit/>
          </a:bodyPr>
          <a:lstStyle/>
          <a:p>
            <a:r>
              <a:rPr lang="en-US" dirty="0" smtClean="0">
                <a:latin typeface="+mn-lt"/>
              </a:rPr>
              <a:t>3.3</a:t>
            </a:r>
            <a:endParaRPr lang="en-US" dirty="0">
              <a:latin typeface="+mn-lt"/>
            </a:endParaRPr>
          </a:p>
        </p:txBody>
      </p:sp>
    </p:spTree>
    <p:extLst>
      <p:ext uri="{BB962C8B-B14F-4D97-AF65-F5344CB8AC3E}">
        <p14:creationId xmlns:p14="http://schemas.microsoft.com/office/powerpoint/2010/main" val="20955972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Many </a:t>
            </a:r>
            <a:r>
              <a:rPr lang="en-US" dirty="0" err="1" smtClean="0"/>
              <a:t>Euks</a:t>
            </a:r>
            <a:r>
              <a:rPr lang="en-US" dirty="0" smtClean="0"/>
              <a:t>; One </a:t>
            </a:r>
            <a:r>
              <a:rPr lang="en-US" dirty="0" err="1" smtClean="0"/>
              <a:t>Prok</a:t>
            </a:r>
            <a:endParaRPr lang="en-US" dirty="0"/>
          </a:p>
        </p:txBody>
      </p:sp>
      <p:pic>
        <p:nvPicPr>
          <p:cNvPr id="5" name="Content Placeholder 4" descr="infographic_03_02.jpg"/>
          <p:cNvPicPr>
            <a:picLocks noGrp="1" noChangeAspect="1"/>
          </p:cNvPicPr>
          <p:nvPr>
            <p:ph idx="1"/>
          </p:nvPr>
        </p:nvPicPr>
        <p:blipFill>
          <a:blip r:embed="rId3">
            <a:extLst>
              <a:ext uri="{28A0092B-C50C-407E-A947-70E740481C1C}">
                <a14:useLocalDpi xmlns:a14="http://schemas.microsoft.com/office/drawing/2010/main" val="0"/>
              </a:ext>
            </a:extLst>
          </a:blip>
          <a:srcRect t="14906" b="14906"/>
          <a:stretch>
            <a:fillRect/>
          </a:stretch>
        </p:blipFill>
        <p:spPr/>
      </p:pic>
      <p:sp>
        <p:nvSpPr>
          <p:cNvPr id="6" name="TextBox 5"/>
          <p:cNvSpPr txBox="1"/>
          <p:nvPr/>
        </p:nvSpPr>
        <p:spPr>
          <a:xfrm>
            <a:off x="7143468" y="144303"/>
            <a:ext cx="1587438" cy="465297"/>
          </a:xfrm>
          <a:prstGeom prst="rect">
            <a:avLst/>
          </a:prstGeom>
          <a:noFill/>
        </p:spPr>
        <p:txBody>
          <a:bodyPr wrap="square" rtlCol="0">
            <a:spAutoFit/>
          </a:bodyPr>
          <a:lstStyle/>
          <a:p>
            <a:r>
              <a:rPr lang="en-US" dirty="0" smtClean="0">
                <a:latin typeface="+mn-lt"/>
              </a:rPr>
              <a:t>3.2</a:t>
            </a:r>
            <a:endParaRPr lang="en-US" dirty="0">
              <a:latin typeface="+mn-lt"/>
            </a:endParaRPr>
          </a:p>
        </p:txBody>
      </p:sp>
      <p:sp>
        <p:nvSpPr>
          <p:cNvPr id="2" name="TextBox 1"/>
          <p:cNvSpPr txBox="1"/>
          <p:nvPr/>
        </p:nvSpPr>
        <p:spPr>
          <a:xfrm>
            <a:off x="1457556" y="2077954"/>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E</a:t>
            </a:r>
            <a:endParaRPr lang="en-US" dirty="0"/>
          </a:p>
        </p:txBody>
      </p:sp>
      <p:sp>
        <p:nvSpPr>
          <p:cNvPr id="7" name="TextBox 6"/>
          <p:cNvSpPr txBox="1"/>
          <p:nvPr/>
        </p:nvSpPr>
        <p:spPr>
          <a:xfrm>
            <a:off x="4279737" y="2123011"/>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E</a:t>
            </a:r>
            <a:endParaRPr lang="en-US" dirty="0"/>
          </a:p>
        </p:txBody>
      </p:sp>
      <p:sp>
        <p:nvSpPr>
          <p:cNvPr id="8" name="TextBox 7"/>
          <p:cNvSpPr txBox="1"/>
          <p:nvPr/>
        </p:nvSpPr>
        <p:spPr>
          <a:xfrm>
            <a:off x="1566662" y="4423759"/>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E</a:t>
            </a:r>
            <a:endParaRPr lang="en-US" dirty="0"/>
          </a:p>
        </p:txBody>
      </p:sp>
      <p:sp>
        <p:nvSpPr>
          <p:cNvPr id="9" name="TextBox 8"/>
          <p:cNvSpPr txBox="1"/>
          <p:nvPr/>
        </p:nvSpPr>
        <p:spPr>
          <a:xfrm>
            <a:off x="4056052" y="4423759"/>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E</a:t>
            </a:r>
            <a:endParaRPr lang="en-US" dirty="0"/>
          </a:p>
        </p:txBody>
      </p:sp>
      <p:sp>
        <p:nvSpPr>
          <p:cNvPr id="10" name="TextBox 9"/>
          <p:cNvSpPr txBox="1"/>
          <p:nvPr/>
        </p:nvSpPr>
        <p:spPr>
          <a:xfrm>
            <a:off x="6696099" y="4423758"/>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E</a:t>
            </a:r>
            <a:endParaRPr lang="en-US" dirty="0"/>
          </a:p>
        </p:txBody>
      </p:sp>
      <p:sp>
        <p:nvSpPr>
          <p:cNvPr id="11" name="TextBox 10"/>
          <p:cNvSpPr txBox="1"/>
          <p:nvPr/>
        </p:nvSpPr>
        <p:spPr>
          <a:xfrm>
            <a:off x="6696099" y="2203258"/>
            <a:ext cx="44736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P</a:t>
            </a:r>
          </a:p>
        </p:txBody>
      </p:sp>
    </p:spTree>
    <p:extLst>
      <p:ext uri="{BB962C8B-B14F-4D97-AF65-F5344CB8AC3E}">
        <p14:creationId xmlns:p14="http://schemas.microsoft.com/office/powerpoint/2010/main" val="30967608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&amp; Contrasting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8278585"/>
              </p:ext>
            </p:extLst>
          </p:nvPr>
        </p:nvGraphicFramePr>
        <p:xfrm>
          <a:off x="685800" y="1981200"/>
          <a:ext cx="7772400" cy="3749040"/>
        </p:xfrm>
        <a:graphic>
          <a:graphicData uri="http://schemas.openxmlformats.org/drawingml/2006/table">
            <a:tbl>
              <a:tblPr firstRow="1" bandRow="1">
                <a:tableStyleId>{5C22544A-7EE6-4342-B048-85BDC9FD1C3A}</a:tableStyleId>
              </a:tblPr>
              <a:tblGrid>
                <a:gridCol w="1825237"/>
                <a:gridCol w="1443125"/>
                <a:gridCol w="1395078"/>
                <a:gridCol w="1554480"/>
                <a:gridCol w="1554480"/>
              </a:tblGrid>
              <a:tr h="370840">
                <a:tc>
                  <a:txBody>
                    <a:bodyPr/>
                    <a:lstStyle/>
                    <a:p>
                      <a:endParaRPr lang="en-US" sz="2400" dirty="0"/>
                    </a:p>
                  </a:txBody>
                  <a:tcPr/>
                </a:tc>
                <a:tc>
                  <a:txBody>
                    <a:bodyPr/>
                    <a:lstStyle/>
                    <a:p>
                      <a:r>
                        <a:rPr lang="en-US" sz="2400" dirty="0" smtClean="0"/>
                        <a:t>Fungi</a:t>
                      </a:r>
                      <a:endParaRPr lang="en-US" sz="2400" dirty="0"/>
                    </a:p>
                  </a:txBody>
                  <a:tcPr/>
                </a:tc>
                <a:tc>
                  <a:txBody>
                    <a:bodyPr/>
                    <a:lstStyle/>
                    <a:p>
                      <a:r>
                        <a:rPr lang="en-US" sz="2400" dirty="0" smtClean="0"/>
                        <a:t>Animals</a:t>
                      </a:r>
                      <a:endParaRPr lang="en-US" sz="2400" dirty="0"/>
                    </a:p>
                  </a:txBody>
                  <a:tcPr/>
                </a:tc>
                <a:tc>
                  <a:txBody>
                    <a:bodyPr/>
                    <a:lstStyle/>
                    <a:p>
                      <a:r>
                        <a:rPr lang="en-US" sz="2400" dirty="0" smtClean="0"/>
                        <a:t>Plants</a:t>
                      </a:r>
                      <a:endParaRPr lang="en-US" sz="2400" dirty="0"/>
                    </a:p>
                  </a:txBody>
                  <a:tcPr/>
                </a:tc>
                <a:tc>
                  <a:txBody>
                    <a:bodyPr/>
                    <a:lstStyle/>
                    <a:p>
                      <a:r>
                        <a:rPr lang="en-US" sz="2400" dirty="0" smtClean="0"/>
                        <a:t>Bacteria</a:t>
                      </a:r>
                      <a:endParaRPr lang="en-US" sz="2400" dirty="0"/>
                    </a:p>
                  </a:txBody>
                  <a:tcPr/>
                </a:tc>
              </a:tr>
              <a:tr h="370840">
                <a:tc>
                  <a:txBody>
                    <a:bodyPr/>
                    <a:lstStyle/>
                    <a:p>
                      <a:r>
                        <a:rPr lang="en-US" sz="2400" dirty="0" smtClean="0"/>
                        <a:t>Cell membrane?</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r>
              <a:tr h="370840">
                <a:tc>
                  <a:txBody>
                    <a:bodyPr/>
                    <a:lstStyle/>
                    <a:p>
                      <a:r>
                        <a:rPr lang="en-US" sz="2400" dirty="0" smtClean="0"/>
                        <a:t>Nucleus?</a:t>
                      </a:r>
                      <a:endParaRPr lang="en-US" sz="2400" dirty="0"/>
                    </a:p>
                  </a:txBody>
                  <a:tcPr/>
                </a:tc>
                <a:tc>
                  <a:txBody>
                    <a:bodyPr/>
                    <a:lstStyle/>
                    <a:p>
                      <a:endParaRPr lang="en-US" sz="2400" dirty="0" smtClean="0"/>
                    </a:p>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r>
              <a:tr h="370840">
                <a:tc>
                  <a:txBody>
                    <a:bodyPr/>
                    <a:lstStyle/>
                    <a:p>
                      <a:r>
                        <a:rPr lang="en-US" sz="2400" dirty="0" smtClean="0"/>
                        <a:t>Ribosomes?</a:t>
                      </a:r>
                      <a:endParaRPr lang="en-US" sz="2400" dirty="0"/>
                    </a:p>
                  </a:txBody>
                  <a:tcPr/>
                </a:tc>
                <a:tc>
                  <a:txBody>
                    <a:bodyPr/>
                    <a:lstStyle/>
                    <a:p>
                      <a:endParaRPr lang="en-US" sz="2400" dirty="0" smtClean="0"/>
                    </a:p>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r>
              <a:tr h="370840">
                <a:tc>
                  <a:txBody>
                    <a:bodyPr/>
                    <a:lstStyle/>
                    <a:p>
                      <a:r>
                        <a:rPr lang="en-US" sz="2400" dirty="0" smtClean="0"/>
                        <a:t>Cell wall?</a:t>
                      </a:r>
                    </a:p>
                    <a:p>
                      <a:r>
                        <a:rPr lang="en-US" sz="2400" dirty="0" smtClean="0"/>
                        <a:t>(made</a:t>
                      </a:r>
                      <a:r>
                        <a:rPr lang="en-US" sz="2400" baseline="0" dirty="0" smtClean="0"/>
                        <a:t> of?)</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22139615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&amp; Contrasting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9643440"/>
              </p:ext>
            </p:extLst>
          </p:nvPr>
        </p:nvGraphicFramePr>
        <p:xfrm>
          <a:off x="685800" y="1981200"/>
          <a:ext cx="7772400" cy="4114800"/>
        </p:xfrm>
        <a:graphic>
          <a:graphicData uri="http://schemas.openxmlformats.org/drawingml/2006/table">
            <a:tbl>
              <a:tblPr firstRow="1" bandRow="1">
                <a:tableStyleId>{5C22544A-7EE6-4342-B048-85BDC9FD1C3A}</a:tableStyleId>
              </a:tblPr>
              <a:tblGrid>
                <a:gridCol w="1969550"/>
                <a:gridCol w="1197793"/>
                <a:gridCol w="1496097"/>
                <a:gridCol w="1554480"/>
                <a:gridCol w="1554480"/>
              </a:tblGrid>
              <a:tr h="370840">
                <a:tc>
                  <a:txBody>
                    <a:bodyPr/>
                    <a:lstStyle/>
                    <a:p>
                      <a:endParaRPr lang="en-US" sz="2400" dirty="0"/>
                    </a:p>
                  </a:txBody>
                  <a:tcPr/>
                </a:tc>
                <a:tc>
                  <a:txBody>
                    <a:bodyPr/>
                    <a:lstStyle/>
                    <a:p>
                      <a:r>
                        <a:rPr lang="en-US" sz="2400" dirty="0" smtClean="0"/>
                        <a:t>Fungi</a:t>
                      </a:r>
                      <a:endParaRPr lang="en-US" sz="2400" dirty="0"/>
                    </a:p>
                  </a:txBody>
                  <a:tcPr/>
                </a:tc>
                <a:tc>
                  <a:txBody>
                    <a:bodyPr/>
                    <a:lstStyle/>
                    <a:p>
                      <a:r>
                        <a:rPr lang="en-US" sz="2400" dirty="0" smtClean="0"/>
                        <a:t>Animals</a:t>
                      </a:r>
                      <a:endParaRPr lang="en-US" sz="2400" dirty="0"/>
                    </a:p>
                  </a:txBody>
                  <a:tcPr/>
                </a:tc>
                <a:tc>
                  <a:txBody>
                    <a:bodyPr/>
                    <a:lstStyle/>
                    <a:p>
                      <a:r>
                        <a:rPr lang="en-US" sz="2400" dirty="0" smtClean="0"/>
                        <a:t>Plants</a:t>
                      </a:r>
                      <a:endParaRPr lang="en-US" sz="2400" dirty="0"/>
                    </a:p>
                  </a:txBody>
                  <a:tcPr/>
                </a:tc>
                <a:tc>
                  <a:txBody>
                    <a:bodyPr/>
                    <a:lstStyle/>
                    <a:p>
                      <a:r>
                        <a:rPr lang="en-US" sz="2400" dirty="0" smtClean="0"/>
                        <a:t>Bacteria</a:t>
                      </a:r>
                      <a:endParaRPr lang="en-US" sz="2400" dirty="0"/>
                    </a:p>
                  </a:txBody>
                  <a:tcPr/>
                </a:tc>
              </a:tr>
              <a:tr h="370840">
                <a:tc>
                  <a:txBody>
                    <a:bodyPr/>
                    <a:lstStyle/>
                    <a:p>
                      <a:r>
                        <a:rPr lang="en-US" sz="2400" dirty="0" smtClean="0"/>
                        <a:t>Cell membrane?</a:t>
                      </a:r>
                      <a:endParaRPr lang="en-US" sz="2400" dirty="0"/>
                    </a:p>
                  </a:txBody>
                  <a:tcPr/>
                </a:tc>
                <a:tc>
                  <a:txBody>
                    <a:bodyPr/>
                    <a:lstStyle/>
                    <a:p>
                      <a:r>
                        <a:rPr lang="en-US" sz="2400" dirty="0" smtClean="0"/>
                        <a:t>Yes</a:t>
                      </a:r>
                      <a:endParaRPr lang="en-US" sz="2400" dirty="0"/>
                    </a:p>
                  </a:txBody>
                  <a:tcPr/>
                </a:tc>
                <a:tc>
                  <a:txBody>
                    <a:bodyPr/>
                    <a:lstStyle/>
                    <a:p>
                      <a:r>
                        <a:rPr lang="en-US" sz="2400" dirty="0" smtClean="0"/>
                        <a:t>Yes</a:t>
                      </a:r>
                      <a:endParaRPr lang="en-US" sz="2400" dirty="0"/>
                    </a:p>
                  </a:txBody>
                  <a:tcPr/>
                </a:tc>
                <a:tc>
                  <a:txBody>
                    <a:bodyPr/>
                    <a:lstStyle/>
                    <a:p>
                      <a:r>
                        <a:rPr lang="en-US" sz="2400" dirty="0" smtClean="0"/>
                        <a:t>Yes</a:t>
                      </a:r>
                      <a:endParaRPr lang="en-US" sz="2400" dirty="0"/>
                    </a:p>
                  </a:txBody>
                  <a:tcPr/>
                </a:tc>
                <a:tc>
                  <a:txBody>
                    <a:bodyPr/>
                    <a:lstStyle/>
                    <a:p>
                      <a:r>
                        <a:rPr lang="en-US" sz="2400" dirty="0" smtClean="0"/>
                        <a:t>Yes</a:t>
                      </a:r>
                      <a:endParaRPr lang="en-US" sz="2400" dirty="0"/>
                    </a:p>
                  </a:txBody>
                  <a:tcPr/>
                </a:tc>
              </a:tr>
              <a:tr h="370840">
                <a:tc>
                  <a:txBody>
                    <a:bodyPr/>
                    <a:lstStyle/>
                    <a:p>
                      <a:r>
                        <a:rPr lang="en-US" sz="2400" dirty="0" smtClean="0"/>
                        <a:t>Nucleus?</a:t>
                      </a:r>
                      <a:endParaRPr lang="en-US" sz="2400" dirty="0"/>
                    </a:p>
                  </a:txBody>
                  <a:tcPr/>
                </a:tc>
                <a:tc>
                  <a:txBody>
                    <a:bodyPr/>
                    <a:lstStyle/>
                    <a:p>
                      <a:r>
                        <a:rPr lang="en-US" sz="2400" dirty="0" smtClean="0"/>
                        <a:t>Yes</a:t>
                      </a:r>
                    </a:p>
                    <a:p>
                      <a:endParaRPr lang="en-US" sz="2400" dirty="0"/>
                    </a:p>
                  </a:txBody>
                  <a:tcPr/>
                </a:tc>
                <a:tc>
                  <a:txBody>
                    <a:bodyPr/>
                    <a:lstStyle/>
                    <a:p>
                      <a:r>
                        <a:rPr lang="en-US" sz="2400" dirty="0" smtClean="0"/>
                        <a:t>Yes</a:t>
                      </a:r>
                      <a:endParaRPr lang="en-US" sz="2400" dirty="0"/>
                    </a:p>
                  </a:txBody>
                  <a:tcPr/>
                </a:tc>
                <a:tc>
                  <a:txBody>
                    <a:bodyPr/>
                    <a:lstStyle/>
                    <a:p>
                      <a:r>
                        <a:rPr lang="en-US" sz="2400" dirty="0" smtClean="0"/>
                        <a:t>Yes</a:t>
                      </a:r>
                      <a:endParaRPr lang="en-US" sz="2400" dirty="0"/>
                    </a:p>
                  </a:txBody>
                  <a:tcPr/>
                </a:tc>
                <a:tc>
                  <a:txBody>
                    <a:bodyPr/>
                    <a:lstStyle/>
                    <a:p>
                      <a:r>
                        <a:rPr lang="en-US" sz="2400" dirty="0" smtClean="0"/>
                        <a:t>No</a:t>
                      </a:r>
                      <a:endParaRPr lang="en-US" sz="2400" dirty="0"/>
                    </a:p>
                  </a:txBody>
                  <a:tcPr/>
                </a:tc>
              </a:tr>
              <a:tr h="370840">
                <a:tc>
                  <a:txBody>
                    <a:bodyPr/>
                    <a:lstStyle/>
                    <a:p>
                      <a:r>
                        <a:rPr lang="en-US" sz="2400" dirty="0" smtClean="0"/>
                        <a:t>Ribosomes?</a:t>
                      </a:r>
                      <a:endParaRPr lang="en-US" sz="2400" dirty="0"/>
                    </a:p>
                  </a:txBody>
                  <a:tcPr/>
                </a:tc>
                <a:tc>
                  <a:txBody>
                    <a:bodyPr/>
                    <a:lstStyle/>
                    <a:p>
                      <a:r>
                        <a:rPr lang="en-US" sz="2400" dirty="0" smtClean="0"/>
                        <a:t>Yes</a:t>
                      </a:r>
                    </a:p>
                    <a:p>
                      <a:endParaRPr lang="en-US" sz="2400" dirty="0"/>
                    </a:p>
                  </a:txBody>
                  <a:tcPr/>
                </a:tc>
                <a:tc>
                  <a:txBody>
                    <a:bodyPr/>
                    <a:lstStyle/>
                    <a:p>
                      <a:r>
                        <a:rPr lang="en-US" sz="2400" dirty="0" smtClean="0"/>
                        <a:t>Yes</a:t>
                      </a:r>
                      <a:endParaRPr lang="en-US" sz="2400" dirty="0"/>
                    </a:p>
                  </a:txBody>
                  <a:tcPr/>
                </a:tc>
                <a:tc>
                  <a:txBody>
                    <a:bodyPr/>
                    <a:lstStyle/>
                    <a:p>
                      <a:r>
                        <a:rPr lang="en-US" sz="2400" dirty="0" smtClean="0"/>
                        <a:t>Yes</a:t>
                      </a:r>
                      <a:endParaRPr lang="en-US" sz="2400" dirty="0"/>
                    </a:p>
                  </a:txBody>
                  <a:tcPr/>
                </a:tc>
                <a:tc>
                  <a:txBody>
                    <a:bodyPr/>
                    <a:lstStyle/>
                    <a:p>
                      <a:r>
                        <a:rPr lang="en-US" sz="2400" dirty="0" smtClean="0"/>
                        <a:t>Yes</a:t>
                      </a:r>
                      <a:endParaRPr lang="en-US" sz="2400" dirty="0"/>
                    </a:p>
                  </a:txBody>
                  <a:tcPr/>
                </a:tc>
              </a:tr>
              <a:tr h="370840">
                <a:tc>
                  <a:txBody>
                    <a:bodyPr/>
                    <a:lstStyle/>
                    <a:p>
                      <a:r>
                        <a:rPr lang="en-US" sz="2400" dirty="0" smtClean="0"/>
                        <a:t>Cell wall?</a:t>
                      </a:r>
                    </a:p>
                    <a:p>
                      <a:r>
                        <a:rPr lang="en-US" sz="2400" dirty="0" smtClean="0"/>
                        <a:t>(made</a:t>
                      </a:r>
                      <a:r>
                        <a:rPr lang="en-US" sz="2400" baseline="0" dirty="0" smtClean="0"/>
                        <a:t> of?)</a:t>
                      </a:r>
                      <a:endParaRPr lang="en-US" sz="2400" dirty="0"/>
                    </a:p>
                  </a:txBody>
                  <a:tcPr/>
                </a:tc>
                <a:tc>
                  <a:txBody>
                    <a:bodyPr/>
                    <a:lstStyle/>
                    <a:p>
                      <a:r>
                        <a:rPr lang="en-US" sz="2400" dirty="0" smtClean="0"/>
                        <a:t>Yes</a:t>
                      </a:r>
                    </a:p>
                    <a:p>
                      <a:r>
                        <a:rPr lang="en-US" sz="2400" dirty="0" smtClean="0"/>
                        <a:t>(chitin)</a:t>
                      </a:r>
                      <a:endParaRPr lang="en-US" sz="2400" dirty="0"/>
                    </a:p>
                  </a:txBody>
                  <a:tcPr/>
                </a:tc>
                <a:tc>
                  <a:txBody>
                    <a:bodyPr/>
                    <a:lstStyle/>
                    <a:p>
                      <a:r>
                        <a:rPr lang="en-US" sz="2400" dirty="0" smtClean="0"/>
                        <a:t>No</a:t>
                      </a:r>
                      <a:endParaRPr lang="en-US" sz="2400" dirty="0"/>
                    </a:p>
                  </a:txBody>
                  <a:tcPr/>
                </a:tc>
                <a:tc>
                  <a:txBody>
                    <a:bodyPr/>
                    <a:lstStyle/>
                    <a:p>
                      <a:r>
                        <a:rPr lang="en-US" sz="2400" dirty="0" smtClean="0"/>
                        <a:t>Yes</a:t>
                      </a:r>
                    </a:p>
                    <a:p>
                      <a:r>
                        <a:rPr lang="en-US" sz="2400" dirty="0" smtClean="0"/>
                        <a:t>(cellulose)</a:t>
                      </a:r>
                      <a:endParaRPr lang="en-US" sz="2400" dirty="0"/>
                    </a:p>
                  </a:txBody>
                  <a:tcPr/>
                </a:tc>
                <a:tc>
                  <a:txBody>
                    <a:bodyPr/>
                    <a:lstStyle/>
                    <a:p>
                      <a:r>
                        <a:rPr lang="en-US" sz="2400" dirty="0" smtClean="0"/>
                        <a:t>Yes</a:t>
                      </a:r>
                    </a:p>
                    <a:p>
                      <a:r>
                        <a:rPr lang="en-US" sz="2400" dirty="0" smtClean="0"/>
                        <a:t>(</a:t>
                      </a:r>
                      <a:r>
                        <a:rPr lang="en-US" sz="2400" dirty="0" err="1" smtClean="0"/>
                        <a:t>peptido</a:t>
                      </a:r>
                      <a:r>
                        <a:rPr lang="en-US" sz="2400" dirty="0" smtClean="0"/>
                        <a:t>-glycan)</a:t>
                      </a:r>
                      <a:endParaRPr lang="en-US" sz="2400" dirty="0"/>
                    </a:p>
                  </a:txBody>
                  <a:tcPr/>
                </a:tc>
              </a:tr>
            </a:tbl>
          </a:graphicData>
        </a:graphic>
      </p:graphicFrame>
    </p:spTree>
    <p:extLst>
      <p:ext uri="{BB962C8B-B14F-4D97-AF65-F5344CB8AC3E}">
        <p14:creationId xmlns:p14="http://schemas.microsoft.com/office/powerpoint/2010/main" val="19238272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Development</a:t>
            </a:r>
            <a:endParaRPr lang="en-US" dirty="0"/>
          </a:p>
        </p:txBody>
      </p:sp>
      <p:sp>
        <p:nvSpPr>
          <p:cNvPr id="3" name="Content Placeholder 2"/>
          <p:cNvSpPr>
            <a:spLocks noGrp="1"/>
          </p:cNvSpPr>
          <p:nvPr>
            <p:ph idx="1"/>
          </p:nvPr>
        </p:nvSpPr>
        <p:spPr/>
        <p:txBody>
          <a:bodyPr/>
          <a:lstStyle/>
          <a:p>
            <a:r>
              <a:rPr lang="en-US" dirty="0" smtClean="0"/>
              <a:t>How could you develop drugs to target specific infections?</a:t>
            </a:r>
          </a:p>
          <a:p>
            <a:r>
              <a:rPr lang="en-US" dirty="0" smtClean="0"/>
              <a:t>What would you target</a:t>
            </a:r>
          </a:p>
          <a:p>
            <a:pPr lvl="1"/>
            <a:r>
              <a:rPr lang="en-US" dirty="0" smtClean="0"/>
              <a:t>To inactivate/kill pathogen</a:t>
            </a:r>
          </a:p>
          <a:p>
            <a:pPr lvl="1"/>
            <a:r>
              <a:rPr lang="en-US" dirty="0" smtClean="0"/>
              <a:t>And not harm host</a:t>
            </a:r>
          </a:p>
          <a:p>
            <a:r>
              <a:rPr lang="en-US" dirty="0" smtClean="0"/>
              <a:t>Fungal infection of a human</a:t>
            </a:r>
          </a:p>
          <a:p>
            <a:r>
              <a:rPr lang="en-US" dirty="0" smtClean="0"/>
              <a:t>Fungal infection of a plant</a:t>
            </a:r>
          </a:p>
          <a:p>
            <a:r>
              <a:rPr lang="en-US" dirty="0" smtClean="0"/>
              <a:t>Bacterial infection of a human</a:t>
            </a:r>
          </a:p>
        </p:txBody>
      </p:sp>
    </p:spTree>
    <p:extLst>
      <p:ext uri="{BB962C8B-B14F-4D97-AF65-F5344CB8AC3E}">
        <p14:creationId xmlns:p14="http://schemas.microsoft.com/office/powerpoint/2010/main" val="3434704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Targeting Infections</a:t>
            </a:r>
            <a:endParaRPr lang="en-US" dirty="0"/>
          </a:p>
        </p:txBody>
      </p:sp>
      <p:sp>
        <p:nvSpPr>
          <p:cNvPr id="5" name="Content Placeholder 4"/>
          <p:cNvSpPr>
            <a:spLocks noGrp="1"/>
          </p:cNvSpPr>
          <p:nvPr>
            <p:ph sz="half" idx="1"/>
          </p:nvPr>
        </p:nvSpPr>
        <p:spPr/>
        <p:txBody>
          <a:bodyPr/>
          <a:lstStyle/>
          <a:p>
            <a:r>
              <a:rPr lang="en-US" dirty="0">
                <a:solidFill>
                  <a:srgbClr val="28817A"/>
                </a:solidFill>
              </a:rPr>
              <a:t>Fungal infection of a human</a:t>
            </a:r>
          </a:p>
          <a:p>
            <a:r>
              <a:rPr lang="en-US" dirty="0">
                <a:solidFill>
                  <a:srgbClr val="28817A"/>
                </a:solidFill>
              </a:rPr>
              <a:t>Fungal infection of a plant</a:t>
            </a:r>
          </a:p>
          <a:p>
            <a:r>
              <a:rPr lang="en-US" dirty="0">
                <a:solidFill>
                  <a:srgbClr val="28817A"/>
                </a:solidFill>
              </a:rPr>
              <a:t>Bacterial infection of a human</a:t>
            </a:r>
          </a:p>
          <a:p>
            <a:pPr marL="0" indent="0">
              <a:buNone/>
            </a:pPr>
            <a:endParaRPr lang="en-US" dirty="0">
              <a:solidFill>
                <a:srgbClr val="28817A"/>
              </a:solidFill>
            </a:endParaRPr>
          </a:p>
        </p:txBody>
      </p:sp>
      <p:sp>
        <p:nvSpPr>
          <p:cNvPr id="6" name="Content Placeholder 5"/>
          <p:cNvSpPr>
            <a:spLocks noGrp="1"/>
          </p:cNvSpPr>
          <p:nvPr>
            <p:ph sz="half" idx="2"/>
          </p:nvPr>
        </p:nvSpPr>
        <p:spPr/>
        <p:txBody>
          <a:bodyPr/>
          <a:lstStyle/>
          <a:p>
            <a:r>
              <a:rPr lang="en-US" dirty="0" smtClean="0">
                <a:solidFill>
                  <a:schemeClr val="accent6">
                    <a:lumMod val="75000"/>
                  </a:schemeClr>
                </a:solidFill>
              </a:rPr>
              <a:t>Nucleus</a:t>
            </a:r>
          </a:p>
          <a:p>
            <a:r>
              <a:rPr lang="en-US" dirty="0" smtClean="0">
                <a:solidFill>
                  <a:schemeClr val="accent6">
                    <a:lumMod val="75000"/>
                  </a:schemeClr>
                </a:solidFill>
              </a:rPr>
              <a:t>Cell membrane</a:t>
            </a:r>
          </a:p>
          <a:p>
            <a:r>
              <a:rPr lang="en-US" dirty="0" smtClean="0">
                <a:solidFill>
                  <a:schemeClr val="accent6">
                    <a:lumMod val="75000"/>
                  </a:schemeClr>
                </a:solidFill>
              </a:rPr>
              <a:t>Peptidoglycan</a:t>
            </a:r>
          </a:p>
          <a:p>
            <a:r>
              <a:rPr lang="en-US" dirty="0" smtClean="0">
                <a:solidFill>
                  <a:schemeClr val="accent6">
                    <a:lumMod val="75000"/>
                  </a:schemeClr>
                </a:solidFill>
              </a:rPr>
              <a:t>Chloroplast</a:t>
            </a:r>
          </a:p>
          <a:p>
            <a:r>
              <a:rPr lang="en-US" dirty="0" smtClean="0">
                <a:solidFill>
                  <a:schemeClr val="accent6">
                    <a:lumMod val="75000"/>
                  </a:schemeClr>
                </a:solidFill>
              </a:rPr>
              <a:t>Chitin</a:t>
            </a:r>
          </a:p>
          <a:p>
            <a:r>
              <a:rPr lang="en-US" dirty="0" smtClean="0">
                <a:solidFill>
                  <a:schemeClr val="accent6">
                    <a:lumMod val="75000"/>
                  </a:schemeClr>
                </a:solidFill>
              </a:rPr>
              <a:t>Cellulose</a:t>
            </a:r>
          </a:p>
        </p:txBody>
      </p:sp>
    </p:spTree>
    <p:extLst>
      <p:ext uri="{BB962C8B-B14F-4D97-AF65-F5344CB8AC3E}">
        <p14:creationId xmlns:p14="http://schemas.microsoft.com/office/powerpoint/2010/main" val="25007977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 </a:t>
            </a:r>
            <a:r>
              <a:rPr lang="en-US" dirty="0" smtClean="0"/>
              <a:t>1</a:t>
            </a:r>
            <a:endParaRPr lang="en-US" dirty="0"/>
          </a:p>
        </p:txBody>
      </p:sp>
      <p:sp>
        <p:nvSpPr>
          <p:cNvPr id="3" name="Content Placeholder 2"/>
          <p:cNvSpPr>
            <a:spLocks noGrp="1"/>
          </p:cNvSpPr>
          <p:nvPr>
            <p:ph idx="1"/>
          </p:nvPr>
        </p:nvSpPr>
        <p:spPr/>
        <p:txBody>
          <a:bodyPr/>
          <a:lstStyle/>
          <a:p>
            <a:r>
              <a:rPr lang="en-US" dirty="0" smtClean="0"/>
              <a:t>What structural features are shared by all cells, and what are key differences between prokaryotic and eukaryotic cells</a:t>
            </a:r>
            <a:r>
              <a:rPr lang="en-US" dirty="0" smtClean="0"/>
              <a:t>?</a:t>
            </a:r>
          </a:p>
          <a:p>
            <a:r>
              <a:rPr lang="en-US" b="1" dirty="0" smtClean="0">
                <a:solidFill>
                  <a:srgbClr val="6A1BB4"/>
                </a:solidFill>
              </a:rPr>
              <a:t>How did we do?</a:t>
            </a:r>
            <a:endParaRPr lang="en-US" b="1" dirty="0">
              <a:solidFill>
                <a:srgbClr val="6A1BB4"/>
              </a:solidFill>
            </a:endParaRPr>
          </a:p>
        </p:txBody>
      </p:sp>
    </p:spTree>
    <p:extLst>
      <p:ext uri="{BB962C8B-B14F-4D97-AF65-F5344CB8AC3E}">
        <p14:creationId xmlns:p14="http://schemas.microsoft.com/office/powerpoint/2010/main" val="42838406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Driving Question 2</a:t>
            </a:r>
            <a:endParaRPr lang="en-US" dirty="0"/>
          </a:p>
        </p:txBody>
      </p:sp>
      <p:sp>
        <p:nvSpPr>
          <p:cNvPr id="6" name="Content Placeholder 5"/>
          <p:cNvSpPr>
            <a:spLocks noGrp="1"/>
          </p:cNvSpPr>
          <p:nvPr>
            <p:ph idx="1"/>
          </p:nvPr>
        </p:nvSpPr>
        <p:spPr/>
        <p:txBody>
          <a:bodyPr/>
          <a:lstStyle/>
          <a:p>
            <a:r>
              <a:rPr lang="en-US" dirty="0" smtClean="0"/>
              <a:t>How do solutes and water cross membranes, and what determines the the direction of movement of solutes and water in different situations?</a:t>
            </a:r>
            <a:endParaRPr lang="en-US" dirty="0"/>
          </a:p>
        </p:txBody>
      </p:sp>
    </p:spTree>
    <p:extLst>
      <p:ext uri="{BB962C8B-B14F-4D97-AF65-F5344CB8AC3E}">
        <p14:creationId xmlns:p14="http://schemas.microsoft.com/office/powerpoint/2010/main" val="15118900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eukaryotic organelle contains the DNA?</a:t>
            </a:r>
            <a:endParaRPr lang="en-US" dirty="0"/>
          </a:p>
        </p:txBody>
      </p:sp>
      <p:sp>
        <p:nvSpPr>
          <p:cNvPr id="3" name="Content Placeholder 2"/>
          <p:cNvSpPr>
            <a:spLocks noGrp="1"/>
          </p:cNvSpPr>
          <p:nvPr>
            <p:ph idx="1"/>
          </p:nvPr>
        </p:nvSpPr>
        <p:spPr/>
        <p:txBody>
          <a:bodyPr/>
          <a:lstStyle/>
          <a:p>
            <a:r>
              <a:rPr lang="en-US" dirty="0" smtClean="0"/>
              <a:t>A. Membrane</a:t>
            </a:r>
          </a:p>
          <a:p>
            <a:r>
              <a:rPr lang="en-US" dirty="0" smtClean="0"/>
              <a:t>B. Ribosome</a:t>
            </a:r>
          </a:p>
          <a:p>
            <a:r>
              <a:rPr lang="en-US" dirty="0" smtClean="0"/>
              <a:t>C. Nucleus</a:t>
            </a:r>
          </a:p>
          <a:p>
            <a:r>
              <a:rPr lang="en-US" dirty="0" smtClean="0"/>
              <a:t>D. Lysosome</a:t>
            </a:r>
          </a:p>
          <a:p>
            <a:endParaRPr lang="en-US" dirty="0"/>
          </a:p>
        </p:txBody>
      </p:sp>
    </p:spTree>
    <p:extLst>
      <p:ext uri="{BB962C8B-B14F-4D97-AF65-F5344CB8AC3E}">
        <p14:creationId xmlns:p14="http://schemas.microsoft.com/office/powerpoint/2010/main" val="2146800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Membranes</a:t>
            </a:r>
            <a:endParaRPr lang="en-US" dirty="0"/>
          </a:p>
        </p:txBody>
      </p:sp>
      <p:sp>
        <p:nvSpPr>
          <p:cNvPr id="3" name="Content Placeholder 2"/>
          <p:cNvSpPr>
            <a:spLocks noGrp="1"/>
          </p:cNvSpPr>
          <p:nvPr>
            <p:ph idx="1"/>
          </p:nvPr>
        </p:nvSpPr>
        <p:spPr/>
        <p:txBody>
          <a:bodyPr/>
          <a:lstStyle/>
          <a:p>
            <a:r>
              <a:rPr lang="en-US" dirty="0" smtClean="0"/>
              <a:t>Surround all cells</a:t>
            </a:r>
          </a:p>
          <a:p>
            <a:r>
              <a:rPr lang="en-US" dirty="0" smtClean="0"/>
              <a:t>Boundary/separation</a:t>
            </a:r>
          </a:p>
          <a:p>
            <a:pPr lvl="1"/>
            <a:r>
              <a:rPr lang="en-US" dirty="0" smtClean="0"/>
              <a:t>Inside &amp; out</a:t>
            </a:r>
          </a:p>
          <a:p>
            <a:endParaRPr lang="en-US" dirty="0" smtClean="0"/>
          </a:p>
        </p:txBody>
      </p:sp>
    </p:spTree>
    <p:extLst>
      <p:ext uri="{BB962C8B-B14F-4D97-AF65-F5344CB8AC3E}">
        <p14:creationId xmlns:p14="http://schemas.microsoft.com/office/powerpoint/2010/main" val="9530197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6.jpg"/>
          <p:cNvPicPr>
            <a:picLocks noGrp="1" noChangeAspect="1"/>
          </p:cNvPicPr>
          <p:nvPr>
            <p:ph/>
          </p:nvPr>
        </p:nvPicPr>
        <p:blipFill>
          <a:blip r:embed="rId3">
            <a:extLst>
              <a:ext uri="{28A0092B-C50C-407E-A947-70E740481C1C}">
                <a14:useLocalDpi xmlns:a14="http://schemas.microsoft.com/office/drawing/2010/main" val="0"/>
              </a:ext>
            </a:extLst>
          </a:blip>
          <a:srcRect l="-4865" r="-4865"/>
          <a:stretch>
            <a:fillRect/>
          </a:stretch>
        </p:blipFill>
        <p:spPr/>
      </p:pic>
      <p:sp>
        <p:nvSpPr>
          <p:cNvPr id="6" name="TextBox 5"/>
          <p:cNvSpPr txBox="1"/>
          <p:nvPr/>
        </p:nvSpPr>
        <p:spPr>
          <a:xfrm>
            <a:off x="8120870" y="147935"/>
            <a:ext cx="1010187" cy="461665"/>
          </a:xfrm>
          <a:prstGeom prst="rect">
            <a:avLst/>
          </a:prstGeom>
          <a:noFill/>
        </p:spPr>
        <p:txBody>
          <a:bodyPr wrap="square" rtlCol="0">
            <a:spAutoFit/>
          </a:bodyPr>
          <a:lstStyle/>
          <a:p>
            <a:r>
              <a:rPr lang="en-US" dirty="0" smtClean="0">
                <a:latin typeface="+mn-lt"/>
              </a:rPr>
              <a:t>3.6</a:t>
            </a:r>
            <a:endParaRPr lang="en-US" dirty="0">
              <a:latin typeface="+mn-lt"/>
            </a:endParaRPr>
          </a:p>
        </p:txBody>
      </p:sp>
      <p:sp>
        <p:nvSpPr>
          <p:cNvPr id="7" name="TextBox 6"/>
          <p:cNvSpPr txBox="1"/>
          <p:nvPr/>
        </p:nvSpPr>
        <p:spPr>
          <a:xfrm>
            <a:off x="259762" y="147935"/>
            <a:ext cx="4719019" cy="523220"/>
          </a:xfrm>
          <a:prstGeom prst="rect">
            <a:avLst/>
          </a:prstGeom>
          <a:noFill/>
        </p:spPr>
        <p:txBody>
          <a:bodyPr wrap="square" rtlCol="0">
            <a:spAutoFit/>
          </a:bodyPr>
          <a:lstStyle/>
          <a:p>
            <a:r>
              <a:rPr lang="en-US" sz="2800" dirty="0" smtClean="0">
                <a:latin typeface="+mn-lt"/>
              </a:rPr>
              <a:t>Membrane Structure</a:t>
            </a:r>
            <a:endParaRPr lang="en-US" sz="2800" dirty="0">
              <a:latin typeface="+mn-lt"/>
            </a:endParaRPr>
          </a:p>
        </p:txBody>
      </p:sp>
    </p:spTree>
    <p:extLst>
      <p:ext uri="{BB962C8B-B14F-4D97-AF65-F5344CB8AC3E}">
        <p14:creationId xmlns:p14="http://schemas.microsoft.com/office/powerpoint/2010/main" val="13301152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6.jpg"/>
          <p:cNvPicPr>
            <a:picLocks noGrp="1" noChangeAspect="1"/>
          </p:cNvPicPr>
          <p:nvPr>
            <p:ph/>
          </p:nvPr>
        </p:nvPicPr>
        <p:blipFill>
          <a:blip r:embed="rId2">
            <a:extLst>
              <a:ext uri="{28A0092B-C50C-407E-A947-70E740481C1C}">
                <a14:useLocalDpi xmlns:a14="http://schemas.microsoft.com/office/drawing/2010/main" val="0"/>
              </a:ext>
            </a:extLst>
          </a:blip>
          <a:srcRect l="-4865" r="-4865"/>
          <a:stretch>
            <a:fillRect/>
          </a:stretch>
        </p:blipFill>
        <p:spPr/>
      </p:pic>
      <p:sp>
        <p:nvSpPr>
          <p:cNvPr id="6" name="TextBox 5"/>
          <p:cNvSpPr txBox="1"/>
          <p:nvPr/>
        </p:nvSpPr>
        <p:spPr>
          <a:xfrm>
            <a:off x="8120870" y="147935"/>
            <a:ext cx="1010187" cy="461665"/>
          </a:xfrm>
          <a:prstGeom prst="rect">
            <a:avLst/>
          </a:prstGeom>
          <a:noFill/>
        </p:spPr>
        <p:txBody>
          <a:bodyPr wrap="square" rtlCol="0">
            <a:spAutoFit/>
          </a:bodyPr>
          <a:lstStyle/>
          <a:p>
            <a:r>
              <a:rPr lang="en-US" dirty="0" smtClean="0">
                <a:latin typeface="+mn-lt"/>
              </a:rPr>
              <a:t>3.6</a:t>
            </a:r>
            <a:endParaRPr lang="en-US" dirty="0">
              <a:latin typeface="+mn-lt"/>
            </a:endParaRPr>
          </a:p>
        </p:txBody>
      </p:sp>
      <p:sp>
        <p:nvSpPr>
          <p:cNvPr id="7" name="TextBox 6"/>
          <p:cNvSpPr txBox="1"/>
          <p:nvPr/>
        </p:nvSpPr>
        <p:spPr>
          <a:xfrm>
            <a:off x="259762" y="147935"/>
            <a:ext cx="4719019" cy="523220"/>
          </a:xfrm>
          <a:prstGeom prst="rect">
            <a:avLst/>
          </a:prstGeom>
          <a:noFill/>
        </p:spPr>
        <p:txBody>
          <a:bodyPr wrap="square" rtlCol="0">
            <a:spAutoFit/>
          </a:bodyPr>
          <a:lstStyle/>
          <a:p>
            <a:r>
              <a:rPr lang="en-US" sz="2800" dirty="0" smtClean="0">
                <a:latin typeface="+mn-lt"/>
              </a:rPr>
              <a:t>Membrane Structure</a:t>
            </a:r>
            <a:endParaRPr lang="en-US" sz="2800" dirty="0">
              <a:latin typeface="+mn-lt"/>
            </a:endParaRPr>
          </a:p>
        </p:txBody>
      </p:sp>
      <p:sp>
        <p:nvSpPr>
          <p:cNvPr id="2" name="TextBox 1"/>
          <p:cNvSpPr txBox="1"/>
          <p:nvPr/>
        </p:nvSpPr>
        <p:spPr>
          <a:xfrm>
            <a:off x="0" y="2874243"/>
            <a:ext cx="2078100" cy="1200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latin typeface="+mn-lt"/>
              </a:rPr>
              <a:t>Bilayer of </a:t>
            </a:r>
            <a:r>
              <a:rPr lang="en-US" dirty="0" err="1" smtClean="0">
                <a:latin typeface="+mn-lt"/>
              </a:rPr>
              <a:t>phospho</a:t>
            </a:r>
            <a:r>
              <a:rPr lang="en-US" dirty="0" smtClean="0">
                <a:latin typeface="+mn-lt"/>
              </a:rPr>
              <a:t>-lipids</a:t>
            </a:r>
            <a:endParaRPr lang="en-US" dirty="0">
              <a:latin typeface="+mn-lt"/>
            </a:endParaRPr>
          </a:p>
        </p:txBody>
      </p:sp>
    </p:spTree>
    <p:extLst>
      <p:ext uri="{BB962C8B-B14F-4D97-AF65-F5344CB8AC3E}">
        <p14:creationId xmlns:p14="http://schemas.microsoft.com/office/powerpoint/2010/main" val="13708382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6.jpg"/>
          <p:cNvPicPr>
            <a:picLocks noGrp="1" noChangeAspect="1"/>
          </p:cNvPicPr>
          <p:nvPr>
            <p:ph/>
          </p:nvPr>
        </p:nvPicPr>
        <p:blipFill>
          <a:blip r:embed="rId2">
            <a:extLst>
              <a:ext uri="{28A0092B-C50C-407E-A947-70E740481C1C}">
                <a14:useLocalDpi xmlns:a14="http://schemas.microsoft.com/office/drawing/2010/main" val="0"/>
              </a:ext>
            </a:extLst>
          </a:blip>
          <a:srcRect l="-4865" r="-4865"/>
          <a:stretch>
            <a:fillRect/>
          </a:stretch>
        </p:blipFill>
        <p:spPr/>
      </p:pic>
      <p:sp>
        <p:nvSpPr>
          <p:cNvPr id="6" name="TextBox 5"/>
          <p:cNvSpPr txBox="1"/>
          <p:nvPr/>
        </p:nvSpPr>
        <p:spPr>
          <a:xfrm>
            <a:off x="8120870" y="147935"/>
            <a:ext cx="1010187" cy="461665"/>
          </a:xfrm>
          <a:prstGeom prst="rect">
            <a:avLst/>
          </a:prstGeom>
          <a:noFill/>
        </p:spPr>
        <p:txBody>
          <a:bodyPr wrap="square" rtlCol="0">
            <a:spAutoFit/>
          </a:bodyPr>
          <a:lstStyle/>
          <a:p>
            <a:r>
              <a:rPr lang="en-US" dirty="0" smtClean="0">
                <a:latin typeface="+mn-lt"/>
              </a:rPr>
              <a:t>3.6</a:t>
            </a:r>
            <a:endParaRPr lang="en-US" dirty="0">
              <a:latin typeface="+mn-lt"/>
            </a:endParaRPr>
          </a:p>
        </p:txBody>
      </p:sp>
      <p:sp>
        <p:nvSpPr>
          <p:cNvPr id="7" name="TextBox 6"/>
          <p:cNvSpPr txBox="1"/>
          <p:nvPr/>
        </p:nvSpPr>
        <p:spPr>
          <a:xfrm>
            <a:off x="259762" y="147935"/>
            <a:ext cx="4719019" cy="523220"/>
          </a:xfrm>
          <a:prstGeom prst="rect">
            <a:avLst/>
          </a:prstGeom>
          <a:noFill/>
        </p:spPr>
        <p:txBody>
          <a:bodyPr wrap="square" rtlCol="0">
            <a:spAutoFit/>
          </a:bodyPr>
          <a:lstStyle/>
          <a:p>
            <a:r>
              <a:rPr lang="en-US" sz="2800" dirty="0" smtClean="0">
                <a:latin typeface="+mn-lt"/>
              </a:rPr>
              <a:t>Membrane Structure</a:t>
            </a:r>
            <a:endParaRPr lang="en-US" sz="2800" dirty="0">
              <a:latin typeface="+mn-lt"/>
            </a:endParaRPr>
          </a:p>
        </p:txBody>
      </p:sp>
      <p:sp>
        <p:nvSpPr>
          <p:cNvPr id="2" name="TextBox 1"/>
          <p:cNvSpPr txBox="1"/>
          <p:nvPr/>
        </p:nvSpPr>
        <p:spPr>
          <a:xfrm>
            <a:off x="0" y="2672219"/>
            <a:ext cx="20781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latin typeface="+mn-lt"/>
              </a:rPr>
              <a:t>Heads: hydrophilic</a:t>
            </a:r>
          </a:p>
          <a:p>
            <a:r>
              <a:rPr lang="en-US" dirty="0" smtClean="0">
                <a:sym typeface="Wingdings"/>
              </a:rPr>
              <a:t></a:t>
            </a:r>
            <a:r>
              <a:rPr lang="en-US" dirty="0" smtClean="0"/>
              <a:t>Face external &amp; internal environments</a:t>
            </a:r>
            <a:endParaRPr lang="en-US" dirty="0">
              <a:latin typeface="+mn-lt"/>
            </a:endParaRPr>
          </a:p>
        </p:txBody>
      </p:sp>
    </p:spTree>
    <p:extLst>
      <p:ext uri="{BB962C8B-B14F-4D97-AF65-F5344CB8AC3E}">
        <p14:creationId xmlns:p14="http://schemas.microsoft.com/office/powerpoint/2010/main" val="18612501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6.jpg"/>
          <p:cNvPicPr>
            <a:picLocks noGrp="1" noChangeAspect="1"/>
          </p:cNvPicPr>
          <p:nvPr>
            <p:ph/>
          </p:nvPr>
        </p:nvPicPr>
        <p:blipFill>
          <a:blip r:embed="rId2">
            <a:extLst>
              <a:ext uri="{28A0092B-C50C-407E-A947-70E740481C1C}">
                <a14:useLocalDpi xmlns:a14="http://schemas.microsoft.com/office/drawing/2010/main" val="0"/>
              </a:ext>
            </a:extLst>
          </a:blip>
          <a:srcRect l="-4865" r="-4865"/>
          <a:stretch>
            <a:fillRect/>
          </a:stretch>
        </p:blipFill>
        <p:spPr/>
      </p:pic>
      <p:sp>
        <p:nvSpPr>
          <p:cNvPr id="6" name="TextBox 5"/>
          <p:cNvSpPr txBox="1"/>
          <p:nvPr/>
        </p:nvSpPr>
        <p:spPr>
          <a:xfrm>
            <a:off x="8120870" y="147935"/>
            <a:ext cx="1010187" cy="461665"/>
          </a:xfrm>
          <a:prstGeom prst="rect">
            <a:avLst/>
          </a:prstGeom>
          <a:noFill/>
        </p:spPr>
        <p:txBody>
          <a:bodyPr wrap="square" rtlCol="0">
            <a:spAutoFit/>
          </a:bodyPr>
          <a:lstStyle/>
          <a:p>
            <a:r>
              <a:rPr lang="en-US" dirty="0" smtClean="0">
                <a:latin typeface="+mn-lt"/>
              </a:rPr>
              <a:t>3.6</a:t>
            </a:r>
            <a:endParaRPr lang="en-US" dirty="0">
              <a:latin typeface="+mn-lt"/>
            </a:endParaRPr>
          </a:p>
        </p:txBody>
      </p:sp>
      <p:sp>
        <p:nvSpPr>
          <p:cNvPr id="7" name="TextBox 6"/>
          <p:cNvSpPr txBox="1"/>
          <p:nvPr/>
        </p:nvSpPr>
        <p:spPr>
          <a:xfrm>
            <a:off x="259762" y="147935"/>
            <a:ext cx="4719019" cy="523220"/>
          </a:xfrm>
          <a:prstGeom prst="rect">
            <a:avLst/>
          </a:prstGeom>
          <a:noFill/>
        </p:spPr>
        <p:txBody>
          <a:bodyPr wrap="square" rtlCol="0">
            <a:spAutoFit/>
          </a:bodyPr>
          <a:lstStyle/>
          <a:p>
            <a:r>
              <a:rPr lang="en-US" sz="2800" dirty="0" smtClean="0">
                <a:latin typeface="+mn-lt"/>
              </a:rPr>
              <a:t>Membrane Structure</a:t>
            </a:r>
            <a:endParaRPr lang="en-US" sz="2800" dirty="0">
              <a:latin typeface="+mn-lt"/>
            </a:endParaRPr>
          </a:p>
        </p:txBody>
      </p:sp>
      <p:sp>
        <p:nvSpPr>
          <p:cNvPr id="2" name="TextBox 1"/>
          <p:cNvSpPr txBox="1"/>
          <p:nvPr/>
        </p:nvSpPr>
        <p:spPr>
          <a:xfrm>
            <a:off x="0" y="2672219"/>
            <a:ext cx="207810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latin typeface="+mn-lt"/>
              </a:rPr>
              <a:t>Tails: hydrophobic</a:t>
            </a:r>
          </a:p>
          <a:p>
            <a:r>
              <a:rPr lang="en-US" dirty="0" smtClean="0">
                <a:sym typeface="Wingdings"/>
              </a:rPr>
              <a:t></a:t>
            </a:r>
            <a:r>
              <a:rPr lang="en-US" dirty="0" smtClean="0"/>
              <a:t>Cluster together</a:t>
            </a:r>
            <a:endParaRPr lang="en-US" dirty="0">
              <a:latin typeface="+mn-lt"/>
            </a:endParaRPr>
          </a:p>
        </p:txBody>
      </p:sp>
    </p:spTree>
    <p:extLst>
      <p:ext uri="{BB962C8B-B14F-4D97-AF65-F5344CB8AC3E}">
        <p14:creationId xmlns:p14="http://schemas.microsoft.com/office/powerpoint/2010/main" val="40309258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6.jpg"/>
          <p:cNvPicPr>
            <a:picLocks noGrp="1" noChangeAspect="1"/>
          </p:cNvPicPr>
          <p:nvPr>
            <p:ph/>
          </p:nvPr>
        </p:nvPicPr>
        <p:blipFill>
          <a:blip r:embed="rId2">
            <a:extLst>
              <a:ext uri="{28A0092B-C50C-407E-A947-70E740481C1C}">
                <a14:useLocalDpi xmlns:a14="http://schemas.microsoft.com/office/drawing/2010/main" val="0"/>
              </a:ext>
            </a:extLst>
          </a:blip>
          <a:srcRect l="-4865" r="-4865"/>
          <a:stretch>
            <a:fillRect/>
          </a:stretch>
        </p:blipFill>
        <p:spPr/>
      </p:pic>
      <p:sp>
        <p:nvSpPr>
          <p:cNvPr id="6" name="TextBox 5"/>
          <p:cNvSpPr txBox="1"/>
          <p:nvPr/>
        </p:nvSpPr>
        <p:spPr>
          <a:xfrm>
            <a:off x="8120870" y="147935"/>
            <a:ext cx="1010187" cy="461665"/>
          </a:xfrm>
          <a:prstGeom prst="rect">
            <a:avLst/>
          </a:prstGeom>
          <a:noFill/>
        </p:spPr>
        <p:txBody>
          <a:bodyPr wrap="square" rtlCol="0">
            <a:spAutoFit/>
          </a:bodyPr>
          <a:lstStyle/>
          <a:p>
            <a:r>
              <a:rPr lang="en-US" dirty="0" smtClean="0">
                <a:latin typeface="+mn-lt"/>
              </a:rPr>
              <a:t>3.6</a:t>
            </a:r>
            <a:endParaRPr lang="en-US" dirty="0">
              <a:latin typeface="+mn-lt"/>
            </a:endParaRPr>
          </a:p>
        </p:txBody>
      </p:sp>
      <p:sp>
        <p:nvSpPr>
          <p:cNvPr id="7" name="TextBox 6"/>
          <p:cNvSpPr txBox="1"/>
          <p:nvPr/>
        </p:nvSpPr>
        <p:spPr>
          <a:xfrm>
            <a:off x="259762" y="147935"/>
            <a:ext cx="4719019" cy="523220"/>
          </a:xfrm>
          <a:prstGeom prst="rect">
            <a:avLst/>
          </a:prstGeom>
          <a:noFill/>
        </p:spPr>
        <p:txBody>
          <a:bodyPr wrap="square" rtlCol="0">
            <a:spAutoFit/>
          </a:bodyPr>
          <a:lstStyle/>
          <a:p>
            <a:r>
              <a:rPr lang="en-US" sz="2800" dirty="0" smtClean="0">
                <a:latin typeface="+mn-lt"/>
              </a:rPr>
              <a:t>Membrane Structure</a:t>
            </a:r>
            <a:endParaRPr lang="en-US" sz="2800" dirty="0">
              <a:latin typeface="+mn-lt"/>
            </a:endParaRPr>
          </a:p>
        </p:txBody>
      </p:sp>
      <p:sp>
        <p:nvSpPr>
          <p:cNvPr id="2" name="TextBox 1"/>
          <p:cNvSpPr txBox="1"/>
          <p:nvPr/>
        </p:nvSpPr>
        <p:spPr>
          <a:xfrm>
            <a:off x="0" y="2672219"/>
            <a:ext cx="207810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latin typeface="+mn-lt"/>
              </a:rPr>
              <a:t>Hydrophobic “core”</a:t>
            </a:r>
          </a:p>
          <a:p>
            <a:pPr marL="342900" indent="-342900">
              <a:buFont typeface="Wingdings" charset="0"/>
              <a:buChar char="à"/>
            </a:pPr>
            <a:r>
              <a:rPr lang="en-US" dirty="0" smtClean="0">
                <a:sym typeface="Wingdings"/>
              </a:rPr>
              <a:t>Barrier </a:t>
            </a:r>
          </a:p>
          <a:p>
            <a:pPr marL="342900" indent="-342900">
              <a:buFont typeface="Wingdings" charset="0"/>
              <a:buChar char="à"/>
            </a:pPr>
            <a:r>
              <a:rPr lang="en-US" dirty="0" smtClean="0">
                <a:latin typeface="+mn-lt"/>
                <a:sym typeface="Wingdings"/>
              </a:rPr>
              <a:t>Prevents passage of many molecules</a:t>
            </a:r>
            <a:endParaRPr lang="en-US" dirty="0">
              <a:latin typeface="+mn-lt"/>
            </a:endParaRPr>
          </a:p>
        </p:txBody>
      </p:sp>
    </p:spTree>
    <p:extLst>
      <p:ext uri="{BB962C8B-B14F-4D97-AF65-F5344CB8AC3E}">
        <p14:creationId xmlns:p14="http://schemas.microsoft.com/office/powerpoint/2010/main" val="29422015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 how do molecules cross?</a:t>
            </a:r>
            <a:endParaRPr lang="en-US" dirty="0"/>
          </a:p>
        </p:txBody>
      </p:sp>
      <p:sp>
        <p:nvSpPr>
          <p:cNvPr id="4" name="Content Placeholder 3"/>
          <p:cNvSpPr>
            <a:spLocks noGrp="1"/>
          </p:cNvSpPr>
          <p:nvPr>
            <p:ph idx="1"/>
          </p:nvPr>
        </p:nvSpPr>
        <p:spPr/>
        <p:txBody>
          <a:bodyPr/>
          <a:lstStyle/>
          <a:p>
            <a:r>
              <a:rPr lang="en-US" dirty="0" smtClean="0"/>
              <a:t>E.g. entry of O</a:t>
            </a:r>
            <a:r>
              <a:rPr lang="en-US" baseline="-25000" dirty="0" smtClean="0"/>
              <a:t>2</a:t>
            </a:r>
            <a:r>
              <a:rPr lang="en-US" dirty="0" smtClean="0"/>
              <a:t>?</a:t>
            </a:r>
          </a:p>
          <a:p>
            <a:r>
              <a:rPr lang="en-US" dirty="0" smtClean="0"/>
              <a:t>E.g. entry of glucose?</a:t>
            </a:r>
          </a:p>
          <a:p>
            <a:r>
              <a:rPr lang="en-US" dirty="0" smtClean="0"/>
              <a:t>E.g. entry of amino acids?</a:t>
            </a:r>
          </a:p>
          <a:p>
            <a:r>
              <a:rPr lang="en-US" dirty="0" smtClean="0"/>
              <a:t>E.g. loss (exit) of CO</a:t>
            </a:r>
            <a:r>
              <a:rPr lang="en-US" baseline="-25000" dirty="0" smtClean="0"/>
              <a:t>2</a:t>
            </a:r>
            <a:r>
              <a:rPr lang="en-US" dirty="0" smtClean="0"/>
              <a:t>?</a:t>
            </a:r>
            <a:endParaRPr lang="en-US" dirty="0"/>
          </a:p>
        </p:txBody>
      </p:sp>
    </p:spTree>
    <p:extLst>
      <p:ext uri="{BB962C8B-B14F-4D97-AF65-F5344CB8AC3E}">
        <p14:creationId xmlns:p14="http://schemas.microsoft.com/office/powerpoint/2010/main" val="20067402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Depends…</a:t>
            </a:r>
            <a:endParaRPr lang="en-US" dirty="0"/>
          </a:p>
        </p:txBody>
      </p:sp>
      <p:sp>
        <p:nvSpPr>
          <p:cNvPr id="3" name="Content Placeholder 2"/>
          <p:cNvSpPr>
            <a:spLocks noGrp="1"/>
          </p:cNvSpPr>
          <p:nvPr>
            <p:ph idx="1"/>
          </p:nvPr>
        </p:nvSpPr>
        <p:spPr/>
        <p:txBody>
          <a:bodyPr/>
          <a:lstStyle/>
          <a:p>
            <a:r>
              <a:rPr lang="en-US" dirty="0" smtClean="0"/>
              <a:t>On the molecule</a:t>
            </a:r>
          </a:p>
          <a:p>
            <a:pPr lvl="1"/>
            <a:r>
              <a:rPr lang="en-US" dirty="0" smtClean="0"/>
              <a:t>Size</a:t>
            </a:r>
          </a:p>
          <a:p>
            <a:pPr lvl="1"/>
            <a:r>
              <a:rPr lang="en-US" dirty="0" smtClean="0"/>
              <a:t>Hydrophobic or hydrophilic</a:t>
            </a:r>
          </a:p>
          <a:p>
            <a:r>
              <a:rPr lang="en-US" dirty="0" smtClean="0"/>
              <a:t>And its concentration</a:t>
            </a:r>
          </a:p>
          <a:p>
            <a:pPr lvl="1"/>
            <a:r>
              <a:rPr lang="en-US" dirty="0" smtClean="0"/>
              <a:t>On each side (of membrane)</a:t>
            </a:r>
            <a:endParaRPr lang="en-US" dirty="0"/>
          </a:p>
        </p:txBody>
      </p:sp>
    </p:spTree>
    <p:extLst>
      <p:ext uri="{BB962C8B-B14F-4D97-AF65-F5344CB8AC3E}">
        <p14:creationId xmlns:p14="http://schemas.microsoft.com/office/powerpoint/2010/main" val="1777314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7.jpg"/>
          <p:cNvPicPr>
            <a:picLocks noGrp="1" noChangeAspect="1"/>
          </p:cNvPicPr>
          <p:nvPr>
            <p:ph/>
          </p:nvPr>
        </p:nvPicPr>
        <p:blipFill>
          <a:blip r:embed="rId3">
            <a:extLst>
              <a:ext uri="{28A0092B-C50C-407E-A947-70E740481C1C}">
                <a14:useLocalDpi xmlns:a14="http://schemas.microsoft.com/office/drawing/2010/main" val="0"/>
              </a:ext>
            </a:extLst>
          </a:blip>
          <a:srcRect t="-2960" b="-2960"/>
          <a:stretch>
            <a:fillRect/>
          </a:stretch>
        </p:blipFill>
        <p:spPr/>
      </p:pic>
      <p:sp>
        <p:nvSpPr>
          <p:cNvPr id="6" name="TextBox 5"/>
          <p:cNvSpPr txBox="1"/>
          <p:nvPr/>
        </p:nvSpPr>
        <p:spPr>
          <a:xfrm>
            <a:off x="8451300" y="230885"/>
            <a:ext cx="692700" cy="461665"/>
          </a:xfrm>
          <a:prstGeom prst="rect">
            <a:avLst/>
          </a:prstGeom>
          <a:noFill/>
        </p:spPr>
        <p:txBody>
          <a:bodyPr wrap="square" rtlCol="0">
            <a:spAutoFit/>
          </a:bodyPr>
          <a:lstStyle/>
          <a:p>
            <a:r>
              <a:rPr lang="en-US" dirty="0" smtClean="0">
                <a:latin typeface="+mj-lt"/>
              </a:rPr>
              <a:t>3.7</a:t>
            </a:r>
            <a:endParaRPr lang="en-US" dirty="0">
              <a:latin typeface="+mj-lt"/>
            </a:endParaRPr>
          </a:p>
        </p:txBody>
      </p:sp>
      <p:sp>
        <p:nvSpPr>
          <p:cNvPr id="7" name="TextBox 6"/>
          <p:cNvSpPr txBox="1"/>
          <p:nvPr/>
        </p:nvSpPr>
        <p:spPr>
          <a:xfrm>
            <a:off x="432936" y="0"/>
            <a:ext cx="5022075" cy="954107"/>
          </a:xfrm>
          <a:prstGeom prst="rect">
            <a:avLst/>
          </a:prstGeom>
          <a:noFill/>
        </p:spPr>
        <p:txBody>
          <a:bodyPr wrap="square" rtlCol="0">
            <a:spAutoFit/>
          </a:bodyPr>
          <a:lstStyle/>
          <a:p>
            <a:r>
              <a:rPr lang="en-US" sz="2800" dirty="0" smtClean="0">
                <a:latin typeface="+mn-lt"/>
              </a:rPr>
              <a:t>Small</a:t>
            </a:r>
          </a:p>
          <a:p>
            <a:r>
              <a:rPr lang="en-US" sz="2800" dirty="0" smtClean="0">
                <a:latin typeface="+mn-lt"/>
              </a:rPr>
              <a:t>Uncharged/Hydrophobic</a:t>
            </a:r>
            <a:endParaRPr lang="en-US" sz="2800" dirty="0">
              <a:latin typeface="+mn-lt"/>
            </a:endParaRPr>
          </a:p>
        </p:txBody>
      </p:sp>
      <p:sp>
        <p:nvSpPr>
          <p:cNvPr id="8" name="TextBox 7"/>
          <p:cNvSpPr txBox="1"/>
          <p:nvPr/>
        </p:nvSpPr>
        <p:spPr>
          <a:xfrm>
            <a:off x="685800" y="6096000"/>
            <a:ext cx="4422434" cy="523220"/>
          </a:xfrm>
          <a:prstGeom prst="rect">
            <a:avLst/>
          </a:prstGeom>
          <a:noFill/>
        </p:spPr>
        <p:txBody>
          <a:bodyPr wrap="square" rtlCol="0">
            <a:spAutoFit/>
          </a:bodyPr>
          <a:lstStyle/>
          <a:p>
            <a:r>
              <a:rPr lang="en-US" sz="2800" dirty="0" smtClean="0">
                <a:latin typeface="+mn-lt"/>
              </a:rPr>
              <a:t>Simple Diffusion</a:t>
            </a:r>
            <a:endParaRPr lang="en-US" sz="2800" dirty="0">
              <a:latin typeface="+mn-lt"/>
            </a:endParaRPr>
          </a:p>
        </p:txBody>
      </p:sp>
      <p:sp>
        <p:nvSpPr>
          <p:cNvPr id="2" name="TextBox 1"/>
          <p:cNvSpPr txBox="1"/>
          <p:nvPr/>
        </p:nvSpPr>
        <p:spPr>
          <a:xfrm>
            <a:off x="0" y="2074847"/>
            <a:ext cx="1031018" cy="83099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High </a:t>
            </a:r>
          </a:p>
          <a:p>
            <a:r>
              <a:rPr lang="en-US" dirty="0" smtClean="0"/>
              <a:t>Conc.</a:t>
            </a:r>
            <a:endParaRPr lang="en-US" dirty="0"/>
          </a:p>
        </p:txBody>
      </p:sp>
      <p:sp>
        <p:nvSpPr>
          <p:cNvPr id="9" name="TextBox 8"/>
          <p:cNvSpPr txBox="1"/>
          <p:nvPr/>
        </p:nvSpPr>
        <p:spPr>
          <a:xfrm>
            <a:off x="0" y="4126047"/>
            <a:ext cx="1031018" cy="83099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Low </a:t>
            </a:r>
          </a:p>
          <a:p>
            <a:r>
              <a:rPr lang="en-US" dirty="0" smtClean="0"/>
              <a:t>Conc.</a:t>
            </a:r>
            <a:endParaRPr lang="en-US" dirty="0"/>
          </a:p>
        </p:txBody>
      </p:sp>
      <p:sp>
        <p:nvSpPr>
          <p:cNvPr id="3" name="Down Arrow 2"/>
          <p:cNvSpPr/>
          <p:nvPr/>
        </p:nvSpPr>
        <p:spPr bwMode="auto">
          <a:xfrm>
            <a:off x="238894" y="3068259"/>
            <a:ext cx="194042" cy="930538"/>
          </a:xfrm>
          <a:prstGeom prst="downArrow">
            <a:avLst/>
          </a:prstGeom>
          <a:solidFill>
            <a:schemeClr val="accent4">
              <a:lumMod val="75000"/>
            </a:schemeClr>
          </a:solidFill>
          <a:ln w="9525"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5754713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Diffusion</a:t>
            </a:r>
            <a:endParaRPr lang="en-US" dirty="0"/>
          </a:p>
        </p:txBody>
      </p:sp>
      <p:sp>
        <p:nvSpPr>
          <p:cNvPr id="4" name="Content Placeholder 3"/>
          <p:cNvSpPr>
            <a:spLocks noGrp="1"/>
          </p:cNvSpPr>
          <p:nvPr>
            <p:ph idx="1"/>
          </p:nvPr>
        </p:nvSpPr>
        <p:spPr/>
        <p:txBody>
          <a:bodyPr/>
          <a:lstStyle/>
          <a:p>
            <a:r>
              <a:rPr lang="en-US" dirty="0" smtClean="0"/>
              <a:t>Movement of solutes</a:t>
            </a:r>
          </a:p>
          <a:p>
            <a:pPr lvl="1"/>
            <a:r>
              <a:rPr lang="en-US" dirty="0" smtClean="0"/>
              <a:t>From higher concentration</a:t>
            </a:r>
          </a:p>
          <a:p>
            <a:pPr lvl="1"/>
            <a:r>
              <a:rPr lang="en-US" dirty="0" smtClean="0"/>
              <a:t>To lower concentration</a:t>
            </a:r>
          </a:p>
          <a:p>
            <a:r>
              <a:rPr lang="en-US" dirty="0" smtClean="0"/>
              <a:t>No input of E required</a:t>
            </a:r>
            <a:endParaRPr lang="en-US" dirty="0"/>
          </a:p>
        </p:txBody>
      </p:sp>
    </p:spTree>
    <p:extLst>
      <p:ext uri="{BB962C8B-B14F-4D97-AF65-F5344CB8AC3E}">
        <p14:creationId xmlns:p14="http://schemas.microsoft.com/office/powerpoint/2010/main" val="1146935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eukaryotic organelle extracts E from food?</a:t>
            </a:r>
            <a:endParaRPr lang="en-US" dirty="0"/>
          </a:p>
        </p:txBody>
      </p:sp>
      <p:sp>
        <p:nvSpPr>
          <p:cNvPr id="3" name="Content Placeholder 2"/>
          <p:cNvSpPr>
            <a:spLocks noGrp="1"/>
          </p:cNvSpPr>
          <p:nvPr>
            <p:ph idx="1"/>
          </p:nvPr>
        </p:nvSpPr>
        <p:spPr/>
        <p:txBody>
          <a:bodyPr/>
          <a:lstStyle/>
          <a:p>
            <a:r>
              <a:rPr lang="en-US" dirty="0" smtClean="0"/>
              <a:t>A. Nucleus</a:t>
            </a:r>
          </a:p>
          <a:p>
            <a:r>
              <a:rPr lang="en-US" dirty="0" smtClean="0"/>
              <a:t>B. Mitochondria</a:t>
            </a:r>
          </a:p>
          <a:p>
            <a:r>
              <a:rPr lang="en-US" dirty="0" smtClean="0"/>
              <a:t>C. Lysosome</a:t>
            </a:r>
          </a:p>
          <a:p>
            <a:r>
              <a:rPr lang="en-US" dirty="0" smtClean="0"/>
              <a:t>D. Cell membrane</a:t>
            </a:r>
            <a:endParaRPr lang="en-US" dirty="0"/>
          </a:p>
        </p:txBody>
      </p:sp>
    </p:spTree>
    <p:extLst>
      <p:ext uri="{BB962C8B-B14F-4D97-AF65-F5344CB8AC3E}">
        <p14:creationId xmlns:p14="http://schemas.microsoft.com/office/powerpoint/2010/main" val="1428683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7.jpg"/>
          <p:cNvPicPr>
            <a:picLocks noGrp="1" noChangeAspect="1"/>
          </p:cNvPicPr>
          <p:nvPr>
            <p:ph/>
          </p:nvPr>
        </p:nvPicPr>
        <p:blipFill>
          <a:blip r:embed="rId3">
            <a:extLst>
              <a:ext uri="{28A0092B-C50C-407E-A947-70E740481C1C}">
                <a14:useLocalDpi xmlns:a14="http://schemas.microsoft.com/office/drawing/2010/main" val="0"/>
              </a:ext>
            </a:extLst>
          </a:blip>
          <a:srcRect t="-2960" b="-2960"/>
          <a:stretch>
            <a:fillRect/>
          </a:stretch>
        </p:blipFill>
        <p:spPr/>
      </p:pic>
      <p:sp>
        <p:nvSpPr>
          <p:cNvPr id="6" name="TextBox 5"/>
          <p:cNvSpPr txBox="1"/>
          <p:nvPr/>
        </p:nvSpPr>
        <p:spPr>
          <a:xfrm>
            <a:off x="8451300" y="230885"/>
            <a:ext cx="692700" cy="461665"/>
          </a:xfrm>
          <a:prstGeom prst="rect">
            <a:avLst/>
          </a:prstGeom>
          <a:noFill/>
        </p:spPr>
        <p:txBody>
          <a:bodyPr wrap="square" rtlCol="0">
            <a:spAutoFit/>
          </a:bodyPr>
          <a:lstStyle/>
          <a:p>
            <a:r>
              <a:rPr lang="en-US" dirty="0" smtClean="0">
                <a:latin typeface="+mj-lt"/>
              </a:rPr>
              <a:t>3.7</a:t>
            </a:r>
            <a:endParaRPr lang="en-US" dirty="0">
              <a:latin typeface="+mj-lt"/>
            </a:endParaRPr>
          </a:p>
        </p:txBody>
      </p:sp>
      <p:sp>
        <p:nvSpPr>
          <p:cNvPr id="7" name="TextBox 6"/>
          <p:cNvSpPr txBox="1"/>
          <p:nvPr/>
        </p:nvSpPr>
        <p:spPr>
          <a:xfrm>
            <a:off x="432936" y="0"/>
            <a:ext cx="5022075" cy="954107"/>
          </a:xfrm>
          <a:prstGeom prst="rect">
            <a:avLst/>
          </a:prstGeom>
          <a:noFill/>
        </p:spPr>
        <p:txBody>
          <a:bodyPr wrap="square" rtlCol="0">
            <a:spAutoFit/>
          </a:bodyPr>
          <a:lstStyle/>
          <a:p>
            <a:r>
              <a:rPr lang="en-US" sz="2800" dirty="0" smtClean="0">
                <a:latin typeface="+mn-lt"/>
              </a:rPr>
              <a:t>Small</a:t>
            </a:r>
          </a:p>
          <a:p>
            <a:r>
              <a:rPr lang="en-US" sz="2800" dirty="0" smtClean="0">
                <a:latin typeface="+mn-lt"/>
              </a:rPr>
              <a:t>Uncharged/Hydrophobic</a:t>
            </a:r>
            <a:endParaRPr lang="en-US" sz="2800" dirty="0">
              <a:latin typeface="+mn-lt"/>
            </a:endParaRPr>
          </a:p>
        </p:txBody>
      </p:sp>
      <p:sp>
        <p:nvSpPr>
          <p:cNvPr id="8" name="TextBox 7"/>
          <p:cNvSpPr txBox="1"/>
          <p:nvPr/>
        </p:nvSpPr>
        <p:spPr>
          <a:xfrm>
            <a:off x="685799" y="6096000"/>
            <a:ext cx="7298305" cy="523220"/>
          </a:xfrm>
          <a:prstGeom prst="rect">
            <a:avLst/>
          </a:prstGeom>
          <a:noFill/>
        </p:spPr>
        <p:txBody>
          <a:bodyPr wrap="square" rtlCol="0">
            <a:spAutoFit/>
          </a:bodyPr>
          <a:lstStyle/>
          <a:p>
            <a:r>
              <a:rPr lang="en-US" sz="2800" b="1" dirty="0" smtClean="0">
                <a:solidFill>
                  <a:schemeClr val="accent4">
                    <a:lumMod val="75000"/>
                  </a:schemeClr>
                </a:solidFill>
                <a:latin typeface="+mn-lt"/>
              </a:rPr>
              <a:t>Simple</a:t>
            </a:r>
            <a:r>
              <a:rPr lang="en-US" sz="2800" dirty="0" smtClean="0">
                <a:latin typeface="+mn-lt"/>
              </a:rPr>
              <a:t> </a:t>
            </a:r>
            <a:r>
              <a:rPr lang="en-US" sz="2800" dirty="0" smtClean="0">
                <a:latin typeface="+mn-lt"/>
              </a:rPr>
              <a:t>Diffusion: directly through bilayer</a:t>
            </a:r>
            <a:endParaRPr lang="en-US" sz="2800" dirty="0">
              <a:latin typeface="+mn-lt"/>
            </a:endParaRPr>
          </a:p>
        </p:txBody>
      </p:sp>
      <p:sp>
        <p:nvSpPr>
          <p:cNvPr id="2" name="TextBox 1"/>
          <p:cNvSpPr txBox="1"/>
          <p:nvPr/>
        </p:nvSpPr>
        <p:spPr>
          <a:xfrm>
            <a:off x="0" y="2074847"/>
            <a:ext cx="1031018" cy="83099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High </a:t>
            </a:r>
          </a:p>
          <a:p>
            <a:r>
              <a:rPr lang="en-US" dirty="0" smtClean="0"/>
              <a:t>Conc.</a:t>
            </a:r>
            <a:endParaRPr lang="en-US" dirty="0"/>
          </a:p>
        </p:txBody>
      </p:sp>
      <p:sp>
        <p:nvSpPr>
          <p:cNvPr id="9" name="TextBox 8"/>
          <p:cNvSpPr txBox="1"/>
          <p:nvPr/>
        </p:nvSpPr>
        <p:spPr>
          <a:xfrm>
            <a:off x="0" y="4126047"/>
            <a:ext cx="1031018" cy="83099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Low </a:t>
            </a:r>
          </a:p>
          <a:p>
            <a:r>
              <a:rPr lang="en-US" dirty="0" smtClean="0"/>
              <a:t>Conc.</a:t>
            </a:r>
            <a:endParaRPr lang="en-US" dirty="0"/>
          </a:p>
        </p:txBody>
      </p:sp>
      <p:sp>
        <p:nvSpPr>
          <p:cNvPr id="3" name="Down Arrow 2"/>
          <p:cNvSpPr/>
          <p:nvPr/>
        </p:nvSpPr>
        <p:spPr bwMode="auto">
          <a:xfrm>
            <a:off x="238894" y="3068259"/>
            <a:ext cx="194042" cy="930538"/>
          </a:xfrm>
          <a:prstGeom prst="downArrow">
            <a:avLst/>
          </a:prstGeom>
          <a:solidFill>
            <a:schemeClr val="accent4">
              <a:lumMod val="75000"/>
            </a:schemeClr>
          </a:solidFill>
          <a:ln w="9525"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3410163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7.jpg"/>
          <p:cNvPicPr>
            <a:picLocks noGrp="1" noChangeAspect="1"/>
          </p:cNvPicPr>
          <p:nvPr>
            <p:ph/>
          </p:nvPr>
        </p:nvPicPr>
        <p:blipFill>
          <a:blip r:embed="rId3">
            <a:extLst>
              <a:ext uri="{28A0092B-C50C-407E-A947-70E740481C1C}">
                <a14:useLocalDpi xmlns:a14="http://schemas.microsoft.com/office/drawing/2010/main" val="0"/>
              </a:ext>
            </a:extLst>
          </a:blip>
          <a:srcRect t="-2960" b="-2960"/>
          <a:stretch>
            <a:fillRect/>
          </a:stretch>
        </p:blipFill>
        <p:spPr/>
      </p:pic>
      <p:sp>
        <p:nvSpPr>
          <p:cNvPr id="6" name="TextBox 5"/>
          <p:cNvSpPr txBox="1"/>
          <p:nvPr/>
        </p:nvSpPr>
        <p:spPr>
          <a:xfrm>
            <a:off x="8451300" y="230885"/>
            <a:ext cx="692700" cy="461665"/>
          </a:xfrm>
          <a:prstGeom prst="rect">
            <a:avLst/>
          </a:prstGeom>
          <a:noFill/>
        </p:spPr>
        <p:txBody>
          <a:bodyPr wrap="square" rtlCol="0">
            <a:spAutoFit/>
          </a:bodyPr>
          <a:lstStyle/>
          <a:p>
            <a:r>
              <a:rPr lang="en-US" dirty="0" smtClean="0">
                <a:latin typeface="+mj-lt"/>
              </a:rPr>
              <a:t>3.7</a:t>
            </a:r>
            <a:endParaRPr lang="en-US" dirty="0">
              <a:latin typeface="+mj-lt"/>
            </a:endParaRPr>
          </a:p>
        </p:txBody>
      </p:sp>
      <p:sp>
        <p:nvSpPr>
          <p:cNvPr id="7" name="TextBox 6"/>
          <p:cNvSpPr txBox="1"/>
          <p:nvPr/>
        </p:nvSpPr>
        <p:spPr>
          <a:xfrm>
            <a:off x="2727504" y="0"/>
            <a:ext cx="5022075" cy="954107"/>
          </a:xfrm>
          <a:prstGeom prst="rect">
            <a:avLst/>
          </a:prstGeom>
          <a:noFill/>
        </p:spPr>
        <p:txBody>
          <a:bodyPr wrap="square" rtlCol="0">
            <a:spAutoFit/>
          </a:bodyPr>
          <a:lstStyle/>
          <a:p>
            <a:r>
              <a:rPr lang="en-US" sz="2800" dirty="0" smtClean="0">
                <a:latin typeface="+mn-lt"/>
              </a:rPr>
              <a:t>Large</a:t>
            </a:r>
          </a:p>
          <a:p>
            <a:r>
              <a:rPr lang="en-US" sz="2800" dirty="0" smtClean="0">
                <a:latin typeface="+mn-lt"/>
              </a:rPr>
              <a:t>Charged/Hydrophilic</a:t>
            </a:r>
            <a:endParaRPr lang="en-US" sz="2800" dirty="0">
              <a:latin typeface="+mn-lt"/>
            </a:endParaRPr>
          </a:p>
        </p:txBody>
      </p:sp>
      <p:sp>
        <p:nvSpPr>
          <p:cNvPr id="8" name="TextBox 7"/>
          <p:cNvSpPr txBox="1"/>
          <p:nvPr/>
        </p:nvSpPr>
        <p:spPr>
          <a:xfrm>
            <a:off x="2513990" y="5834390"/>
            <a:ext cx="4422434" cy="523220"/>
          </a:xfrm>
          <a:prstGeom prst="rect">
            <a:avLst/>
          </a:prstGeom>
          <a:noFill/>
        </p:spPr>
        <p:txBody>
          <a:bodyPr wrap="square" rtlCol="0">
            <a:spAutoFit/>
          </a:bodyPr>
          <a:lstStyle/>
          <a:p>
            <a:r>
              <a:rPr lang="en-US" sz="2800" b="1" dirty="0" smtClean="0">
                <a:solidFill>
                  <a:srgbClr val="28817A"/>
                </a:solidFill>
                <a:latin typeface="+mn-lt"/>
              </a:rPr>
              <a:t>Facilitated </a:t>
            </a:r>
            <a:r>
              <a:rPr lang="en-US" sz="2800" dirty="0" smtClean="0">
                <a:latin typeface="+mn-lt"/>
              </a:rPr>
              <a:t>Diffusion</a:t>
            </a:r>
            <a:endParaRPr lang="en-US" sz="2800" dirty="0">
              <a:latin typeface="+mn-lt"/>
            </a:endParaRPr>
          </a:p>
        </p:txBody>
      </p:sp>
      <p:sp>
        <p:nvSpPr>
          <p:cNvPr id="9" name="TextBox 8"/>
          <p:cNvSpPr txBox="1"/>
          <p:nvPr/>
        </p:nvSpPr>
        <p:spPr>
          <a:xfrm>
            <a:off x="0" y="2074847"/>
            <a:ext cx="1031018" cy="83099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High </a:t>
            </a:r>
          </a:p>
          <a:p>
            <a:r>
              <a:rPr lang="en-US" dirty="0" smtClean="0"/>
              <a:t>Conc.</a:t>
            </a:r>
            <a:endParaRPr lang="en-US" dirty="0"/>
          </a:p>
        </p:txBody>
      </p:sp>
      <p:sp>
        <p:nvSpPr>
          <p:cNvPr id="10" name="TextBox 9"/>
          <p:cNvSpPr txBox="1"/>
          <p:nvPr/>
        </p:nvSpPr>
        <p:spPr>
          <a:xfrm>
            <a:off x="0" y="4126047"/>
            <a:ext cx="1031018" cy="83099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Low </a:t>
            </a:r>
          </a:p>
          <a:p>
            <a:r>
              <a:rPr lang="en-US" dirty="0" smtClean="0"/>
              <a:t>Conc.</a:t>
            </a:r>
            <a:endParaRPr lang="en-US" dirty="0"/>
          </a:p>
        </p:txBody>
      </p:sp>
      <p:sp>
        <p:nvSpPr>
          <p:cNvPr id="11" name="Down Arrow 10"/>
          <p:cNvSpPr/>
          <p:nvPr/>
        </p:nvSpPr>
        <p:spPr bwMode="auto">
          <a:xfrm>
            <a:off x="238894" y="3068259"/>
            <a:ext cx="194042" cy="930538"/>
          </a:xfrm>
          <a:prstGeom prst="downArrow">
            <a:avLst/>
          </a:prstGeom>
          <a:solidFill>
            <a:schemeClr val="accent4">
              <a:lumMod val="75000"/>
            </a:schemeClr>
          </a:solidFill>
          <a:ln w="9525"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54188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7.jpg"/>
          <p:cNvPicPr>
            <a:picLocks noGrp="1" noChangeAspect="1"/>
          </p:cNvPicPr>
          <p:nvPr>
            <p:ph/>
          </p:nvPr>
        </p:nvPicPr>
        <p:blipFill>
          <a:blip r:embed="rId3">
            <a:extLst>
              <a:ext uri="{28A0092B-C50C-407E-A947-70E740481C1C}">
                <a14:useLocalDpi xmlns:a14="http://schemas.microsoft.com/office/drawing/2010/main" val="0"/>
              </a:ext>
            </a:extLst>
          </a:blip>
          <a:srcRect t="-2960" b="-2960"/>
          <a:stretch>
            <a:fillRect/>
          </a:stretch>
        </p:blipFill>
        <p:spPr/>
      </p:pic>
      <p:sp>
        <p:nvSpPr>
          <p:cNvPr id="6" name="TextBox 5"/>
          <p:cNvSpPr txBox="1"/>
          <p:nvPr/>
        </p:nvSpPr>
        <p:spPr>
          <a:xfrm>
            <a:off x="8451300" y="230885"/>
            <a:ext cx="692700" cy="461665"/>
          </a:xfrm>
          <a:prstGeom prst="rect">
            <a:avLst/>
          </a:prstGeom>
          <a:noFill/>
        </p:spPr>
        <p:txBody>
          <a:bodyPr wrap="square" rtlCol="0">
            <a:spAutoFit/>
          </a:bodyPr>
          <a:lstStyle/>
          <a:p>
            <a:r>
              <a:rPr lang="en-US" dirty="0" smtClean="0">
                <a:latin typeface="+mj-lt"/>
              </a:rPr>
              <a:t>3.7</a:t>
            </a:r>
            <a:endParaRPr lang="en-US" dirty="0">
              <a:latin typeface="+mj-lt"/>
            </a:endParaRPr>
          </a:p>
        </p:txBody>
      </p:sp>
      <p:sp>
        <p:nvSpPr>
          <p:cNvPr id="7" name="TextBox 6"/>
          <p:cNvSpPr txBox="1"/>
          <p:nvPr/>
        </p:nvSpPr>
        <p:spPr>
          <a:xfrm>
            <a:off x="2727504" y="0"/>
            <a:ext cx="5022075" cy="954107"/>
          </a:xfrm>
          <a:prstGeom prst="rect">
            <a:avLst/>
          </a:prstGeom>
          <a:noFill/>
        </p:spPr>
        <p:txBody>
          <a:bodyPr wrap="square" rtlCol="0">
            <a:spAutoFit/>
          </a:bodyPr>
          <a:lstStyle/>
          <a:p>
            <a:r>
              <a:rPr lang="en-US" sz="2800" dirty="0" smtClean="0">
                <a:latin typeface="+mn-lt"/>
              </a:rPr>
              <a:t>Large</a:t>
            </a:r>
          </a:p>
          <a:p>
            <a:r>
              <a:rPr lang="en-US" sz="2800" dirty="0" smtClean="0">
                <a:latin typeface="+mn-lt"/>
              </a:rPr>
              <a:t>Charged/Hydrophilic</a:t>
            </a:r>
            <a:endParaRPr lang="en-US" sz="2800" dirty="0">
              <a:latin typeface="+mn-lt"/>
            </a:endParaRPr>
          </a:p>
        </p:txBody>
      </p:sp>
      <p:sp>
        <p:nvSpPr>
          <p:cNvPr id="8" name="TextBox 7"/>
          <p:cNvSpPr txBox="1"/>
          <p:nvPr/>
        </p:nvSpPr>
        <p:spPr>
          <a:xfrm>
            <a:off x="2287669" y="5572780"/>
            <a:ext cx="4422434" cy="954107"/>
          </a:xfrm>
          <a:prstGeom prst="rect">
            <a:avLst/>
          </a:prstGeom>
          <a:noFill/>
        </p:spPr>
        <p:txBody>
          <a:bodyPr wrap="square" rtlCol="0">
            <a:spAutoFit/>
          </a:bodyPr>
          <a:lstStyle/>
          <a:p>
            <a:r>
              <a:rPr lang="en-US" sz="2800" b="1" dirty="0" smtClean="0">
                <a:solidFill>
                  <a:srgbClr val="28817A"/>
                </a:solidFill>
                <a:latin typeface="+mn-lt"/>
              </a:rPr>
              <a:t>Facilitated</a:t>
            </a:r>
            <a:r>
              <a:rPr lang="en-US" sz="2800" dirty="0" smtClean="0">
                <a:latin typeface="+mn-lt"/>
              </a:rPr>
              <a:t> </a:t>
            </a:r>
            <a:r>
              <a:rPr lang="en-US" sz="2800" dirty="0" smtClean="0">
                <a:latin typeface="+mn-lt"/>
              </a:rPr>
              <a:t>Diffusion</a:t>
            </a:r>
          </a:p>
          <a:p>
            <a:pPr marL="457200" indent="-457200">
              <a:buFont typeface="Arial"/>
              <a:buChar char="•"/>
            </a:pPr>
            <a:r>
              <a:rPr lang="en-US" sz="2800" dirty="0" smtClean="0">
                <a:latin typeface="+mn-lt"/>
              </a:rPr>
              <a:t>Use a transport protein</a:t>
            </a:r>
            <a:endParaRPr lang="en-US" sz="2800" dirty="0">
              <a:latin typeface="+mn-lt"/>
            </a:endParaRPr>
          </a:p>
        </p:txBody>
      </p:sp>
      <p:sp>
        <p:nvSpPr>
          <p:cNvPr id="9" name="TextBox 8"/>
          <p:cNvSpPr txBox="1"/>
          <p:nvPr/>
        </p:nvSpPr>
        <p:spPr>
          <a:xfrm>
            <a:off x="0" y="2074847"/>
            <a:ext cx="1031018" cy="83099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High </a:t>
            </a:r>
          </a:p>
          <a:p>
            <a:r>
              <a:rPr lang="en-US" dirty="0" smtClean="0"/>
              <a:t>Conc.</a:t>
            </a:r>
            <a:endParaRPr lang="en-US" dirty="0"/>
          </a:p>
        </p:txBody>
      </p:sp>
      <p:sp>
        <p:nvSpPr>
          <p:cNvPr id="10" name="TextBox 9"/>
          <p:cNvSpPr txBox="1"/>
          <p:nvPr/>
        </p:nvSpPr>
        <p:spPr>
          <a:xfrm>
            <a:off x="0" y="4126047"/>
            <a:ext cx="1031018" cy="83099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Low </a:t>
            </a:r>
          </a:p>
          <a:p>
            <a:r>
              <a:rPr lang="en-US" dirty="0" smtClean="0"/>
              <a:t>Conc.</a:t>
            </a:r>
            <a:endParaRPr lang="en-US" dirty="0"/>
          </a:p>
        </p:txBody>
      </p:sp>
      <p:sp>
        <p:nvSpPr>
          <p:cNvPr id="11" name="Down Arrow 10"/>
          <p:cNvSpPr/>
          <p:nvPr/>
        </p:nvSpPr>
        <p:spPr bwMode="auto">
          <a:xfrm>
            <a:off x="238894" y="3068259"/>
            <a:ext cx="194042" cy="930538"/>
          </a:xfrm>
          <a:prstGeom prst="downArrow">
            <a:avLst/>
          </a:prstGeom>
          <a:solidFill>
            <a:schemeClr val="accent4">
              <a:lumMod val="75000"/>
            </a:schemeClr>
          </a:solidFill>
          <a:ln w="9525"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4598532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7.jpg"/>
          <p:cNvPicPr>
            <a:picLocks noGrp="1" noChangeAspect="1"/>
          </p:cNvPicPr>
          <p:nvPr>
            <p:ph/>
          </p:nvPr>
        </p:nvPicPr>
        <p:blipFill>
          <a:blip r:embed="rId3">
            <a:extLst>
              <a:ext uri="{28A0092B-C50C-407E-A947-70E740481C1C}">
                <a14:useLocalDpi xmlns:a14="http://schemas.microsoft.com/office/drawing/2010/main" val="0"/>
              </a:ext>
            </a:extLst>
          </a:blip>
          <a:srcRect t="-2960" b="-2960"/>
          <a:stretch>
            <a:fillRect/>
          </a:stretch>
        </p:blipFill>
        <p:spPr/>
      </p:pic>
      <p:sp>
        <p:nvSpPr>
          <p:cNvPr id="6" name="TextBox 5"/>
          <p:cNvSpPr txBox="1"/>
          <p:nvPr/>
        </p:nvSpPr>
        <p:spPr>
          <a:xfrm>
            <a:off x="8451300" y="230885"/>
            <a:ext cx="692700" cy="461665"/>
          </a:xfrm>
          <a:prstGeom prst="rect">
            <a:avLst/>
          </a:prstGeom>
          <a:noFill/>
        </p:spPr>
        <p:txBody>
          <a:bodyPr wrap="square" rtlCol="0">
            <a:spAutoFit/>
          </a:bodyPr>
          <a:lstStyle/>
          <a:p>
            <a:r>
              <a:rPr lang="en-US" dirty="0" smtClean="0">
                <a:latin typeface="+mj-lt"/>
              </a:rPr>
              <a:t>3.7</a:t>
            </a:r>
            <a:endParaRPr lang="en-US" dirty="0">
              <a:latin typeface="+mj-lt"/>
            </a:endParaRPr>
          </a:p>
        </p:txBody>
      </p:sp>
      <p:sp>
        <p:nvSpPr>
          <p:cNvPr id="7" name="TextBox 6"/>
          <p:cNvSpPr txBox="1"/>
          <p:nvPr/>
        </p:nvSpPr>
        <p:spPr>
          <a:xfrm>
            <a:off x="3436125" y="169330"/>
            <a:ext cx="5022075" cy="523220"/>
          </a:xfrm>
          <a:prstGeom prst="rect">
            <a:avLst/>
          </a:prstGeom>
          <a:noFill/>
        </p:spPr>
        <p:txBody>
          <a:bodyPr wrap="square" rtlCol="0">
            <a:spAutoFit/>
          </a:bodyPr>
          <a:lstStyle/>
          <a:p>
            <a:r>
              <a:rPr lang="en-US" sz="2800" dirty="0" smtClean="0">
                <a:latin typeface="+mn-lt"/>
              </a:rPr>
              <a:t>Any solute from low to high</a:t>
            </a:r>
            <a:endParaRPr lang="en-US" sz="2800" dirty="0">
              <a:latin typeface="+mn-lt"/>
            </a:endParaRPr>
          </a:p>
        </p:txBody>
      </p:sp>
      <p:sp>
        <p:nvSpPr>
          <p:cNvPr id="8" name="TextBox 7"/>
          <p:cNvSpPr txBox="1"/>
          <p:nvPr/>
        </p:nvSpPr>
        <p:spPr>
          <a:xfrm>
            <a:off x="3294229" y="5572780"/>
            <a:ext cx="5670599" cy="954107"/>
          </a:xfrm>
          <a:prstGeom prst="rect">
            <a:avLst/>
          </a:prstGeom>
          <a:noFill/>
        </p:spPr>
        <p:txBody>
          <a:bodyPr wrap="square" rtlCol="0">
            <a:spAutoFit/>
          </a:bodyPr>
          <a:lstStyle/>
          <a:p>
            <a:r>
              <a:rPr lang="en-US" sz="2800" dirty="0" smtClean="0">
                <a:latin typeface="+mn-lt"/>
              </a:rPr>
              <a:t>Active Transport</a:t>
            </a:r>
          </a:p>
          <a:p>
            <a:pPr marL="457200" indent="-457200">
              <a:buFont typeface="Arial"/>
              <a:buChar char="•"/>
            </a:pPr>
            <a:r>
              <a:rPr lang="en-US" sz="2800" dirty="0" smtClean="0">
                <a:latin typeface="+mn-lt"/>
              </a:rPr>
              <a:t>Use a transport protein (pump)</a:t>
            </a:r>
            <a:endParaRPr lang="en-US" sz="2800" dirty="0">
              <a:latin typeface="+mn-lt"/>
            </a:endParaRPr>
          </a:p>
        </p:txBody>
      </p:sp>
      <p:sp>
        <p:nvSpPr>
          <p:cNvPr id="9" name="TextBox 8"/>
          <p:cNvSpPr txBox="1"/>
          <p:nvPr/>
        </p:nvSpPr>
        <p:spPr>
          <a:xfrm>
            <a:off x="8260719" y="2237262"/>
            <a:ext cx="1031018" cy="83099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High </a:t>
            </a:r>
          </a:p>
          <a:p>
            <a:r>
              <a:rPr lang="en-US" dirty="0" smtClean="0"/>
              <a:t>Conc.</a:t>
            </a:r>
            <a:endParaRPr lang="en-US" dirty="0"/>
          </a:p>
        </p:txBody>
      </p:sp>
      <p:sp>
        <p:nvSpPr>
          <p:cNvPr id="10" name="TextBox 9"/>
          <p:cNvSpPr txBox="1"/>
          <p:nvPr/>
        </p:nvSpPr>
        <p:spPr>
          <a:xfrm>
            <a:off x="8260719" y="4288462"/>
            <a:ext cx="1031018" cy="83099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Low </a:t>
            </a:r>
          </a:p>
          <a:p>
            <a:r>
              <a:rPr lang="en-US" dirty="0" smtClean="0"/>
              <a:t>Conc.</a:t>
            </a:r>
            <a:endParaRPr lang="en-US" dirty="0"/>
          </a:p>
        </p:txBody>
      </p:sp>
      <p:sp>
        <p:nvSpPr>
          <p:cNvPr id="2" name="Up Arrow 1"/>
          <p:cNvSpPr/>
          <p:nvPr/>
        </p:nvSpPr>
        <p:spPr bwMode="auto">
          <a:xfrm>
            <a:off x="8625348" y="3194008"/>
            <a:ext cx="201174" cy="943112"/>
          </a:xfrm>
          <a:prstGeom prst="upArrow">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3641948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about Water?</a:t>
            </a:r>
            <a:endParaRPr lang="en-US" dirty="0"/>
          </a:p>
        </p:txBody>
      </p:sp>
      <p:sp>
        <p:nvSpPr>
          <p:cNvPr id="4" name="Content Placeholder 3"/>
          <p:cNvSpPr>
            <a:spLocks noGrp="1"/>
          </p:cNvSpPr>
          <p:nvPr>
            <p:ph idx="1"/>
          </p:nvPr>
        </p:nvSpPr>
        <p:spPr/>
        <p:txBody>
          <a:bodyPr/>
          <a:lstStyle/>
          <a:p>
            <a:r>
              <a:rPr lang="en-US" dirty="0" smtClean="0"/>
              <a:t>Can also cross membranes</a:t>
            </a:r>
          </a:p>
          <a:p>
            <a:pPr lvl="1"/>
            <a:r>
              <a:rPr lang="en-US" dirty="0" smtClean="0"/>
              <a:t>From low total solute</a:t>
            </a:r>
          </a:p>
          <a:p>
            <a:pPr lvl="1"/>
            <a:r>
              <a:rPr lang="en-US" dirty="0" smtClean="0"/>
              <a:t>To high total solute</a:t>
            </a:r>
          </a:p>
          <a:p>
            <a:r>
              <a:rPr lang="en-US" dirty="0" smtClean="0"/>
              <a:t>Osmosis</a:t>
            </a:r>
          </a:p>
        </p:txBody>
      </p:sp>
    </p:spTree>
    <p:extLst>
      <p:ext uri="{BB962C8B-B14F-4D97-AF65-F5344CB8AC3E}">
        <p14:creationId xmlns:p14="http://schemas.microsoft.com/office/powerpoint/2010/main" val="2259902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nfographic_03_04_02.jpg"/>
          <p:cNvPicPr>
            <a:picLocks noGrp="1" noChangeAspect="1"/>
          </p:cNvPicPr>
          <p:nvPr>
            <p:ph/>
          </p:nvPr>
        </p:nvPicPr>
        <p:blipFill>
          <a:blip r:embed="rId2">
            <a:extLst>
              <a:ext uri="{28A0092B-C50C-407E-A947-70E740481C1C}">
                <a14:useLocalDpi xmlns:a14="http://schemas.microsoft.com/office/drawing/2010/main" val="0"/>
              </a:ext>
            </a:extLst>
          </a:blip>
          <a:srcRect l="-15291" r="-15291"/>
          <a:stretch>
            <a:fillRect/>
          </a:stretch>
        </p:blipFill>
        <p:spPr/>
      </p:pic>
      <p:sp>
        <p:nvSpPr>
          <p:cNvPr id="4" name="TextBox 3"/>
          <p:cNvSpPr txBox="1"/>
          <p:nvPr/>
        </p:nvSpPr>
        <p:spPr>
          <a:xfrm>
            <a:off x="7971531" y="201197"/>
            <a:ext cx="779550" cy="461665"/>
          </a:xfrm>
          <a:prstGeom prst="rect">
            <a:avLst/>
          </a:prstGeom>
          <a:noFill/>
        </p:spPr>
        <p:txBody>
          <a:bodyPr wrap="square" rtlCol="0">
            <a:spAutoFit/>
          </a:bodyPr>
          <a:lstStyle/>
          <a:p>
            <a:r>
              <a:rPr lang="en-US" dirty="0" smtClean="0">
                <a:latin typeface="+mn-lt"/>
              </a:rPr>
              <a:t>3.4</a:t>
            </a:r>
            <a:endParaRPr lang="en-US" dirty="0">
              <a:latin typeface="+mn-lt"/>
            </a:endParaRPr>
          </a:p>
        </p:txBody>
      </p:sp>
      <p:sp>
        <p:nvSpPr>
          <p:cNvPr id="5" name="TextBox 4"/>
          <p:cNvSpPr txBox="1"/>
          <p:nvPr/>
        </p:nvSpPr>
        <p:spPr>
          <a:xfrm>
            <a:off x="389775" y="201197"/>
            <a:ext cx="4438408" cy="523220"/>
          </a:xfrm>
          <a:prstGeom prst="rect">
            <a:avLst/>
          </a:prstGeom>
          <a:noFill/>
        </p:spPr>
        <p:txBody>
          <a:bodyPr wrap="square" rtlCol="0">
            <a:spAutoFit/>
          </a:bodyPr>
          <a:lstStyle/>
          <a:p>
            <a:r>
              <a:rPr lang="en-US" sz="2800" dirty="0" smtClean="0">
                <a:latin typeface="+mn-lt"/>
              </a:rPr>
              <a:t>Isotonic Solutions</a:t>
            </a:r>
            <a:endParaRPr lang="en-US" sz="2800" dirty="0">
              <a:latin typeface="+mn-lt"/>
            </a:endParaRPr>
          </a:p>
        </p:txBody>
      </p:sp>
    </p:spTree>
    <p:extLst>
      <p:ext uri="{BB962C8B-B14F-4D97-AF65-F5344CB8AC3E}">
        <p14:creationId xmlns:p14="http://schemas.microsoft.com/office/powerpoint/2010/main" val="40912263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nfographic_03_04_01.jpg"/>
          <p:cNvPicPr>
            <a:picLocks noGrp="1" noChangeAspect="1"/>
          </p:cNvPicPr>
          <p:nvPr>
            <p:ph/>
          </p:nvPr>
        </p:nvPicPr>
        <p:blipFill rotWithShape="1">
          <a:blip r:embed="rId3">
            <a:extLst>
              <a:ext uri="{28A0092B-C50C-407E-A947-70E740481C1C}">
                <a14:useLocalDpi xmlns:a14="http://schemas.microsoft.com/office/drawing/2010/main" val="0"/>
              </a:ext>
            </a:extLst>
          </a:blip>
          <a:srcRect l="-16029" r="-16029" b="77729"/>
          <a:stretch/>
        </p:blipFill>
        <p:spPr>
          <a:xfrm>
            <a:off x="685800" y="609600"/>
            <a:ext cx="7772400" cy="1221874"/>
          </a:xfrm>
        </p:spPr>
      </p:pic>
      <p:sp>
        <p:nvSpPr>
          <p:cNvPr id="9" name="TextBox 8"/>
          <p:cNvSpPr txBox="1"/>
          <p:nvPr/>
        </p:nvSpPr>
        <p:spPr>
          <a:xfrm>
            <a:off x="7971531" y="201197"/>
            <a:ext cx="779550" cy="461665"/>
          </a:xfrm>
          <a:prstGeom prst="rect">
            <a:avLst/>
          </a:prstGeom>
          <a:noFill/>
        </p:spPr>
        <p:txBody>
          <a:bodyPr wrap="square" rtlCol="0">
            <a:spAutoFit/>
          </a:bodyPr>
          <a:lstStyle/>
          <a:p>
            <a:r>
              <a:rPr lang="en-US" dirty="0" smtClean="0">
                <a:latin typeface="+mn-lt"/>
              </a:rPr>
              <a:t>3.4</a:t>
            </a:r>
            <a:endParaRPr lang="en-US" dirty="0">
              <a:latin typeface="+mn-lt"/>
            </a:endParaRPr>
          </a:p>
        </p:txBody>
      </p:sp>
      <p:sp>
        <p:nvSpPr>
          <p:cNvPr id="10" name="TextBox 9"/>
          <p:cNvSpPr txBox="1"/>
          <p:nvPr/>
        </p:nvSpPr>
        <p:spPr>
          <a:xfrm>
            <a:off x="389775" y="201197"/>
            <a:ext cx="4438408" cy="523220"/>
          </a:xfrm>
          <a:prstGeom prst="rect">
            <a:avLst/>
          </a:prstGeom>
          <a:noFill/>
        </p:spPr>
        <p:txBody>
          <a:bodyPr wrap="square" rtlCol="0">
            <a:spAutoFit/>
          </a:bodyPr>
          <a:lstStyle/>
          <a:p>
            <a:r>
              <a:rPr lang="en-US" sz="2800" dirty="0" smtClean="0">
                <a:latin typeface="+mn-lt"/>
              </a:rPr>
              <a:t>Hypotonic Solutions</a:t>
            </a:r>
            <a:endParaRPr lang="en-US" sz="2800" dirty="0">
              <a:latin typeface="+mn-lt"/>
            </a:endParaRPr>
          </a:p>
        </p:txBody>
      </p:sp>
      <p:sp>
        <p:nvSpPr>
          <p:cNvPr id="11" name="TextBox 10"/>
          <p:cNvSpPr txBox="1"/>
          <p:nvPr/>
        </p:nvSpPr>
        <p:spPr>
          <a:xfrm>
            <a:off x="1684421" y="2580105"/>
            <a:ext cx="6287110" cy="2677656"/>
          </a:xfrm>
          <a:prstGeom prst="rect">
            <a:avLst/>
          </a:prstGeom>
          <a:noFill/>
        </p:spPr>
        <p:txBody>
          <a:bodyPr wrap="square" rtlCol="0">
            <a:spAutoFit/>
          </a:bodyPr>
          <a:lstStyle/>
          <a:p>
            <a:r>
              <a:rPr lang="en-US" sz="2800" dirty="0" smtClean="0">
                <a:latin typeface="+mn-lt"/>
              </a:rPr>
              <a:t>Which way will water move?</a:t>
            </a:r>
          </a:p>
          <a:p>
            <a:pPr marL="457200" indent="-457200">
              <a:buAutoNum type="alphaLcPeriod"/>
            </a:pPr>
            <a:r>
              <a:rPr lang="en-US" sz="2800" dirty="0" smtClean="0">
                <a:latin typeface="+mn-lt"/>
              </a:rPr>
              <a:t>Into cell</a:t>
            </a:r>
          </a:p>
          <a:p>
            <a:pPr marL="457200" indent="-457200">
              <a:buAutoNum type="alphaLcPeriod"/>
            </a:pPr>
            <a:r>
              <a:rPr lang="en-US" sz="2800" dirty="0" smtClean="0">
                <a:latin typeface="+mn-lt"/>
              </a:rPr>
              <a:t>Out of cell</a:t>
            </a:r>
          </a:p>
          <a:p>
            <a:pPr marL="457200" indent="-457200">
              <a:buAutoNum type="alphaLcPeriod"/>
            </a:pPr>
            <a:r>
              <a:rPr lang="en-US" sz="2800" dirty="0" smtClean="0">
                <a:latin typeface="+mn-lt"/>
              </a:rPr>
              <a:t>Water moves equally in each direction</a:t>
            </a:r>
          </a:p>
          <a:p>
            <a:endParaRPr lang="en-US" sz="2800" dirty="0">
              <a:latin typeface="+mn-lt"/>
            </a:endParaRPr>
          </a:p>
        </p:txBody>
      </p:sp>
    </p:spTree>
    <p:extLst>
      <p:ext uri="{BB962C8B-B14F-4D97-AF65-F5344CB8AC3E}">
        <p14:creationId xmlns:p14="http://schemas.microsoft.com/office/powerpoint/2010/main" val="303989736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nfographic_03_04_01.jpg"/>
          <p:cNvPicPr>
            <a:picLocks noGrp="1" noChangeAspect="1"/>
          </p:cNvPicPr>
          <p:nvPr>
            <p:ph/>
          </p:nvPr>
        </p:nvPicPr>
        <p:blipFill>
          <a:blip r:embed="rId2">
            <a:extLst>
              <a:ext uri="{28A0092B-C50C-407E-A947-70E740481C1C}">
                <a14:useLocalDpi xmlns:a14="http://schemas.microsoft.com/office/drawing/2010/main" val="0"/>
              </a:ext>
            </a:extLst>
          </a:blip>
          <a:srcRect l="-16029" r="-16029"/>
          <a:stretch>
            <a:fillRect/>
          </a:stretch>
        </p:blipFill>
        <p:spPr/>
      </p:pic>
      <p:sp>
        <p:nvSpPr>
          <p:cNvPr id="9" name="TextBox 8"/>
          <p:cNvSpPr txBox="1"/>
          <p:nvPr/>
        </p:nvSpPr>
        <p:spPr>
          <a:xfrm>
            <a:off x="7971531" y="201197"/>
            <a:ext cx="779550" cy="461665"/>
          </a:xfrm>
          <a:prstGeom prst="rect">
            <a:avLst/>
          </a:prstGeom>
          <a:noFill/>
        </p:spPr>
        <p:txBody>
          <a:bodyPr wrap="square" rtlCol="0">
            <a:spAutoFit/>
          </a:bodyPr>
          <a:lstStyle/>
          <a:p>
            <a:r>
              <a:rPr lang="en-US" dirty="0" smtClean="0">
                <a:latin typeface="+mn-lt"/>
              </a:rPr>
              <a:t>3.4</a:t>
            </a:r>
            <a:endParaRPr lang="en-US" dirty="0">
              <a:latin typeface="+mn-lt"/>
            </a:endParaRPr>
          </a:p>
        </p:txBody>
      </p:sp>
      <p:sp>
        <p:nvSpPr>
          <p:cNvPr id="10" name="TextBox 9"/>
          <p:cNvSpPr txBox="1"/>
          <p:nvPr/>
        </p:nvSpPr>
        <p:spPr>
          <a:xfrm>
            <a:off x="389775" y="201197"/>
            <a:ext cx="4438408" cy="523220"/>
          </a:xfrm>
          <a:prstGeom prst="rect">
            <a:avLst/>
          </a:prstGeom>
          <a:noFill/>
        </p:spPr>
        <p:txBody>
          <a:bodyPr wrap="square" rtlCol="0">
            <a:spAutoFit/>
          </a:bodyPr>
          <a:lstStyle/>
          <a:p>
            <a:r>
              <a:rPr lang="en-US" sz="2800" dirty="0" smtClean="0">
                <a:latin typeface="+mn-lt"/>
              </a:rPr>
              <a:t>Hypotonic Solutions</a:t>
            </a:r>
            <a:endParaRPr lang="en-US" sz="2800" dirty="0">
              <a:latin typeface="+mn-lt"/>
            </a:endParaRPr>
          </a:p>
        </p:txBody>
      </p:sp>
    </p:spTree>
    <p:extLst>
      <p:ext uri="{BB962C8B-B14F-4D97-AF65-F5344CB8AC3E}">
        <p14:creationId xmlns:p14="http://schemas.microsoft.com/office/powerpoint/2010/main" val="16672541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nfographic_03_04_03.jpg"/>
          <p:cNvPicPr>
            <a:picLocks noGrp="1" noChangeAspect="1"/>
          </p:cNvPicPr>
          <p:nvPr>
            <p:ph/>
          </p:nvPr>
        </p:nvPicPr>
        <p:blipFill>
          <a:blip r:embed="rId2">
            <a:extLst>
              <a:ext uri="{28A0092B-C50C-407E-A947-70E740481C1C}">
                <a14:useLocalDpi xmlns:a14="http://schemas.microsoft.com/office/drawing/2010/main" val="0"/>
              </a:ext>
            </a:extLst>
          </a:blip>
          <a:srcRect l="-19282" r="-19282"/>
          <a:stretch>
            <a:fillRect/>
          </a:stretch>
        </p:blipFill>
        <p:spPr/>
      </p:pic>
      <p:sp>
        <p:nvSpPr>
          <p:cNvPr id="4" name="TextBox 3"/>
          <p:cNvSpPr txBox="1"/>
          <p:nvPr/>
        </p:nvSpPr>
        <p:spPr>
          <a:xfrm>
            <a:off x="7971531" y="201197"/>
            <a:ext cx="779550" cy="461665"/>
          </a:xfrm>
          <a:prstGeom prst="rect">
            <a:avLst/>
          </a:prstGeom>
          <a:noFill/>
        </p:spPr>
        <p:txBody>
          <a:bodyPr wrap="square" rtlCol="0">
            <a:spAutoFit/>
          </a:bodyPr>
          <a:lstStyle/>
          <a:p>
            <a:r>
              <a:rPr lang="en-US" dirty="0" smtClean="0">
                <a:latin typeface="+mn-lt"/>
              </a:rPr>
              <a:t>3.4</a:t>
            </a:r>
            <a:endParaRPr lang="en-US" dirty="0">
              <a:latin typeface="+mn-lt"/>
            </a:endParaRPr>
          </a:p>
        </p:txBody>
      </p:sp>
      <p:sp>
        <p:nvSpPr>
          <p:cNvPr id="5" name="TextBox 4"/>
          <p:cNvSpPr txBox="1"/>
          <p:nvPr/>
        </p:nvSpPr>
        <p:spPr>
          <a:xfrm>
            <a:off x="389775" y="201197"/>
            <a:ext cx="4438408" cy="523220"/>
          </a:xfrm>
          <a:prstGeom prst="rect">
            <a:avLst/>
          </a:prstGeom>
          <a:noFill/>
        </p:spPr>
        <p:txBody>
          <a:bodyPr wrap="square" rtlCol="0">
            <a:spAutoFit/>
          </a:bodyPr>
          <a:lstStyle/>
          <a:p>
            <a:r>
              <a:rPr lang="en-US" sz="2800" dirty="0" smtClean="0">
                <a:latin typeface="+mn-lt"/>
              </a:rPr>
              <a:t>Hypertonic Solutions</a:t>
            </a:r>
            <a:endParaRPr lang="en-US" sz="2800" dirty="0">
              <a:latin typeface="+mn-lt"/>
            </a:endParaRPr>
          </a:p>
        </p:txBody>
      </p:sp>
    </p:spTree>
    <p:extLst>
      <p:ext uri="{BB962C8B-B14F-4D97-AF65-F5344CB8AC3E}">
        <p14:creationId xmlns:p14="http://schemas.microsoft.com/office/powerpoint/2010/main" val="32695244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nfographic_03_04_03.jpg"/>
          <p:cNvPicPr>
            <a:picLocks noGrp="1" noChangeAspect="1"/>
          </p:cNvPicPr>
          <p:nvPr>
            <p:ph/>
          </p:nvPr>
        </p:nvPicPr>
        <p:blipFill rotWithShape="1">
          <a:blip r:embed="rId3">
            <a:extLst>
              <a:ext uri="{28A0092B-C50C-407E-A947-70E740481C1C}">
                <a14:useLocalDpi xmlns:a14="http://schemas.microsoft.com/office/drawing/2010/main" val="0"/>
              </a:ext>
            </a:extLst>
          </a:blip>
          <a:srcRect l="-19282" r="-19282" b="77485"/>
          <a:stretch/>
        </p:blipFill>
        <p:spPr>
          <a:xfrm>
            <a:off x="685800" y="609600"/>
            <a:ext cx="7772400" cy="1235242"/>
          </a:xfrm>
        </p:spPr>
      </p:pic>
      <p:sp>
        <p:nvSpPr>
          <p:cNvPr id="4" name="TextBox 3"/>
          <p:cNvSpPr txBox="1"/>
          <p:nvPr/>
        </p:nvSpPr>
        <p:spPr>
          <a:xfrm>
            <a:off x="7971531" y="201197"/>
            <a:ext cx="779550" cy="461665"/>
          </a:xfrm>
          <a:prstGeom prst="rect">
            <a:avLst/>
          </a:prstGeom>
          <a:noFill/>
        </p:spPr>
        <p:txBody>
          <a:bodyPr wrap="square" rtlCol="0">
            <a:spAutoFit/>
          </a:bodyPr>
          <a:lstStyle/>
          <a:p>
            <a:r>
              <a:rPr lang="en-US" dirty="0" smtClean="0">
                <a:latin typeface="+mn-lt"/>
              </a:rPr>
              <a:t>3.4</a:t>
            </a:r>
            <a:endParaRPr lang="en-US" dirty="0">
              <a:latin typeface="+mn-lt"/>
            </a:endParaRPr>
          </a:p>
        </p:txBody>
      </p:sp>
      <p:sp>
        <p:nvSpPr>
          <p:cNvPr id="5" name="TextBox 4"/>
          <p:cNvSpPr txBox="1"/>
          <p:nvPr/>
        </p:nvSpPr>
        <p:spPr>
          <a:xfrm>
            <a:off x="389775" y="201197"/>
            <a:ext cx="4438408" cy="523220"/>
          </a:xfrm>
          <a:prstGeom prst="rect">
            <a:avLst/>
          </a:prstGeom>
          <a:noFill/>
        </p:spPr>
        <p:txBody>
          <a:bodyPr wrap="square" rtlCol="0">
            <a:spAutoFit/>
          </a:bodyPr>
          <a:lstStyle/>
          <a:p>
            <a:r>
              <a:rPr lang="en-US" sz="2800" dirty="0" smtClean="0">
                <a:latin typeface="+mn-lt"/>
              </a:rPr>
              <a:t>Hypertonic Solutions</a:t>
            </a:r>
            <a:endParaRPr lang="en-US" sz="2800" dirty="0">
              <a:latin typeface="+mn-lt"/>
            </a:endParaRPr>
          </a:p>
        </p:txBody>
      </p:sp>
      <p:sp>
        <p:nvSpPr>
          <p:cNvPr id="6" name="TextBox 5"/>
          <p:cNvSpPr txBox="1"/>
          <p:nvPr/>
        </p:nvSpPr>
        <p:spPr>
          <a:xfrm>
            <a:off x="1684421" y="2580105"/>
            <a:ext cx="6287110" cy="2677656"/>
          </a:xfrm>
          <a:prstGeom prst="rect">
            <a:avLst/>
          </a:prstGeom>
          <a:noFill/>
        </p:spPr>
        <p:txBody>
          <a:bodyPr wrap="square" rtlCol="0">
            <a:spAutoFit/>
          </a:bodyPr>
          <a:lstStyle/>
          <a:p>
            <a:r>
              <a:rPr lang="en-US" sz="2800" dirty="0" smtClean="0">
                <a:latin typeface="+mn-lt"/>
              </a:rPr>
              <a:t>Which way will water move?</a:t>
            </a:r>
          </a:p>
          <a:p>
            <a:pPr marL="457200" indent="-457200">
              <a:buAutoNum type="alphaLcPeriod"/>
            </a:pPr>
            <a:r>
              <a:rPr lang="en-US" sz="2800" dirty="0" smtClean="0">
                <a:latin typeface="+mn-lt"/>
              </a:rPr>
              <a:t>Into cell</a:t>
            </a:r>
          </a:p>
          <a:p>
            <a:pPr marL="457200" indent="-457200">
              <a:buAutoNum type="alphaLcPeriod"/>
            </a:pPr>
            <a:r>
              <a:rPr lang="en-US" sz="2800" dirty="0" smtClean="0">
                <a:latin typeface="+mn-lt"/>
              </a:rPr>
              <a:t>Out of cell</a:t>
            </a:r>
          </a:p>
          <a:p>
            <a:pPr marL="457200" indent="-457200">
              <a:buAutoNum type="alphaLcPeriod"/>
            </a:pPr>
            <a:r>
              <a:rPr lang="en-US" sz="2800" dirty="0" smtClean="0">
                <a:latin typeface="+mn-lt"/>
              </a:rPr>
              <a:t>Water moves equally in each direction</a:t>
            </a:r>
          </a:p>
          <a:p>
            <a:endParaRPr lang="en-US" sz="2800" dirty="0">
              <a:latin typeface="+mn-lt"/>
            </a:endParaRPr>
          </a:p>
        </p:txBody>
      </p:sp>
    </p:spTree>
    <p:extLst>
      <p:ext uri="{BB962C8B-B14F-4D97-AF65-F5344CB8AC3E}">
        <p14:creationId xmlns:p14="http://schemas.microsoft.com/office/powerpoint/2010/main" val="3320527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is/are found in plants, but not animals?</a:t>
            </a:r>
            <a:endParaRPr lang="en-US" dirty="0"/>
          </a:p>
        </p:txBody>
      </p:sp>
      <p:sp>
        <p:nvSpPr>
          <p:cNvPr id="3" name="Content Placeholder 2"/>
          <p:cNvSpPr>
            <a:spLocks noGrp="1"/>
          </p:cNvSpPr>
          <p:nvPr>
            <p:ph idx="1"/>
          </p:nvPr>
        </p:nvSpPr>
        <p:spPr/>
        <p:txBody>
          <a:bodyPr/>
          <a:lstStyle/>
          <a:p>
            <a:r>
              <a:rPr lang="en-US" dirty="0" smtClean="0"/>
              <a:t>A. cell membrane</a:t>
            </a:r>
          </a:p>
          <a:p>
            <a:r>
              <a:rPr lang="en-US" dirty="0" smtClean="0"/>
              <a:t>B. cellulose cell wall</a:t>
            </a:r>
          </a:p>
          <a:p>
            <a:r>
              <a:rPr lang="en-US" dirty="0" smtClean="0"/>
              <a:t>C. chloroplast</a:t>
            </a:r>
          </a:p>
          <a:p>
            <a:r>
              <a:rPr lang="en-US" dirty="0" smtClean="0"/>
              <a:t>D. b &amp; c</a:t>
            </a:r>
            <a:endParaRPr lang="en-US" dirty="0"/>
          </a:p>
        </p:txBody>
      </p:sp>
    </p:spTree>
    <p:extLst>
      <p:ext uri="{BB962C8B-B14F-4D97-AF65-F5344CB8AC3E}">
        <p14:creationId xmlns:p14="http://schemas.microsoft.com/office/powerpoint/2010/main" val="2688839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nfographic_03_04_01.jpg"/>
          <p:cNvPicPr>
            <a:picLocks noGrp="1" noChangeAspect="1"/>
          </p:cNvPicPr>
          <p:nvPr>
            <p:ph/>
          </p:nvPr>
        </p:nvPicPr>
        <p:blipFill>
          <a:blip r:embed="rId2">
            <a:extLst>
              <a:ext uri="{28A0092B-C50C-407E-A947-70E740481C1C}">
                <a14:useLocalDpi xmlns:a14="http://schemas.microsoft.com/office/drawing/2010/main" val="0"/>
              </a:ext>
            </a:extLst>
          </a:blip>
          <a:srcRect l="-16029" r="-16029"/>
          <a:stretch>
            <a:fillRect/>
          </a:stretch>
        </p:blipFill>
        <p:spPr/>
      </p:pic>
      <p:sp>
        <p:nvSpPr>
          <p:cNvPr id="9" name="TextBox 8"/>
          <p:cNvSpPr txBox="1"/>
          <p:nvPr/>
        </p:nvSpPr>
        <p:spPr>
          <a:xfrm>
            <a:off x="7971531" y="201197"/>
            <a:ext cx="779550" cy="461665"/>
          </a:xfrm>
          <a:prstGeom prst="rect">
            <a:avLst/>
          </a:prstGeom>
          <a:noFill/>
        </p:spPr>
        <p:txBody>
          <a:bodyPr wrap="square" rtlCol="0">
            <a:spAutoFit/>
          </a:bodyPr>
          <a:lstStyle/>
          <a:p>
            <a:r>
              <a:rPr lang="en-US" dirty="0" smtClean="0">
                <a:latin typeface="+mn-lt"/>
              </a:rPr>
              <a:t>3.4</a:t>
            </a:r>
            <a:endParaRPr lang="en-US" dirty="0">
              <a:latin typeface="+mn-lt"/>
            </a:endParaRPr>
          </a:p>
        </p:txBody>
      </p:sp>
      <p:sp>
        <p:nvSpPr>
          <p:cNvPr id="10" name="TextBox 9"/>
          <p:cNvSpPr txBox="1"/>
          <p:nvPr/>
        </p:nvSpPr>
        <p:spPr>
          <a:xfrm>
            <a:off x="389775" y="201197"/>
            <a:ext cx="6085522" cy="523220"/>
          </a:xfrm>
          <a:prstGeom prst="rect">
            <a:avLst/>
          </a:prstGeom>
          <a:noFill/>
        </p:spPr>
        <p:txBody>
          <a:bodyPr wrap="square" rtlCol="0">
            <a:spAutoFit/>
          </a:bodyPr>
          <a:lstStyle/>
          <a:p>
            <a:r>
              <a:rPr lang="en-US" sz="2800" dirty="0" smtClean="0">
                <a:latin typeface="+mn-lt"/>
              </a:rPr>
              <a:t>What if this were an animal cell?</a:t>
            </a:r>
            <a:endParaRPr lang="en-US" sz="2800" dirty="0">
              <a:latin typeface="+mn-lt"/>
            </a:endParaRPr>
          </a:p>
        </p:txBody>
      </p:sp>
    </p:spTree>
    <p:extLst>
      <p:ext uri="{BB962C8B-B14F-4D97-AF65-F5344CB8AC3E}">
        <p14:creationId xmlns:p14="http://schemas.microsoft.com/office/powerpoint/2010/main" val="25165674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nfographic_03_04_01.jpg"/>
          <p:cNvPicPr>
            <a:picLocks noGrp="1" noChangeAspect="1"/>
          </p:cNvPicPr>
          <p:nvPr>
            <p:ph/>
          </p:nvPr>
        </p:nvPicPr>
        <p:blipFill>
          <a:blip r:embed="rId2">
            <a:extLst>
              <a:ext uri="{28A0092B-C50C-407E-A947-70E740481C1C}">
                <a14:useLocalDpi xmlns:a14="http://schemas.microsoft.com/office/drawing/2010/main" val="0"/>
              </a:ext>
            </a:extLst>
          </a:blip>
          <a:srcRect l="-16029" r="-16029"/>
          <a:stretch>
            <a:fillRect/>
          </a:stretch>
        </p:blipFill>
        <p:spPr/>
      </p:pic>
      <p:sp>
        <p:nvSpPr>
          <p:cNvPr id="9" name="TextBox 8"/>
          <p:cNvSpPr txBox="1"/>
          <p:nvPr/>
        </p:nvSpPr>
        <p:spPr>
          <a:xfrm>
            <a:off x="7971531" y="201197"/>
            <a:ext cx="779550" cy="461665"/>
          </a:xfrm>
          <a:prstGeom prst="rect">
            <a:avLst/>
          </a:prstGeom>
          <a:noFill/>
        </p:spPr>
        <p:txBody>
          <a:bodyPr wrap="square" rtlCol="0">
            <a:spAutoFit/>
          </a:bodyPr>
          <a:lstStyle/>
          <a:p>
            <a:r>
              <a:rPr lang="en-US" dirty="0" smtClean="0">
                <a:latin typeface="+mn-lt"/>
              </a:rPr>
              <a:t>3.4</a:t>
            </a:r>
            <a:endParaRPr lang="en-US" dirty="0">
              <a:latin typeface="+mn-lt"/>
            </a:endParaRPr>
          </a:p>
        </p:txBody>
      </p:sp>
      <p:sp>
        <p:nvSpPr>
          <p:cNvPr id="10" name="TextBox 9"/>
          <p:cNvSpPr txBox="1"/>
          <p:nvPr/>
        </p:nvSpPr>
        <p:spPr>
          <a:xfrm>
            <a:off x="389775" y="201197"/>
            <a:ext cx="6085522" cy="523220"/>
          </a:xfrm>
          <a:prstGeom prst="rect">
            <a:avLst/>
          </a:prstGeom>
          <a:noFill/>
        </p:spPr>
        <p:txBody>
          <a:bodyPr wrap="square" rtlCol="0">
            <a:spAutoFit/>
          </a:bodyPr>
          <a:lstStyle/>
          <a:p>
            <a:r>
              <a:rPr lang="en-US" sz="2800" dirty="0" smtClean="0">
                <a:latin typeface="+mn-lt"/>
              </a:rPr>
              <a:t>Do animal cells have a cell wall?</a:t>
            </a:r>
            <a:endParaRPr lang="en-US" sz="2800" dirty="0">
              <a:latin typeface="+mn-lt"/>
            </a:endParaRPr>
          </a:p>
        </p:txBody>
      </p:sp>
    </p:spTree>
    <p:extLst>
      <p:ext uri="{BB962C8B-B14F-4D97-AF65-F5344CB8AC3E}">
        <p14:creationId xmlns:p14="http://schemas.microsoft.com/office/powerpoint/2010/main" val="76932440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nfographic_03_04_01.jpg"/>
          <p:cNvPicPr>
            <a:picLocks noGrp="1" noChangeAspect="1"/>
          </p:cNvPicPr>
          <p:nvPr>
            <p:ph/>
          </p:nvPr>
        </p:nvPicPr>
        <p:blipFill>
          <a:blip r:embed="rId2">
            <a:extLst>
              <a:ext uri="{28A0092B-C50C-407E-A947-70E740481C1C}">
                <a14:useLocalDpi xmlns:a14="http://schemas.microsoft.com/office/drawing/2010/main" val="0"/>
              </a:ext>
            </a:extLst>
          </a:blip>
          <a:srcRect l="-16029" r="-16029"/>
          <a:stretch>
            <a:fillRect/>
          </a:stretch>
        </p:blipFill>
        <p:spPr/>
      </p:pic>
      <p:sp>
        <p:nvSpPr>
          <p:cNvPr id="9" name="TextBox 8"/>
          <p:cNvSpPr txBox="1"/>
          <p:nvPr/>
        </p:nvSpPr>
        <p:spPr>
          <a:xfrm>
            <a:off x="7971531" y="201197"/>
            <a:ext cx="779550" cy="461665"/>
          </a:xfrm>
          <a:prstGeom prst="rect">
            <a:avLst/>
          </a:prstGeom>
          <a:noFill/>
        </p:spPr>
        <p:txBody>
          <a:bodyPr wrap="square" rtlCol="0">
            <a:spAutoFit/>
          </a:bodyPr>
          <a:lstStyle/>
          <a:p>
            <a:r>
              <a:rPr lang="en-US" dirty="0" smtClean="0">
                <a:latin typeface="+mn-lt"/>
              </a:rPr>
              <a:t>3.4</a:t>
            </a:r>
            <a:endParaRPr lang="en-US" dirty="0">
              <a:latin typeface="+mn-lt"/>
            </a:endParaRPr>
          </a:p>
        </p:txBody>
      </p:sp>
      <p:sp>
        <p:nvSpPr>
          <p:cNvPr id="10" name="TextBox 9"/>
          <p:cNvSpPr txBox="1"/>
          <p:nvPr/>
        </p:nvSpPr>
        <p:spPr>
          <a:xfrm>
            <a:off x="389775" y="201197"/>
            <a:ext cx="7493742" cy="523220"/>
          </a:xfrm>
          <a:prstGeom prst="rect">
            <a:avLst/>
          </a:prstGeom>
          <a:noFill/>
        </p:spPr>
        <p:txBody>
          <a:bodyPr wrap="square" rtlCol="0">
            <a:spAutoFit/>
          </a:bodyPr>
          <a:lstStyle/>
          <a:p>
            <a:r>
              <a:rPr lang="en-US" sz="2800" dirty="0" smtClean="0">
                <a:latin typeface="+mn-lt"/>
              </a:rPr>
              <a:t>What will happen with influx of water?</a:t>
            </a:r>
            <a:endParaRPr lang="en-US" sz="2800" dirty="0">
              <a:latin typeface="+mn-lt"/>
            </a:endParaRPr>
          </a:p>
        </p:txBody>
      </p:sp>
    </p:spTree>
    <p:extLst>
      <p:ext uri="{BB962C8B-B14F-4D97-AF65-F5344CB8AC3E}">
        <p14:creationId xmlns:p14="http://schemas.microsoft.com/office/powerpoint/2010/main" val="219678490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Doug is trying to become a member of the coolest fraternity on campus.</a:t>
            </a:r>
          </a:p>
          <a:p>
            <a:r>
              <a:rPr lang="en-US" dirty="0" smtClean="0"/>
              <a:t>As part of the initiation process, he and several other potential members have to drink LOTS (and lots and lots) of water, and then hold it.</a:t>
            </a:r>
          </a:p>
          <a:p>
            <a:r>
              <a:rPr lang="en-US" dirty="0" smtClean="0"/>
              <a:t>After drinking 2-3 64-oz containers of water in 30 minutes, Doug starts to become confused</a:t>
            </a:r>
          </a:p>
          <a:p>
            <a:r>
              <a:rPr lang="en-US" dirty="0" smtClean="0"/>
              <a:t>He loses consciousness. An ambulance is called.</a:t>
            </a:r>
            <a:endParaRPr lang="en-US" dirty="0"/>
          </a:p>
        </p:txBody>
      </p:sp>
    </p:spTree>
    <p:extLst>
      <p:ext uri="{BB962C8B-B14F-4D97-AF65-F5344CB8AC3E}">
        <p14:creationId xmlns:p14="http://schemas.microsoft.com/office/powerpoint/2010/main" val="234729720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a:t>
            </a:r>
            <a:endParaRPr lang="en-US" dirty="0"/>
          </a:p>
        </p:txBody>
      </p:sp>
      <p:sp>
        <p:nvSpPr>
          <p:cNvPr id="3" name="Content Placeholder 2"/>
          <p:cNvSpPr>
            <a:spLocks noGrp="1"/>
          </p:cNvSpPr>
          <p:nvPr>
            <p:ph idx="1"/>
          </p:nvPr>
        </p:nvSpPr>
        <p:spPr/>
        <p:txBody>
          <a:bodyPr/>
          <a:lstStyle/>
          <a:p>
            <a:r>
              <a:rPr lang="en-US" dirty="0" smtClean="0"/>
              <a:t>What has happened to the solute concentration and the volume of Doug’s blood?</a:t>
            </a:r>
          </a:p>
          <a:p>
            <a:r>
              <a:rPr lang="en-US" dirty="0" smtClean="0"/>
              <a:t>What impact is this having on his cells? (say neurons in his brain)</a:t>
            </a:r>
          </a:p>
          <a:p>
            <a:pPr lvl="1"/>
            <a:r>
              <a:rPr lang="en-US" dirty="0" smtClean="0"/>
              <a:t>Are they swelling or shrinking?</a:t>
            </a:r>
          </a:p>
          <a:p>
            <a:r>
              <a:rPr lang="en-US" dirty="0" smtClean="0"/>
              <a:t>Could this explain some of his symptoms?</a:t>
            </a:r>
          </a:p>
          <a:p>
            <a:endParaRPr lang="en-US" dirty="0"/>
          </a:p>
        </p:txBody>
      </p:sp>
    </p:spTree>
    <p:extLst>
      <p:ext uri="{BB962C8B-B14F-4D97-AF65-F5344CB8AC3E}">
        <p14:creationId xmlns:p14="http://schemas.microsoft.com/office/powerpoint/2010/main" val="4830178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EMTs/ER have three possible IV solutions to </a:t>
            </a:r>
            <a:r>
              <a:rPr lang="en-US" dirty="0" smtClean="0"/>
              <a:t>administer</a:t>
            </a:r>
            <a:endParaRPr lang="en-US" dirty="0"/>
          </a:p>
          <a:p>
            <a:pPr lvl="1"/>
            <a:r>
              <a:rPr lang="en-US" dirty="0"/>
              <a:t>A 0.9% saline solution (</a:t>
            </a:r>
            <a:r>
              <a:rPr lang="en-US" dirty="0">
                <a:solidFill>
                  <a:srgbClr val="0000FF"/>
                </a:solidFill>
              </a:rPr>
              <a:t>isotonic</a:t>
            </a:r>
            <a:r>
              <a:rPr lang="en-US" dirty="0"/>
              <a:t> with respect to cells)</a:t>
            </a:r>
          </a:p>
          <a:p>
            <a:pPr lvl="1"/>
            <a:r>
              <a:rPr lang="en-US" dirty="0"/>
              <a:t>A 0.45% saline solution (</a:t>
            </a:r>
            <a:r>
              <a:rPr lang="en-US" dirty="0">
                <a:solidFill>
                  <a:srgbClr val="0000FF"/>
                </a:solidFill>
              </a:rPr>
              <a:t>hypotonic</a:t>
            </a:r>
            <a:r>
              <a:rPr lang="en-US" dirty="0">
                <a:solidFill>
                  <a:srgbClr val="FF0000"/>
                </a:solidFill>
              </a:rPr>
              <a:t> </a:t>
            </a:r>
            <a:r>
              <a:rPr lang="en-US" dirty="0"/>
              <a:t>with respect to cells)</a:t>
            </a:r>
          </a:p>
          <a:p>
            <a:pPr lvl="1"/>
            <a:r>
              <a:rPr lang="en-US" dirty="0"/>
              <a:t>A 3% saline solution (</a:t>
            </a:r>
            <a:r>
              <a:rPr lang="en-US" dirty="0">
                <a:solidFill>
                  <a:srgbClr val="0000FF"/>
                </a:solidFill>
              </a:rPr>
              <a:t>hypertonic</a:t>
            </a:r>
            <a:r>
              <a:rPr lang="en-US" dirty="0">
                <a:solidFill>
                  <a:srgbClr val="FF0000"/>
                </a:solidFill>
              </a:rPr>
              <a:t> </a:t>
            </a:r>
            <a:r>
              <a:rPr lang="en-US" dirty="0"/>
              <a:t>with respect to cells)</a:t>
            </a:r>
          </a:p>
          <a:p>
            <a:r>
              <a:rPr lang="en-US" dirty="0" smtClean="0"/>
              <a:t>Any </a:t>
            </a:r>
            <a:r>
              <a:rPr lang="en-US" dirty="0"/>
              <a:t>of these can be administered “full bore” (at a high rate) or “slow drip” (slow rate</a:t>
            </a:r>
            <a:r>
              <a:rPr lang="en-US" dirty="0" smtClean="0"/>
              <a:t>)</a:t>
            </a:r>
          </a:p>
          <a:p>
            <a:r>
              <a:rPr lang="en-US" dirty="0" smtClean="0"/>
              <a:t>What does Doug need?</a:t>
            </a:r>
            <a:r>
              <a:rPr lang="en-US" dirty="0" smtClean="0"/>
              <a:t> Explain your answer.</a:t>
            </a:r>
            <a:endParaRPr lang="en-US" dirty="0"/>
          </a:p>
        </p:txBody>
      </p:sp>
    </p:spTree>
    <p:extLst>
      <p:ext uri="{BB962C8B-B14F-4D97-AF65-F5344CB8AC3E}">
        <p14:creationId xmlns:p14="http://schemas.microsoft.com/office/powerpoint/2010/main" val="4608345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Driving Question 2</a:t>
            </a:r>
            <a:endParaRPr lang="en-US" dirty="0"/>
          </a:p>
        </p:txBody>
      </p:sp>
      <p:sp>
        <p:nvSpPr>
          <p:cNvPr id="6" name="Content Placeholder 5"/>
          <p:cNvSpPr>
            <a:spLocks noGrp="1"/>
          </p:cNvSpPr>
          <p:nvPr>
            <p:ph idx="1"/>
          </p:nvPr>
        </p:nvSpPr>
        <p:spPr/>
        <p:txBody>
          <a:bodyPr/>
          <a:lstStyle/>
          <a:p>
            <a:r>
              <a:rPr lang="en-US" dirty="0" smtClean="0"/>
              <a:t>How do solutes and water cross membranes, and what determines the the direction of movement of solutes and water in different situations</a:t>
            </a:r>
            <a:r>
              <a:rPr lang="en-US" dirty="0" smtClean="0"/>
              <a:t>?</a:t>
            </a:r>
          </a:p>
          <a:p>
            <a:r>
              <a:rPr lang="en-US" b="1" dirty="0" smtClean="0">
                <a:solidFill>
                  <a:srgbClr val="6A1BB4"/>
                </a:solidFill>
              </a:rPr>
              <a:t>How did we do?</a:t>
            </a:r>
            <a:endParaRPr lang="en-US" b="1" dirty="0">
              <a:solidFill>
                <a:srgbClr val="6A1BB4"/>
              </a:solidFill>
            </a:endParaRPr>
          </a:p>
        </p:txBody>
      </p:sp>
    </p:spTree>
    <p:extLst>
      <p:ext uri="{BB962C8B-B14F-4D97-AF65-F5344CB8AC3E}">
        <p14:creationId xmlns:p14="http://schemas.microsoft.com/office/powerpoint/2010/main" val="12482613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 3</a:t>
            </a:r>
            <a:endParaRPr lang="en-US" dirty="0"/>
          </a:p>
        </p:txBody>
      </p:sp>
      <p:sp>
        <p:nvSpPr>
          <p:cNvPr id="3" name="Content Placeholder 2"/>
          <p:cNvSpPr>
            <a:spLocks noGrp="1"/>
          </p:cNvSpPr>
          <p:nvPr>
            <p:ph idx="1"/>
          </p:nvPr>
        </p:nvSpPr>
        <p:spPr/>
        <p:txBody>
          <a:bodyPr/>
          <a:lstStyle/>
          <a:p>
            <a:r>
              <a:rPr lang="en-US" dirty="0" smtClean="0"/>
              <a:t>How do antibiotics target bacteria, and in what situations is antibiotic therapy indicated?</a:t>
            </a:r>
            <a:endParaRPr lang="en-US" dirty="0"/>
          </a:p>
        </p:txBody>
      </p:sp>
    </p:spTree>
    <p:extLst>
      <p:ext uri="{BB962C8B-B14F-4D97-AF65-F5344CB8AC3E}">
        <p14:creationId xmlns:p14="http://schemas.microsoft.com/office/powerpoint/2010/main" val="34987993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your neighbors</a:t>
            </a:r>
            <a:endParaRPr lang="en-US" dirty="0"/>
          </a:p>
        </p:txBody>
      </p:sp>
      <p:sp>
        <p:nvSpPr>
          <p:cNvPr id="3" name="Content Placeholder 2"/>
          <p:cNvSpPr>
            <a:spLocks noGrp="1"/>
          </p:cNvSpPr>
          <p:nvPr>
            <p:ph idx="1"/>
          </p:nvPr>
        </p:nvSpPr>
        <p:spPr/>
        <p:txBody>
          <a:bodyPr/>
          <a:lstStyle/>
          <a:p>
            <a:r>
              <a:rPr lang="en-US" dirty="0" smtClean="0"/>
              <a:t>What are antibiotics?</a:t>
            </a:r>
          </a:p>
          <a:p>
            <a:r>
              <a:rPr lang="en-US" dirty="0" smtClean="0"/>
              <a:t>What do they do?</a:t>
            </a:r>
          </a:p>
          <a:p>
            <a:r>
              <a:rPr lang="en-US" dirty="0" smtClean="0"/>
              <a:t>When should they be used?</a:t>
            </a:r>
          </a:p>
          <a:p>
            <a:r>
              <a:rPr lang="en-US" dirty="0" smtClean="0"/>
              <a:t>What questions do you have about them?</a:t>
            </a:r>
            <a:endParaRPr lang="en-US" dirty="0"/>
          </a:p>
        </p:txBody>
      </p:sp>
    </p:spTree>
    <p:extLst>
      <p:ext uri="{BB962C8B-B14F-4D97-AF65-F5344CB8AC3E}">
        <p14:creationId xmlns:p14="http://schemas.microsoft.com/office/powerpoint/2010/main" val="40059848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Discovery of Antibiotics</a:t>
            </a:r>
            <a:endParaRPr lang="en-US" dirty="0"/>
          </a:p>
        </p:txBody>
      </p:sp>
      <p:pic>
        <p:nvPicPr>
          <p:cNvPr id="9" name="Content Placeholder 8" descr="infographic_03_01.jpg"/>
          <p:cNvPicPr>
            <a:picLocks noGrp="1" noChangeAspect="1"/>
          </p:cNvPicPr>
          <p:nvPr>
            <p:ph idx="1"/>
          </p:nvPr>
        </p:nvPicPr>
        <p:blipFill>
          <a:blip r:embed="rId3">
            <a:extLst>
              <a:ext uri="{28A0092B-C50C-407E-A947-70E740481C1C}">
                <a14:useLocalDpi xmlns:a14="http://schemas.microsoft.com/office/drawing/2010/main" val="0"/>
              </a:ext>
            </a:extLst>
          </a:blip>
          <a:srcRect l="-4778" r="-4778"/>
          <a:stretch>
            <a:fillRect/>
          </a:stretch>
        </p:blipFill>
        <p:spPr/>
      </p:pic>
    </p:spTree>
    <p:extLst>
      <p:ext uri="{BB962C8B-B14F-4D97-AF65-F5344CB8AC3E}">
        <p14:creationId xmlns:p14="http://schemas.microsoft.com/office/powerpoint/2010/main" val="14670457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is/are found in plants, animals and bacteria?</a:t>
            </a:r>
            <a:endParaRPr lang="en-US" dirty="0"/>
          </a:p>
        </p:txBody>
      </p:sp>
      <p:sp>
        <p:nvSpPr>
          <p:cNvPr id="3" name="Content Placeholder 2"/>
          <p:cNvSpPr>
            <a:spLocks noGrp="1"/>
          </p:cNvSpPr>
          <p:nvPr>
            <p:ph idx="1"/>
          </p:nvPr>
        </p:nvSpPr>
        <p:spPr/>
        <p:txBody>
          <a:bodyPr/>
          <a:lstStyle/>
          <a:p>
            <a:r>
              <a:rPr lang="en-US" dirty="0" smtClean="0"/>
              <a:t>A. cell membrane</a:t>
            </a:r>
          </a:p>
          <a:p>
            <a:r>
              <a:rPr lang="en-US" dirty="0" smtClean="0"/>
              <a:t>B. cellulose cell wall</a:t>
            </a:r>
          </a:p>
          <a:p>
            <a:r>
              <a:rPr lang="en-US" dirty="0" smtClean="0"/>
              <a:t>C. nucleus</a:t>
            </a:r>
          </a:p>
          <a:p>
            <a:r>
              <a:rPr lang="en-US" dirty="0" smtClean="0"/>
              <a:t>D. ribosomes</a:t>
            </a:r>
          </a:p>
          <a:p>
            <a:r>
              <a:rPr lang="en-US" dirty="0" smtClean="0"/>
              <a:t>E. a &amp; d</a:t>
            </a:r>
            <a:endParaRPr lang="en-US" dirty="0"/>
          </a:p>
        </p:txBody>
      </p:sp>
    </p:spTree>
    <p:extLst>
      <p:ext uri="{BB962C8B-B14F-4D97-AF65-F5344CB8AC3E}">
        <p14:creationId xmlns:p14="http://schemas.microsoft.com/office/powerpoint/2010/main" val="95402084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penicillin works</a:t>
            </a:r>
            <a:endParaRPr lang="en-US" dirty="0"/>
          </a:p>
        </p:txBody>
      </p:sp>
      <p:pic>
        <p:nvPicPr>
          <p:cNvPr id="4" name="Content Placeholder 3" descr="infographic_03_04_04.jpg"/>
          <p:cNvPicPr>
            <a:picLocks noGrp="1" noChangeAspect="1"/>
          </p:cNvPicPr>
          <p:nvPr>
            <p:ph idx="1"/>
          </p:nvPr>
        </p:nvPicPr>
        <p:blipFill>
          <a:blip r:embed="rId2">
            <a:extLst>
              <a:ext uri="{28A0092B-C50C-407E-A947-70E740481C1C}">
                <a14:useLocalDpi xmlns:a14="http://schemas.microsoft.com/office/drawing/2010/main" val="0"/>
              </a:ext>
            </a:extLst>
          </a:blip>
          <a:srcRect t="-10653" b="-10653"/>
          <a:stretch>
            <a:fillRect/>
          </a:stretch>
        </p:blipFill>
        <p:spPr/>
      </p:pic>
      <p:sp>
        <p:nvSpPr>
          <p:cNvPr id="5" name="TextBox 4"/>
          <p:cNvSpPr txBox="1"/>
          <p:nvPr/>
        </p:nvSpPr>
        <p:spPr>
          <a:xfrm>
            <a:off x="0" y="1551671"/>
            <a:ext cx="3658857" cy="830997"/>
          </a:xfrm>
          <a:prstGeom prst="rect">
            <a:avLst/>
          </a:prstGeom>
          <a:noFill/>
        </p:spPr>
        <p:txBody>
          <a:bodyPr wrap="square" rtlCol="0">
            <a:spAutoFit/>
          </a:bodyPr>
          <a:lstStyle/>
          <a:p>
            <a:r>
              <a:rPr lang="en-US" dirty="0" smtClean="0">
                <a:latin typeface="+mn-lt"/>
              </a:rPr>
              <a:t>Interferes with peptidoglycan synthesis</a:t>
            </a:r>
            <a:endParaRPr lang="en-US" dirty="0">
              <a:latin typeface="+mn-lt"/>
            </a:endParaRPr>
          </a:p>
        </p:txBody>
      </p:sp>
      <p:sp>
        <p:nvSpPr>
          <p:cNvPr id="6" name="TextBox 5"/>
          <p:cNvSpPr txBox="1"/>
          <p:nvPr/>
        </p:nvSpPr>
        <p:spPr>
          <a:xfrm>
            <a:off x="3432538" y="1580741"/>
            <a:ext cx="2313504" cy="461665"/>
          </a:xfrm>
          <a:prstGeom prst="rect">
            <a:avLst/>
          </a:prstGeom>
          <a:noFill/>
        </p:spPr>
        <p:txBody>
          <a:bodyPr wrap="square" rtlCol="0">
            <a:spAutoFit/>
          </a:bodyPr>
          <a:lstStyle/>
          <a:p>
            <a:r>
              <a:rPr lang="en-US" dirty="0" smtClean="0">
                <a:latin typeface="+mn-lt"/>
              </a:rPr>
              <a:t>Weak cell wall</a:t>
            </a:r>
            <a:endParaRPr lang="en-US" dirty="0">
              <a:latin typeface="+mn-lt"/>
            </a:endParaRPr>
          </a:p>
        </p:txBody>
      </p:sp>
      <p:sp>
        <p:nvSpPr>
          <p:cNvPr id="7" name="TextBox 6"/>
          <p:cNvSpPr txBox="1"/>
          <p:nvPr/>
        </p:nvSpPr>
        <p:spPr>
          <a:xfrm>
            <a:off x="5746041" y="1557824"/>
            <a:ext cx="3397959" cy="830997"/>
          </a:xfrm>
          <a:prstGeom prst="rect">
            <a:avLst/>
          </a:prstGeom>
          <a:noFill/>
        </p:spPr>
        <p:txBody>
          <a:bodyPr wrap="square" rtlCol="0">
            <a:spAutoFit/>
          </a:bodyPr>
          <a:lstStyle/>
          <a:p>
            <a:r>
              <a:rPr lang="en-US" dirty="0" smtClean="0">
                <a:latin typeface="+mn-lt"/>
              </a:rPr>
              <a:t>Cell lyses in hypotonic environment</a:t>
            </a:r>
            <a:endParaRPr lang="en-US" dirty="0">
              <a:latin typeface="+mn-lt"/>
            </a:endParaRPr>
          </a:p>
        </p:txBody>
      </p:sp>
    </p:spTree>
    <p:extLst>
      <p:ext uri="{BB962C8B-B14F-4D97-AF65-F5344CB8AC3E}">
        <p14:creationId xmlns:p14="http://schemas.microsoft.com/office/powerpoint/2010/main" val="402825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antibiotics target different bacterial structures</a:t>
            </a:r>
            <a:endParaRPr lang="en-US" dirty="0"/>
          </a:p>
        </p:txBody>
      </p:sp>
      <p:sp>
        <p:nvSpPr>
          <p:cNvPr id="3" name="Content Placeholder 2"/>
          <p:cNvSpPr>
            <a:spLocks noGrp="1"/>
          </p:cNvSpPr>
          <p:nvPr>
            <p:ph idx="1"/>
          </p:nvPr>
        </p:nvSpPr>
        <p:spPr/>
        <p:txBody>
          <a:bodyPr/>
          <a:lstStyle/>
          <a:p>
            <a:r>
              <a:rPr lang="en-US" dirty="0" smtClean="0"/>
              <a:t>E.g. ribosomes</a:t>
            </a:r>
          </a:p>
          <a:p>
            <a:pPr lvl="1"/>
            <a:r>
              <a:rPr lang="en-US" dirty="0" smtClean="0"/>
              <a:t>Do we have ribosomes?</a:t>
            </a:r>
          </a:p>
          <a:p>
            <a:r>
              <a:rPr lang="en-US" dirty="0" smtClean="0"/>
              <a:t>So how are we not harmed?</a:t>
            </a:r>
          </a:p>
          <a:p>
            <a:pPr lvl="1"/>
            <a:r>
              <a:rPr lang="en-US" dirty="0" smtClean="0"/>
              <a:t>Structural differences</a:t>
            </a:r>
          </a:p>
          <a:p>
            <a:pPr lvl="1"/>
            <a:r>
              <a:rPr lang="en-US" dirty="0" smtClean="0"/>
              <a:t>Prokaryotic and eukaryotic ribosomes</a:t>
            </a:r>
            <a:endParaRPr lang="en-US" dirty="0"/>
          </a:p>
        </p:txBody>
      </p:sp>
    </p:spTree>
    <p:extLst>
      <p:ext uri="{BB962C8B-B14F-4D97-AF65-F5344CB8AC3E}">
        <p14:creationId xmlns:p14="http://schemas.microsoft.com/office/powerpoint/2010/main" val="3934729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5.jpg"/>
          <p:cNvPicPr>
            <a:picLocks noGrp="1" noChangeAspect="1"/>
          </p:cNvPicPr>
          <p:nvPr>
            <p:ph/>
          </p:nvPr>
        </p:nvPicPr>
        <p:blipFill>
          <a:blip r:embed="rId2">
            <a:extLst>
              <a:ext uri="{28A0092B-C50C-407E-A947-70E740481C1C}">
                <a14:useLocalDpi xmlns:a14="http://schemas.microsoft.com/office/drawing/2010/main" val="0"/>
              </a:ext>
            </a:extLst>
          </a:blip>
          <a:srcRect l="-2821" r="-2821"/>
          <a:stretch>
            <a:fillRect/>
          </a:stretch>
        </p:blipFill>
        <p:spPr/>
      </p:pic>
      <p:sp>
        <p:nvSpPr>
          <p:cNvPr id="6" name="TextBox 5"/>
          <p:cNvSpPr txBox="1"/>
          <p:nvPr/>
        </p:nvSpPr>
        <p:spPr>
          <a:xfrm>
            <a:off x="7933811" y="188623"/>
            <a:ext cx="867564" cy="461665"/>
          </a:xfrm>
          <a:prstGeom prst="rect">
            <a:avLst/>
          </a:prstGeom>
          <a:noFill/>
        </p:spPr>
        <p:txBody>
          <a:bodyPr wrap="square" rtlCol="0">
            <a:spAutoFit/>
          </a:bodyPr>
          <a:lstStyle/>
          <a:p>
            <a:r>
              <a:rPr lang="en-US" dirty="0" smtClean="0">
                <a:latin typeface="+mn-lt"/>
              </a:rPr>
              <a:t>3.5</a:t>
            </a:r>
            <a:endParaRPr lang="en-US" dirty="0">
              <a:latin typeface="+mn-lt"/>
            </a:endParaRPr>
          </a:p>
        </p:txBody>
      </p:sp>
      <p:sp>
        <p:nvSpPr>
          <p:cNvPr id="7" name="TextBox 6"/>
          <p:cNvSpPr txBox="1"/>
          <p:nvPr/>
        </p:nvSpPr>
        <p:spPr>
          <a:xfrm>
            <a:off x="4558632" y="3050491"/>
            <a:ext cx="3375179" cy="461665"/>
          </a:xfrm>
          <a:prstGeom prst="rect">
            <a:avLst/>
          </a:prstGeom>
          <a:noFill/>
        </p:spPr>
        <p:txBody>
          <a:bodyPr wrap="square" rtlCol="0">
            <a:spAutoFit/>
          </a:bodyPr>
          <a:lstStyle/>
          <a:p>
            <a:r>
              <a:rPr lang="en-US" b="1" dirty="0" smtClean="0">
                <a:solidFill>
                  <a:srgbClr val="6A1BB4"/>
                </a:solidFill>
                <a:latin typeface="+mn-lt"/>
              </a:rPr>
              <a:t>e.g. Streptomycin</a:t>
            </a:r>
            <a:endParaRPr lang="en-US" b="1" dirty="0">
              <a:solidFill>
                <a:srgbClr val="6A1BB4"/>
              </a:solidFill>
              <a:latin typeface="+mn-lt"/>
            </a:endParaRPr>
          </a:p>
        </p:txBody>
      </p:sp>
    </p:spTree>
    <p:extLst>
      <p:ext uri="{BB962C8B-B14F-4D97-AF65-F5344CB8AC3E}">
        <p14:creationId xmlns:p14="http://schemas.microsoft.com/office/powerpoint/2010/main" val="400641557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Resistance</a:t>
            </a:r>
            <a:endParaRPr lang="en-US" dirty="0"/>
          </a:p>
        </p:txBody>
      </p:sp>
      <p:sp>
        <p:nvSpPr>
          <p:cNvPr id="4" name="Content Placeholder 3"/>
          <p:cNvSpPr>
            <a:spLocks noGrp="1"/>
          </p:cNvSpPr>
          <p:nvPr>
            <p:ph idx="1"/>
          </p:nvPr>
        </p:nvSpPr>
        <p:spPr/>
        <p:txBody>
          <a:bodyPr/>
          <a:lstStyle/>
          <a:p>
            <a:r>
              <a:rPr lang="en-US" dirty="0" smtClean="0"/>
              <a:t>Bacteria can circumvent antibiotics</a:t>
            </a:r>
          </a:p>
          <a:p>
            <a:pPr lvl="1"/>
            <a:r>
              <a:rPr lang="en-US" dirty="0" smtClean="0"/>
              <a:t>Variety of mechanisms</a:t>
            </a:r>
          </a:p>
          <a:p>
            <a:r>
              <a:rPr lang="en-US" dirty="0" smtClean="0"/>
              <a:t>Bottom line</a:t>
            </a:r>
          </a:p>
          <a:p>
            <a:pPr lvl="1"/>
            <a:r>
              <a:rPr lang="en-US" dirty="0" smtClean="0"/>
              <a:t>Just because an antibiotic </a:t>
            </a:r>
            <a:r>
              <a:rPr lang="en-US" i="1" dirty="0" smtClean="0"/>
              <a:t>should </a:t>
            </a:r>
            <a:r>
              <a:rPr lang="en-US" dirty="0" smtClean="0"/>
              <a:t>work</a:t>
            </a:r>
          </a:p>
          <a:p>
            <a:pPr lvl="1"/>
            <a:r>
              <a:rPr lang="en-US" dirty="0" smtClean="0"/>
              <a:t>Can’t assume that it will</a:t>
            </a:r>
          </a:p>
          <a:p>
            <a:pPr lvl="1"/>
            <a:r>
              <a:rPr lang="en-US" dirty="0" smtClean="0"/>
              <a:t>Need to test it</a:t>
            </a:r>
            <a:endParaRPr lang="en-US" dirty="0"/>
          </a:p>
        </p:txBody>
      </p:sp>
    </p:spTree>
    <p:extLst>
      <p:ext uri="{BB962C8B-B14F-4D97-AF65-F5344CB8AC3E}">
        <p14:creationId xmlns:p14="http://schemas.microsoft.com/office/powerpoint/2010/main" val="529235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Strain of </a:t>
            </a:r>
            <a:r>
              <a:rPr lang="en-US" i="1" dirty="0" smtClean="0"/>
              <a:t>S. </a:t>
            </a:r>
            <a:r>
              <a:rPr lang="en-US" i="1" dirty="0" err="1" smtClean="0"/>
              <a:t>aureus</a:t>
            </a:r>
            <a:endParaRPr lang="en-US" i="1" dirty="0"/>
          </a:p>
        </p:txBody>
      </p:sp>
      <p:sp>
        <p:nvSpPr>
          <p:cNvPr id="3" name="Content Placeholder 2"/>
          <p:cNvSpPr>
            <a:spLocks noGrp="1"/>
          </p:cNvSpPr>
          <p:nvPr>
            <p:ph idx="1"/>
          </p:nvPr>
        </p:nvSpPr>
        <p:spPr/>
        <p:txBody>
          <a:bodyPr/>
          <a:lstStyle/>
          <a:p>
            <a:r>
              <a:rPr lang="en-US" dirty="0" smtClean="0"/>
              <a:t>In a hospitalized patient</a:t>
            </a:r>
          </a:p>
          <a:p>
            <a:r>
              <a:rPr lang="en-US" dirty="0" smtClean="0"/>
              <a:t>Need to prescribe an effective antibiotic</a:t>
            </a:r>
          </a:p>
          <a:p>
            <a:pPr lvl="1"/>
            <a:r>
              <a:rPr lang="en-US" dirty="0" smtClean="0"/>
              <a:t>One that the strain is sensitive to</a:t>
            </a:r>
            <a:endParaRPr lang="en-US" dirty="0"/>
          </a:p>
        </p:txBody>
      </p:sp>
    </p:spTree>
    <p:extLst>
      <p:ext uri="{BB962C8B-B14F-4D97-AF65-F5344CB8AC3E}">
        <p14:creationId xmlns:p14="http://schemas.microsoft.com/office/powerpoint/2010/main" val="362319342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numbered_table_03_p64.jpg"/>
          <p:cNvPicPr>
            <a:picLocks noGrp="1" noChangeAspect="1"/>
          </p:cNvPicPr>
          <p:nvPr>
            <p:ph/>
          </p:nvPr>
        </p:nvPicPr>
        <p:blipFill rotWithShape="1">
          <a:blip r:embed="rId3">
            <a:extLst>
              <a:ext uri="{28A0092B-C50C-407E-A947-70E740481C1C}">
                <a14:useLocalDpi xmlns:a14="http://schemas.microsoft.com/office/drawing/2010/main" val="0"/>
              </a:ext>
            </a:extLst>
          </a:blip>
          <a:srcRect t="783" b="-1185"/>
          <a:stretch/>
        </p:blipFill>
        <p:spPr>
          <a:xfrm>
            <a:off x="0" y="1521556"/>
            <a:ext cx="7772400" cy="3684426"/>
          </a:xfrm>
        </p:spPr>
      </p:pic>
      <p:sp>
        <p:nvSpPr>
          <p:cNvPr id="7" name="TextBox 6"/>
          <p:cNvSpPr txBox="1"/>
          <p:nvPr/>
        </p:nvSpPr>
        <p:spPr>
          <a:xfrm>
            <a:off x="7657196" y="1521556"/>
            <a:ext cx="1568641" cy="1200328"/>
          </a:xfrm>
          <a:prstGeom prst="rect">
            <a:avLst/>
          </a:prstGeom>
          <a:noFill/>
        </p:spPr>
        <p:txBody>
          <a:bodyPr wrap="square" rtlCol="0">
            <a:spAutoFit/>
          </a:bodyPr>
          <a:lstStyle/>
          <a:p>
            <a:r>
              <a:rPr lang="en-US" dirty="0" smtClean="0">
                <a:latin typeface="+mn-lt"/>
              </a:rPr>
              <a:t>Our strain inhibited </a:t>
            </a:r>
          </a:p>
          <a:p>
            <a:r>
              <a:rPr lang="en-US" dirty="0">
                <a:latin typeface="+mn-lt"/>
              </a:rPr>
              <a:t>b</a:t>
            </a:r>
            <a:r>
              <a:rPr lang="en-US" dirty="0" smtClean="0">
                <a:latin typeface="+mn-lt"/>
              </a:rPr>
              <a:t>y:</a:t>
            </a:r>
            <a:endParaRPr lang="en-US" dirty="0">
              <a:latin typeface="+mn-lt"/>
            </a:endParaRPr>
          </a:p>
        </p:txBody>
      </p:sp>
      <p:sp>
        <p:nvSpPr>
          <p:cNvPr id="8" name="TextBox 7"/>
          <p:cNvSpPr txBox="1"/>
          <p:nvPr/>
        </p:nvSpPr>
        <p:spPr>
          <a:xfrm>
            <a:off x="7657196" y="2779040"/>
            <a:ext cx="1486804" cy="461665"/>
          </a:xfrm>
          <a:prstGeom prst="rect">
            <a:avLst/>
          </a:prstGeom>
          <a:noFill/>
        </p:spPr>
        <p:txBody>
          <a:bodyPr wrap="square" rtlCol="0">
            <a:spAutoFit/>
          </a:bodyPr>
          <a:lstStyle/>
          <a:p>
            <a:r>
              <a:rPr lang="en-US" dirty="0" smtClean="0">
                <a:latin typeface="+mn-lt"/>
              </a:rPr>
              <a:t>8 </a:t>
            </a:r>
            <a:r>
              <a:rPr lang="en-US" dirty="0" smtClean="0">
                <a:latin typeface="Symbol" charset="2"/>
                <a:cs typeface="Symbol" charset="2"/>
              </a:rPr>
              <a:t>m</a:t>
            </a:r>
            <a:r>
              <a:rPr lang="en-US" dirty="0" smtClean="0">
                <a:latin typeface="+mn-lt"/>
              </a:rPr>
              <a:t>g/ml</a:t>
            </a:r>
            <a:endParaRPr lang="en-US" dirty="0">
              <a:latin typeface="+mn-lt"/>
            </a:endParaRPr>
          </a:p>
        </p:txBody>
      </p:sp>
      <p:sp>
        <p:nvSpPr>
          <p:cNvPr id="9" name="TextBox 8"/>
          <p:cNvSpPr txBox="1"/>
          <p:nvPr/>
        </p:nvSpPr>
        <p:spPr>
          <a:xfrm>
            <a:off x="7646670" y="3141605"/>
            <a:ext cx="1486804" cy="461665"/>
          </a:xfrm>
          <a:prstGeom prst="rect">
            <a:avLst/>
          </a:prstGeom>
          <a:noFill/>
        </p:spPr>
        <p:txBody>
          <a:bodyPr wrap="square" rtlCol="0">
            <a:spAutoFit/>
          </a:bodyPr>
          <a:lstStyle/>
          <a:p>
            <a:r>
              <a:rPr lang="en-US" dirty="0">
                <a:latin typeface="+mn-lt"/>
              </a:rPr>
              <a:t>4</a:t>
            </a:r>
            <a:r>
              <a:rPr lang="en-US" dirty="0" smtClean="0">
                <a:latin typeface="+mn-lt"/>
              </a:rPr>
              <a:t> </a:t>
            </a:r>
            <a:r>
              <a:rPr lang="en-US" dirty="0" smtClean="0">
                <a:latin typeface="Symbol" charset="2"/>
                <a:cs typeface="Symbol" charset="2"/>
              </a:rPr>
              <a:t>m</a:t>
            </a:r>
            <a:r>
              <a:rPr lang="en-US" dirty="0" smtClean="0">
                <a:latin typeface="+mn-lt"/>
              </a:rPr>
              <a:t>g/ml</a:t>
            </a:r>
            <a:endParaRPr lang="en-US" dirty="0">
              <a:latin typeface="+mn-lt"/>
            </a:endParaRPr>
          </a:p>
        </p:txBody>
      </p:sp>
      <p:sp>
        <p:nvSpPr>
          <p:cNvPr id="10" name="TextBox 9"/>
          <p:cNvSpPr txBox="1"/>
          <p:nvPr/>
        </p:nvSpPr>
        <p:spPr>
          <a:xfrm>
            <a:off x="7634097" y="3524837"/>
            <a:ext cx="1486804" cy="461665"/>
          </a:xfrm>
          <a:prstGeom prst="rect">
            <a:avLst/>
          </a:prstGeom>
          <a:noFill/>
        </p:spPr>
        <p:txBody>
          <a:bodyPr wrap="square" rtlCol="0">
            <a:spAutoFit/>
          </a:bodyPr>
          <a:lstStyle/>
          <a:p>
            <a:r>
              <a:rPr lang="en-US" dirty="0" smtClean="0">
                <a:latin typeface="+mn-lt"/>
              </a:rPr>
              <a:t>16 </a:t>
            </a:r>
            <a:r>
              <a:rPr lang="en-US" dirty="0" smtClean="0">
                <a:latin typeface="Symbol" charset="2"/>
                <a:cs typeface="Symbol" charset="2"/>
              </a:rPr>
              <a:t>m</a:t>
            </a:r>
            <a:r>
              <a:rPr lang="en-US" dirty="0" smtClean="0">
                <a:latin typeface="+mn-lt"/>
              </a:rPr>
              <a:t>g/ml</a:t>
            </a:r>
            <a:endParaRPr lang="en-US" dirty="0">
              <a:latin typeface="+mn-lt"/>
            </a:endParaRPr>
          </a:p>
        </p:txBody>
      </p:sp>
      <p:sp>
        <p:nvSpPr>
          <p:cNvPr id="11" name="TextBox 10"/>
          <p:cNvSpPr txBox="1"/>
          <p:nvPr/>
        </p:nvSpPr>
        <p:spPr>
          <a:xfrm>
            <a:off x="7644617" y="3908069"/>
            <a:ext cx="1790609" cy="461665"/>
          </a:xfrm>
          <a:prstGeom prst="rect">
            <a:avLst/>
          </a:prstGeom>
          <a:noFill/>
        </p:spPr>
        <p:txBody>
          <a:bodyPr wrap="square" rtlCol="0">
            <a:spAutoFit/>
          </a:bodyPr>
          <a:lstStyle/>
          <a:p>
            <a:r>
              <a:rPr lang="en-US" dirty="0" smtClean="0">
                <a:latin typeface="+mn-lt"/>
              </a:rPr>
              <a:t>32 </a:t>
            </a:r>
            <a:r>
              <a:rPr lang="en-US" dirty="0" smtClean="0">
                <a:latin typeface="Symbol" charset="2"/>
                <a:cs typeface="Symbol" charset="2"/>
              </a:rPr>
              <a:t>m</a:t>
            </a:r>
            <a:r>
              <a:rPr lang="en-US" dirty="0" smtClean="0">
                <a:latin typeface="+mn-lt"/>
              </a:rPr>
              <a:t>g/ml</a:t>
            </a:r>
            <a:endParaRPr lang="en-US" dirty="0">
              <a:latin typeface="+mn-lt"/>
            </a:endParaRPr>
          </a:p>
        </p:txBody>
      </p:sp>
      <p:sp>
        <p:nvSpPr>
          <p:cNvPr id="12" name="TextBox 11"/>
          <p:cNvSpPr txBox="1"/>
          <p:nvPr/>
        </p:nvSpPr>
        <p:spPr>
          <a:xfrm>
            <a:off x="7646141" y="4291301"/>
            <a:ext cx="1790609" cy="461665"/>
          </a:xfrm>
          <a:prstGeom prst="rect">
            <a:avLst/>
          </a:prstGeom>
          <a:noFill/>
        </p:spPr>
        <p:txBody>
          <a:bodyPr wrap="square" rtlCol="0">
            <a:spAutoFit/>
          </a:bodyPr>
          <a:lstStyle/>
          <a:p>
            <a:r>
              <a:rPr lang="en-US" dirty="0">
                <a:latin typeface="+mn-lt"/>
              </a:rPr>
              <a:t>8</a:t>
            </a:r>
            <a:r>
              <a:rPr lang="en-US" dirty="0" smtClean="0">
                <a:latin typeface="+mn-lt"/>
              </a:rPr>
              <a:t> </a:t>
            </a:r>
            <a:r>
              <a:rPr lang="en-US" dirty="0" smtClean="0">
                <a:latin typeface="Symbol" charset="2"/>
                <a:cs typeface="Symbol" charset="2"/>
              </a:rPr>
              <a:t>m</a:t>
            </a:r>
            <a:r>
              <a:rPr lang="en-US" dirty="0" smtClean="0">
                <a:latin typeface="+mn-lt"/>
              </a:rPr>
              <a:t>g/ml</a:t>
            </a:r>
            <a:endParaRPr lang="en-US" dirty="0">
              <a:latin typeface="+mn-lt"/>
            </a:endParaRPr>
          </a:p>
        </p:txBody>
      </p:sp>
      <p:sp>
        <p:nvSpPr>
          <p:cNvPr id="13" name="TextBox 12"/>
          <p:cNvSpPr txBox="1"/>
          <p:nvPr/>
        </p:nvSpPr>
        <p:spPr>
          <a:xfrm>
            <a:off x="553229" y="565868"/>
            <a:ext cx="5708321" cy="523220"/>
          </a:xfrm>
          <a:prstGeom prst="rect">
            <a:avLst/>
          </a:prstGeom>
          <a:noFill/>
        </p:spPr>
        <p:txBody>
          <a:bodyPr wrap="square" rtlCol="0">
            <a:spAutoFit/>
          </a:bodyPr>
          <a:lstStyle/>
          <a:p>
            <a:r>
              <a:rPr lang="en-US" sz="2800" b="1" dirty="0" smtClean="0">
                <a:latin typeface="+mn-lt"/>
              </a:rPr>
              <a:t>Which antibiotic should be used?</a:t>
            </a:r>
            <a:endParaRPr lang="en-US" sz="2800" b="1" dirty="0">
              <a:latin typeface="+mn-lt"/>
            </a:endParaRPr>
          </a:p>
        </p:txBody>
      </p:sp>
    </p:spTree>
    <p:extLst>
      <p:ext uri="{BB962C8B-B14F-4D97-AF65-F5344CB8AC3E}">
        <p14:creationId xmlns:p14="http://schemas.microsoft.com/office/powerpoint/2010/main" val="89961362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 3</a:t>
            </a:r>
            <a:endParaRPr lang="en-US" dirty="0"/>
          </a:p>
        </p:txBody>
      </p:sp>
      <p:sp>
        <p:nvSpPr>
          <p:cNvPr id="3" name="Content Placeholder 2"/>
          <p:cNvSpPr>
            <a:spLocks noGrp="1"/>
          </p:cNvSpPr>
          <p:nvPr>
            <p:ph idx="1"/>
          </p:nvPr>
        </p:nvSpPr>
        <p:spPr/>
        <p:txBody>
          <a:bodyPr/>
          <a:lstStyle/>
          <a:p>
            <a:r>
              <a:rPr lang="en-US" dirty="0" smtClean="0"/>
              <a:t>How do antibiotics target bacteria, and in what situations is antibiotic therapy indicated?</a:t>
            </a:r>
          </a:p>
          <a:p>
            <a:r>
              <a:rPr lang="en-US" b="1" dirty="0" smtClean="0">
                <a:solidFill>
                  <a:srgbClr val="6A1BB4"/>
                </a:solidFill>
              </a:rPr>
              <a:t>How did we do?</a:t>
            </a:r>
            <a:endParaRPr lang="en-US" b="1" dirty="0">
              <a:solidFill>
                <a:srgbClr val="6A1BB4"/>
              </a:solidFill>
            </a:endParaRPr>
          </a:p>
        </p:txBody>
      </p:sp>
    </p:spTree>
    <p:extLst>
      <p:ext uri="{BB962C8B-B14F-4D97-AF65-F5344CB8AC3E}">
        <p14:creationId xmlns:p14="http://schemas.microsoft.com/office/powerpoint/2010/main" val="356160156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 4</a:t>
            </a:r>
            <a:endParaRPr lang="en-US" dirty="0"/>
          </a:p>
        </p:txBody>
      </p:sp>
      <p:sp>
        <p:nvSpPr>
          <p:cNvPr id="3" name="Content Placeholder 2"/>
          <p:cNvSpPr>
            <a:spLocks noGrp="1"/>
          </p:cNvSpPr>
          <p:nvPr>
            <p:ph idx="1"/>
          </p:nvPr>
        </p:nvSpPr>
        <p:spPr/>
        <p:txBody>
          <a:bodyPr/>
          <a:lstStyle/>
          <a:p>
            <a:r>
              <a:rPr lang="en-US" dirty="0" smtClean="0"/>
              <a:t>What are some key eukaryotic organelles and their functions?</a:t>
            </a:r>
            <a:endParaRPr lang="en-US" dirty="0"/>
          </a:p>
        </p:txBody>
      </p:sp>
    </p:spTree>
    <p:extLst>
      <p:ext uri="{BB962C8B-B14F-4D97-AF65-F5344CB8AC3E}">
        <p14:creationId xmlns:p14="http://schemas.microsoft.com/office/powerpoint/2010/main" val="379785362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your prep</a:t>
            </a:r>
            <a:endParaRPr lang="en-US" dirty="0"/>
          </a:p>
        </p:txBody>
      </p:sp>
      <p:pic>
        <p:nvPicPr>
          <p:cNvPr id="4" name="Content Placeholder 3" descr="infographic_03_03.jpg"/>
          <p:cNvPicPr>
            <a:picLocks noGrp="1" noChangeAspect="1"/>
          </p:cNvPicPr>
          <p:nvPr>
            <p:ph idx="1"/>
          </p:nvPr>
        </p:nvPicPr>
        <p:blipFill>
          <a:blip r:embed="rId3">
            <a:extLst>
              <a:ext uri="{28A0092B-C50C-407E-A947-70E740481C1C}">
                <a14:useLocalDpi xmlns:a14="http://schemas.microsoft.com/office/drawing/2010/main" val="0"/>
              </a:ext>
            </a:extLst>
          </a:blip>
          <a:srcRect l="-15976" r="-15976"/>
          <a:stretch>
            <a:fillRect/>
          </a:stretch>
        </p:blipFill>
        <p:spPr/>
      </p:pic>
      <p:sp>
        <p:nvSpPr>
          <p:cNvPr id="5" name="TextBox 4"/>
          <p:cNvSpPr txBox="1"/>
          <p:nvPr/>
        </p:nvSpPr>
        <p:spPr>
          <a:xfrm>
            <a:off x="7569183" y="389820"/>
            <a:ext cx="889017" cy="461665"/>
          </a:xfrm>
          <a:prstGeom prst="rect">
            <a:avLst/>
          </a:prstGeom>
          <a:noFill/>
        </p:spPr>
        <p:txBody>
          <a:bodyPr wrap="square" rtlCol="0">
            <a:spAutoFit/>
          </a:bodyPr>
          <a:lstStyle/>
          <a:p>
            <a:r>
              <a:rPr lang="en-US" dirty="0" smtClean="0">
                <a:latin typeface="+mn-lt"/>
              </a:rPr>
              <a:t>3.3</a:t>
            </a:r>
            <a:endParaRPr lang="en-US" dirty="0">
              <a:latin typeface="+mn-lt"/>
            </a:endParaRPr>
          </a:p>
        </p:txBody>
      </p:sp>
    </p:spTree>
    <p:extLst>
      <p:ext uri="{BB962C8B-B14F-4D97-AF65-F5344CB8AC3E}">
        <p14:creationId xmlns:p14="http://schemas.microsoft.com/office/powerpoint/2010/main" val="38350434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p_close_03_figure_01.jpg"/>
          <p:cNvPicPr>
            <a:picLocks noGrp="1" noChangeAspect="1"/>
          </p:cNvPicPr>
          <p:nvPr>
            <p:ph/>
          </p:nvPr>
        </p:nvPicPr>
        <p:blipFill>
          <a:blip r:embed="rId3">
            <a:extLst>
              <a:ext uri="{28A0092B-C50C-407E-A947-70E740481C1C}">
                <a14:useLocalDpi xmlns:a14="http://schemas.microsoft.com/office/drawing/2010/main" val="0"/>
              </a:ext>
            </a:extLst>
          </a:blip>
          <a:srcRect l="-30780" r="-30780"/>
          <a:stretch>
            <a:fillRect/>
          </a:stretch>
        </p:blipFill>
        <p:spPr/>
      </p:pic>
    </p:spTree>
    <p:extLst>
      <p:ext uri="{BB962C8B-B14F-4D97-AF65-F5344CB8AC3E}">
        <p14:creationId xmlns:p14="http://schemas.microsoft.com/office/powerpoint/2010/main" val="25831989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 1</a:t>
            </a:r>
            <a:endParaRPr lang="en-US" dirty="0"/>
          </a:p>
        </p:txBody>
      </p:sp>
      <p:sp>
        <p:nvSpPr>
          <p:cNvPr id="3" name="Content Placeholder 2"/>
          <p:cNvSpPr>
            <a:spLocks noGrp="1"/>
          </p:cNvSpPr>
          <p:nvPr>
            <p:ph idx="1"/>
          </p:nvPr>
        </p:nvSpPr>
        <p:spPr/>
        <p:txBody>
          <a:bodyPr/>
          <a:lstStyle/>
          <a:p>
            <a:r>
              <a:rPr lang="en-US" dirty="0" smtClean="0"/>
              <a:t>What structural features are shared by all cells, and what are key differences between prokaryotic and eukaryotic cells?</a:t>
            </a:r>
            <a:endParaRPr lang="en-US" dirty="0"/>
          </a:p>
        </p:txBody>
      </p:sp>
    </p:spTree>
    <p:extLst>
      <p:ext uri="{BB962C8B-B14F-4D97-AF65-F5344CB8AC3E}">
        <p14:creationId xmlns:p14="http://schemas.microsoft.com/office/powerpoint/2010/main" val="1362313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p_close_03_figure_02.jpg"/>
          <p:cNvPicPr>
            <a:picLocks noGrp="1" noChangeAspect="1"/>
          </p:cNvPicPr>
          <p:nvPr>
            <p:ph/>
          </p:nvPr>
        </p:nvPicPr>
        <p:blipFill>
          <a:blip r:embed="rId3">
            <a:extLst>
              <a:ext uri="{28A0092B-C50C-407E-A947-70E740481C1C}">
                <a14:useLocalDpi xmlns:a14="http://schemas.microsoft.com/office/drawing/2010/main" val="0"/>
              </a:ext>
            </a:extLst>
          </a:blip>
          <a:srcRect l="-24081" r="-24081"/>
          <a:stretch>
            <a:fillRect/>
          </a:stretch>
        </p:blipFill>
        <p:spPr/>
      </p:pic>
    </p:spTree>
    <p:extLst>
      <p:ext uri="{BB962C8B-B14F-4D97-AF65-F5344CB8AC3E}">
        <p14:creationId xmlns:p14="http://schemas.microsoft.com/office/powerpoint/2010/main" val="9184574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p_close_03_figure_03.jpg"/>
          <p:cNvPicPr>
            <a:picLocks noGrp="1" noChangeAspect="1"/>
          </p:cNvPicPr>
          <p:nvPr>
            <p:ph/>
          </p:nvPr>
        </p:nvPicPr>
        <p:blipFill>
          <a:blip r:embed="rId3">
            <a:extLst>
              <a:ext uri="{28A0092B-C50C-407E-A947-70E740481C1C}">
                <a14:useLocalDpi xmlns:a14="http://schemas.microsoft.com/office/drawing/2010/main" val="0"/>
              </a:ext>
            </a:extLst>
          </a:blip>
          <a:srcRect t="-35340" b="-35340"/>
          <a:stretch>
            <a:fillRect/>
          </a:stretch>
        </p:blipFill>
        <p:spPr/>
      </p:pic>
    </p:spTree>
    <p:extLst>
      <p:ext uri="{BB962C8B-B14F-4D97-AF65-F5344CB8AC3E}">
        <p14:creationId xmlns:p14="http://schemas.microsoft.com/office/powerpoint/2010/main" val="396195324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p_close_03_figure_07.jpg"/>
          <p:cNvPicPr>
            <a:picLocks noGrp="1" noChangeAspect="1"/>
          </p:cNvPicPr>
          <p:nvPr>
            <p:ph/>
          </p:nvPr>
        </p:nvPicPr>
        <p:blipFill>
          <a:blip r:embed="rId3">
            <a:extLst>
              <a:ext uri="{28A0092B-C50C-407E-A947-70E740481C1C}">
                <a14:useLocalDpi xmlns:a14="http://schemas.microsoft.com/office/drawing/2010/main" val="0"/>
              </a:ext>
            </a:extLst>
          </a:blip>
          <a:srcRect t="-28807" b="-28807"/>
          <a:stretch>
            <a:fillRect/>
          </a:stretch>
        </p:blipFill>
        <p:spPr/>
      </p:pic>
    </p:spTree>
    <p:extLst>
      <p:ext uri="{BB962C8B-B14F-4D97-AF65-F5344CB8AC3E}">
        <p14:creationId xmlns:p14="http://schemas.microsoft.com/office/powerpoint/2010/main" val="2555886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p_close_03_figure_08.jpg"/>
          <p:cNvPicPr>
            <a:picLocks noGrp="1" noChangeAspect="1"/>
          </p:cNvPicPr>
          <p:nvPr>
            <p:ph/>
          </p:nvPr>
        </p:nvPicPr>
        <p:blipFill>
          <a:blip r:embed="rId3">
            <a:extLst>
              <a:ext uri="{28A0092B-C50C-407E-A947-70E740481C1C}">
                <a14:useLocalDpi xmlns:a14="http://schemas.microsoft.com/office/drawing/2010/main" val="0"/>
              </a:ext>
            </a:extLst>
          </a:blip>
          <a:srcRect t="-32216" b="-32216"/>
          <a:stretch>
            <a:fillRect/>
          </a:stretch>
        </p:blipFill>
        <p:spPr/>
      </p:pic>
    </p:spTree>
    <p:extLst>
      <p:ext uri="{BB962C8B-B14F-4D97-AF65-F5344CB8AC3E}">
        <p14:creationId xmlns:p14="http://schemas.microsoft.com/office/powerpoint/2010/main" val="296250664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p_close_03_figure_04.jpg"/>
          <p:cNvPicPr>
            <a:picLocks noGrp="1" noChangeAspect="1"/>
          </p:cNvPicPr>
          <p:nvPr>
            <p:ph/>
          </p:nvPr>
        </p:nvPicPr>
        <p:blipFill>
          <a:blip r:embed="rId3">
            <a:extLst>
              <a:ext uri="{28A0092B-C50C-407E-A947-70E740481C1C}">
                <a14:useLocalDpi xmlns:a14="http://schemas.microsoft.com/office/drawing/2010/main" val="0"/>
              </a:ext>
            </a:extLst>
          </a:blip>
          <a:srcRect t="-35934" b="-35934"/>
          <a:stretch>
            <a:fillRect/>
          </a:stretch>
        </p:blipFill>
        <p:spPr/>
      </p:pic>
      <p:sp>
        <p:nvSpPr>
          <p:cNvPr id="2" name="TextBox 1"/>
          <p:cNvSpPr txBox="1"/>
          <p:nvPr/>
        </p:nvSpPr>
        <p:spPr>
          <a:xfrm>
            <a:off x="6953086" y="4564665"/>
            <a:ext cx="2190914" cy="830997"/>
          </a:xfrm>
          <a:prstGeom prst="rect">
            <a:avLst/>
          </a:prstGeom>
          <a:noFill/>
        </p:spPr>
        <p:txBody>
          <a:bodyPr wrap="square" rtlCol="0">
            <a:spAutoFit/>
          </a:bodyPr>
          <a:lstStyle/>
          <a:p>
            <a:r>
              <a:rPr lang="en-US" dirty="0" smtClean="0">
                <a:latin typeface="+mn-lt"/>
              </a:rPr>
              <a:t>Including lysosomes</a:t>
            </a:r>
            <a:endParaRPr lang="en-US" dirty="0">
              <a:latin typeface="+mn-lt"/>
            </a:endParaRPr>
          </a:p>
        </p:txBody>
      </p:sp>
      <p:cxnSp>
        <p:nvCxnSpPr>
          <p:cNvPr id="5" name="Straight Arrow Connector 4"/>
          <p:cNvCxnSpPr/>
          <p:nvPr/>
        </p:nvCxnSpPr>
        <p:spPr bwMode="auto">
          <a:xfrm>
            <a:off x="7870944" y="4237719"/>
            <a:ext cx="0" cy="465269"/>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53120948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I-cell disease</a:t>
            </a:r>
            <a:endParaRPr lang="en-US" dirty="0"/>
          </a:p>
        </p:txBody>
      </p:sp>
      <p:sp>
        <p:nvSpPr>
          <p:cNvPr id="4" name="Content Placeholder 3"/>
          <p:cNvSpPr>
            <a:spLocks noGrp="1"/>
          </p:cNvSpPr>
          <p:nvPr>
            <p:ph idx="1"/>
          </p:nvPr>
        </p:nvSpPr>
        <p:spPr/>
        <p:txBody>
          <a:bodyPr/>
          <a:lstStyle/>
          <a:p>
            <a:r>
              <a:rPr lang="en-US" dirty="0" smtClean="0"/>
              <a:t>A </a:t>
            </a:r>
            <a:r>
              <a:rPr lang="en-US" dirty="0" err="1" smtClean="0"/>
              <a:t>lysosomal</a:t>
            </a:r>
            <a:r>
              <a:rPr lang="en-US" dirty="0" smtClean="0"/>
              <a:t> storage disorder</a:t>
            </a:r>
          </a:p>
          <a:p>
            <a:pPr lvl="1"/>
            <a:r>
              <a:rPr lang="en-US" dirty="0" smtClean="0"/>
              <a:t>Skeletal malformations</a:t>
            </a:r>
          </a:p>
          <a:p>
            <a:pPr lvl="1"/>
            <a:r>
              <a:rPr lang="en-US" dirty="0" smtClean="0"/>
              <a:t>Facial malformations</a:t>
            </a:r>
          </a:p>
          <a:p>
            <a:pPr lvl="1"/>
            <a:r>
              <a:rPr lang="en-US" dirty="0" smtClean="0"/>
              <a:t>Developmental delays</a:t>
            </a:r>
          </a:p>
          <a:p>
            <a:pPr lvl="1"/>
            <a:r>
              <a:rPr lang="en-US" dirty="0" smtClean="0"/>
              <a:t>Often death in childhood</a:t>
            </a:r>
            <a:endParaRPr lang="en-US" dirty="0"/>
          </a:p>
        </p:txBody>
      </p:sp>
    </p:spTree>
    <p:extLst>
      <p:ext uri="{BB962C8B-B14F-4D97-AF65-F5344CB8AC3E}">
        <p14:creationId xmlns:p14="http://schemas.microsoft.com/office/powerpoint/2010/main" val="2378176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I-cell disease</a:t>
            </a:r>
            <a:endParaRPr lang="en-US" dirty="0"/>
          </a:p>
        </p:txBody>
      </p:sp>
      <p:sp>
        <p:nvSpPr>
          <p:cNvPr id="3" name="Content Placeholder 2"/>
          <p:cNvSpPr>
            <a:spLocks noGrp="1"/>
          </p:cNvSpPr>
          <p:nvPr>
            <p:ph idx="1"/>
          </p:nvPr>
        </p:nvSpPr>
        <p:spPr/>
        <p:txBody>
          <a:bodyPr/>
          <a:lstStyle/>
          <a:p>
            <a:r>
              <a:rPr lang="en-US" dirty="0" err="1" smtClean="0"/>
              <a:t>Lysosomal</a:t>
            </a:r>
            <a:r>
              <a:rPr lang="en-US" dirty="0" smtClean="0"/>
              <a:t> enzymes are secreted from cell</a:t>
            </a:r>
          </a:p>
          <a:p>
            <a:pPr lvl="1"/>
            <a:r>
              <a:rPr lang="en-US" dirty="0" smtClean="0"/>
              <a:t>Don’t make it to lysosome</a:t>
            </a:r>
          </a:p>
          <a:p>
            <a:pPr lvl="1"/>
            <a:r>
              <a:rPr lang="en-US" dirty="0" smtClean="0"/>
              <a:t>Lysosomes can’t digest properly</a:t>
            </a:r>
          </a:p>
          <a:p>
            <a:pPr lvl="1"/>
            <a:r>
              <a:rPr lang="en-US" dirty="0" smtClean="0">
                <a:sym typeface="Wingdings"/>
              </a:rPr>
              <a:t> symptoms as undigested molecules accumulate in lysosomes</a:t>
            </a:r>
            <a:endParaRPr lang="en-US" dirty="0" smtClean="0"/>
          </a:p>
          <a:p>
            <a:endParaRPr lang="en-US" dirty="0"/>
          </a:p>
        </p:txBody>
      </p:sp>
    </p:spTree>
    <p:extLst>
      <p:ext uri="{BB962C8B-B14F-4D97-AF65-F5344CB8AC3E}">
        <p14:creationId xmlns:p14="http://schemas.microsoft.com/office/powerpoint/2010/main" val="1389916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p_close_03_figure_04.jpg"/>
          <p:cNvPicPr>
            <a:picLocks noGrp="1" noChangeAspect="1"/>
          </p:cNvPicPr>
          <p:nvPr>
            <p:ph/>
          </p:nvPr>
        </p:nvPicPr>
        <p:blipFill>
          <a:blip r:embed="rId3">
            <a:extLst>
              <a:ext uri="{28A0092B-C50C-407E-A947-70E740481C1C}">
                <a14:useLocalDpi xmlns:a14="http://schemas.microsoft.com/office/drawing/2010/main" val="0"/>
              </a:ext>
            </a:extLst>
          </a:blip>
          <a:srcRect t="-35934" b="-35934"/>
          <a:stretch>
            <a:fillRect/>
          </a:stretch>
        </p:blipFill>
        <p:spPr/>
      </p:pic>
      <p:sp>
        <p:nvSpPr>
          <p:cNvPr id="2" name="TextBox 1"/>
          <p:cNvSpPr txBox="1"/>
          <p:nvPr/>
        </p:nvSpPr>
        <p:spPr>
          <a:xfrm>
            <a:off x="6953086" y="4564665"/>
            <a:ext cx="2190914" cy="830997"/>
          </a:xfrm>
          <a:prstGeom prst="rect">
            <a:avLst/>
          </a:prstGeom>
          <a:noFill/>
        </p:spPr>
        <p:txBody>
          <a:bodyPr wrap="square" rtlCol="0">
            <a:spAutoFit/>
          </a:bodyPr>
          <a:lstStyle/>
          <a:p>
            <a:r>
              <a:rPr lang="en-US" dirty="0" smtClean="0">
                <a:latin typeface="+mn-lt"/>
              </a:rPr>
              <a:t>Including lysosomes</a:t>
            </a:r>
            <a:endParaRPr lang="en-US" dirty="0">
              <a:latin typeface="+mn-lt"/>
            </a:endParaRPr>
          </a:p>
        </p:txBody>
      </p:sp>
      <p:cxnSp>
        <p:nvCxnSpPr>
          <p:cNvPr id="4" name="Straight Arrow Connector 3"/>
          <p:cNvCxnSpPr/>
          <p:nvPr/>
        </p:nvCxnSpPr>
        <p:spPr bwMode="auto">
          <a:xfrm>
            <a:off x="7870944" y="4237719"/>
            <a:ext cx="0" cy="465269"/>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5" name="TextBox 4"/>
          <p:cNvSpPr txBox="1"/>
          <p:nvPr/>
        </p:nvSpPr>
        <p:spPr>
          <a:xfrm>
            <a:off x="125734" y="609600"/>
            <a:ext cx="8892532" cy="830997"/>
          </a:xfrm>
          <a:prstGeom prst="rect">
            <a:avLst/>
          </a:prstGeom>
          <a:noFill/>
        </p:spPr>
        <p:txBody>
          <a:bodyPr wrap="square" rtlCol="0">
            <a:spAutoFit/>
          </a:bodyPr>
          <a:lstStyle/>
          <a:p>
            <a:r>
              <a:rPr lang="en-US" dirty="0" smtClean="0">
                <a:latin typeface="+mn-lt"/>
              </a:rPr>
              <a:t>Predict where </a:t>
            </a:r>
            <a:r>
              <a:rPr lang="en-US" dirty="0" err="1" smtClean="0">
                <a:latin typeface="+mn-lt"/>
              </a:rPr>
              <a:t>lysosomal</a:t>
            </a:r>
            <a:r>
              <a:rPr lang="en-US" dirty="0" smtClean="0">
                <a:latin typeface="+mn-lt"/>
              </a:rPr>
              <a:t> proteins (enzymes) should be detected</a:t>
            </a:r>
          </a:p>
          <a:p>
            <a:r>
              <a:rPr lang="en-US" dirty="0" smtClean="0">
                <a:latin typeface="+mn-lt"/>
              </a:rPr>
              <a:t>(in a person who does not have I-cell disease)</a:t>
            </a:r>
            <a:endParaRPr lang="en-US" dirty="0">
              <a:latin typeface="+mn-lt"/>
            </a:endParaRPr>
          </a:p>
        </p:txBody>
      </p:sp>
    </p:spTree>
    <p:extLst>
      <p:ext uri="{BB962C8B-B14F-4D97-AF65-F5344CB8AC3E}">
        <p14:creationId xmlns:p14="http://schemas.microsoft.com/office/powerpoint/2010/main" val="170420249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p_close_03_figure_04.jpg"/>
          <p:cNvPicPr>
            <a:picLocks noGrp="1" noChangeAspect="1"/>
          </p:cNvPicPr>
          <p:nvPr>
            <p:ph/>
          </p:nvPr>
        </p:nvPicPr>
        <p:blipFill>
          <a:blip r:embed="rId3">
            <a:extLst>
              <a:ext uri="{28A0092B-C50C-407E-A947-70E740481C1C}">
                <a14:useLocalDpi xmlns:a14="http://schemas.microsoft.com/office/drawing/2010/main" val="0"/>
              </a:ext>
            </a:extLst>
          </a:blip>
          <a:srcRect t="-35934" b="-35934"/>
          <a:stretch>
            <a:fillRect/>
          </a:stretch>
        </p:blipFill>
        <p:spPr/>
      </p:pic>
      <p:sp>
        <p:nvSpPr>
          <p:cNvPr id="2" name="TextBox 1"/>
          <p:cNvSpPr txBox="1"/>
          <p:nvPr/>
        </p:nvSpPr>
        <p:spPr>
          <a:xfrm>
            <a:off x="6953086" y="4564665"/>
            <a:ext cx="2190914" cy="830997"/>
          </a:xfrm>
          <a:prstGeom prst="rect">
            <a:avLst/>
          </a:prstGeom>
          <a:noFill/>
        </p:spPr>
        <p:txBody>
          <a:bodyPr wrap="square" rtlCol="0">
            <a:spAutoFit/>
          </a:bodyPr>
          <a:lstStyle/>
          <a:p>
            <a:r>
              <a:rPr lang="en-US" dirty="0" smtClean="0">
                <a:latin typeface="+mn-lt"/>
              </a:rPr>
              <a:t>Including lysosomes</a:t>
            </a:r>
            <a:endParaRPr lang="en-US" dirty="0">
              <a:latin typeface="+mn-lt"/>
            </a:endParaRPr>
          </a:p>
        </p:txBody>
      </p:sp>
      <p:cxnSp>
        <p:nvCxnSpPr>
          <p:cNvPr id="4" name="Straight Arrow Connector 3"/>
          <p:cNvCxnSpPr/>
          <p:nvPr/>
        </p:nvCxnSpPr>
        <p:spPr bwMode="auto">
          <a:xfrm>
            <a:off x="7870944" y="4237719"/>
            <a:ext cx="0" cy="465269"/>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5" name="TextBox 4"/>
          <p:cNvSpPr txBox="1"/>
          <p:nvPr/>
        </p:nvSpPr>
        <p:spPr>
          <a:xfrm>
            <a:off x="685800" y="169482"/>
            <a:ext cx="7590636" cy="1569660"/>
          </a:xfrm>
          <a:prstGeom prst="rect">
            <a:avLst/>
          </a:prstGeom>
          <a:noFill/>
        </p:spPr>
        <p:txBody>
          <a:bodyPr wrap="square" rtlCol="0">
            <a:spAutoFit/>
          </a:bodyPr>
          <a:lstStyle/>
          <a:p>
            <a:r>
              <a:rPr lang="en-US" dirty="0" err="1" smtClean="0">
                <a:latin typeface="+mn-lt"/>
              </a:rPr>
              <a:t>Lysosomal</a:t>
            </a:r>
            <a:r>
              <a:rPr lang="en-US" dirty="0" smtClean="0">
                <a:latin typeface="+mn-lt"/>
              </a:rPr>
              <a:t> proteins (enzymes) in I-cell disease</a:t>
            </a:r>
          </a:p>
          <a:p>
            <a:pPr marL="342900" indent="-342900">
              <a:buFont typeface="Arial"/>
              <a:buChar char="•"/>
            </a:pPr>
            <a:r>
              <a:rPr lang="en-US" dirty="0" smtClean="0">
                <a:latin typeface="+mn-lt"/>
              </a:rPr>
              <a:t>RER</a:t>
            </a:r>
          </a:p>
          <a:p>
            <a:pPr marL="342900" indent="-342900">
              <a:buFont typeface="Arial"/>
              <a:buChar char="•"/>
            </a:pPr>
            <a:r>
              <a:rPr lang="en-US" dirty="0" smtClean="0">
                <a:latin typeface="+mn-lt"/>
              </a:rPr>
              <a:t>Golgi</a:t>
            </a:r>
          </a:p>
          <a:p>
            <a:pPr marL="342900" indent="-342900">
              <a:buFont typeface="Arial"/>
              <a:buChar char="•"/>
            </a:pPr>
            <a:r>
              <a:rPr lang="en-US" dirty="0" smtClean="0">
                <a:latin typeface="+mn-lt"/>
              </a:rPr>
              <a:t>Outside the cell (secreted)</a:t>
            </a:r>
            <a:endParaRPr lang="en-US" dirty="0">
              <a:latin typeface="+mn-lt"/>
            </a:endParaRPr>
          </a:p>
        </p:txBody>
      </p:sp>
      <p:sp>
        <p:nvSpPr>
          <p:cNvPr id="6" name="TextBox 5"/>
          <p:cNvSpPr txBox="1"/>
          <p:nvPr/>
        </p:nvSpPr>
        <p:spPr>
          <a:xfrm>
            <a:off x="685800" y="5164829"/>
            <a:ext cx="6455887" cy="523220"/>
          </a:xfrm>
          <a:prstGeom prst="rect">
            <a:avLst/>
          </a:prstGeom>
          <a:noFill/>
        </p:spPr>
        <p:txBody>
          <a:bodyPr wrap="square" rtlCol="0">
            <a:spAutoFit/>
          </a:bodyPr>
          <a:lstStyle/>
          <a:p>
            <a:r>
              <a:rPr lang="en-US" sz="2800" b="1" dirty="0" smtClean="0">
                <a:latin typeface="+mn-lt"/>
              </a:rPr>
              <a:t>Where is the problem?</a:t>
            </a:r>
            <a:endParaRPr lang="en-US" sz="2800" b="1" dirty="0">
              <a:latin typeface="+mn-lt"/>
            </a:endParaRPr>
          </a:p>
        </p:txBody>
      </p:sp>
    </p:spTree>
    <p:extLst>
      <p:ext uri="{BB962C8B-B14F-4D97-AF65-F5344CB8AC3E}">
        <p14:creationId xmlns:p14="http://schemas.microsoft.com/office/powerpoint/2010/main" val="18842275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 4</a:t>
            </a:r>
            <a:endParaRPr lang="en-US" dirty="0"/>
          </a:p>
        </p:txBody>
      </p:sp>
      <p:sp>
        <p:nvSpPr>
          <p:cNvPr id="3" name="Content Placeholder 2"/>
          <p:cNvSpPr>
            <a:spLocks noGrp="1"/>
          </p:cNvSpPr>
          <p:nvPr>
            <p:ph idx="1"/>
          </p:nvPr>
        </p:nvSpPr>
        <p:spPr/>
        <p:txBody>
          <a:bodyPr/>
          <a:lstStyle/>
          <a:p>
            <a:r>
              <a:rPr lang="en-US" dirty="0" smtClean="0"/>
              <a:t>What are some key eukaryotic organelles and their functions?</a:t>
            </a:r>
          </a:p>
          <a:p>
            <a:r>
              <a:rPr lang="en-US" b="1" dirty="0" smtClean="0">
                <a:solidFill>
                  <a:srgbClr val="6A1BB4"/>
                </a:solidFill>
              </a:rPr>
              <a:t>How did we do?</a:t>
            </a:r>
            <a:endParaRPr lang="en-US" b="1" dirty="0">
              <a:solidFill>
                <a:srgbClr val="6A1BB4"/>
              </a:solidFill>
            </a:endParaRPr>
          </a:p>
        </p:txBody>
      </p:sp>
    </p:spTree>
    <p:extLst>
      <p:ext uri="{BB962C8B-B14F-4D97-AF65-F5344CB8AC3E}">
        <p14:creationId xmlns:p14="http://schemas.microsoft.com/office/powerpoint/2010/main" val="13993989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cell theory state?</a:t>
            </a:r>
            <a:endParaRPr lang="en-US" dirty="0"/>
          </a:p>
        </p:txBody>
      </p:sp>
      <p:sp>
        <p:nvSpPr>
          <p:cNvPr id="3" name="Content Placeholder 2"/>
          <p:cNvSpPr>
            <a:spLocks noGrp="1"/>
          </p:cNvSpPr>
          <p:nvPr>
            <p:ph idx="1"/>
          </p:nvPr>
        </p:nvSpPr>
        <p:spPr/>
        <p:txBody>
          <a:bodyPr/>
          <a:lstStyle/>
          <a:p>
            <a:r>
              <a:rPr lang="en-US" dirty="0" smtClean="0"/>
              <a:t>Work with your neighbors</a:t>
            </a:r>
          </a:p>
          <a:p>
            <a:r>
              <a:rPr lang="en-US" dirty="0" smtClean="0"/>
              <a:t>What does it say about living organisms?</a:t>
            </a:r>
          </a:p>
          <a:p>
            <a:r>
              <a:rPr lang="en-US" dirty="0" smtClean="0"/>
              <a:t>What does it say about where cells come from?</a:t>
            </a:r>
            <a:endParaRPr lang="en-US" dirty="0"/>
          </a:p>
        </p:txBody>
      </p:sp>
    </p:spTree>
    <p:extLst>
      <p:ext uri="{BB962C8B-B14F-4D97-AF65-F5344CB8AC3E}">
        <p14:creationId xmlns:p14="http://schemas.microsoft.com/office/powerpoint/2010/main" val="17149458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Differences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5095766"/>
              </p:ext>
            </p:extLst>
          </p:nvPr>
        </p:nvGraphicFramePr>
        <p:xfrm>
          <a:off x="494632" y="1752600"/>
          <a:ext cx="8315158" cy="3970421"/>
        </p:xfrm>
        <a:graphic>
          <a:graphicData uri="http://schemas.openxmlformats.org/drawingml/2006/table">
            <a:tbl>
              <a:tblPr firstRow="1" bandRow="1">
                <a:tableStyleId>{5C22544A-7EE6-4342-B048-85BDC9FD1C3A}</a:tableStyleId>
              </a:tblPr>
              <a:tblGrid>
                <a:gridCol w="1382999"/>
                <a:gridCol w="1387291"/>
                <a:gridCol w="1444498"/>
                <a:gridCol w="1401591"/>
                <a:gridCol w="1415894"/>
                <a:gridCol w="1282885"/>
              </a:tblGrid>
              <a:tr h="423125">
                <a:tc>
                  <a:txBody>
                    <a:bodyPr/>
                    <a:lstStyle/>
                    <a:p>
                      <a:endParaRPr lang="en-US" sz="1800" dirty="0"/>
                    </a:p>
                  </a:txBody>
                  <a:tcPr/>
                </a:tc>
                <a:tc>
                  <a:txBody>
                    <a:bodyPr/>
                    <a:lstStyle/>
                    <a:p>
                      <a:r>
                        <a:rPr lang="en-US" sz="1800" dirty="0" smtClean="0"/>
                        <a:t>Fungi</a:t>
                      </a:r>
                      <a:endParaRPr lang="en-US" sz="1800" dirty="0"/>
                    </a:p>
                  </a:txBody>
                  <a:tcPr/>
                </a:tc>
                <a:tc>
                  <a:txBody>
                    <a:bodyPr/>
                    <a:lstStyle/>
                    <a:p>
                      <a:r>
                        <a:rPr lang="en-US" sz="1800" dirty="0" smtClean="0"/>
                        <a:t>Animals</a:t>
                      </a:r>
                      <a:endParaRPr lang="en-US" sz="1800" dirty="0"/>
                    </a:p>
                  </a:txBody>
                  <a:tcPr/>
                </a:tc>
                <a:tc>
                  <a:txBody>
                    <a:bodyPr/>
                    <a:lstStyle/>
                    <a:p>
                      <a:r>
                        <a:rPr lang="en-US" sz="1800" dirty="0" smtClean="0"/>
                        <a:t>Plants</a:t>
                      </a:r>
                      <a:endParaRPr lang="en-US" sz="1800" dirty="0"/>
                    </a:p>
                  </a:txBody>
                  <a:tcPr/>
                </a:tc>
                <a:tc>
                  <a:txBody>
                    <a:bodyPr/>
                    <a:lstStyle/>
                    <a:p>
                      <a:r>
                        <a:rPr lang="en-US" sz="1800" dirty="0" smtClean="0"/>
                        <a:t>Bacteria</a:t>
                      </a:r>
                      <a:endParaRPr lang="en-US" sz="1800" dirty="0"/>
                    </a:p>
                  </a:txBody>
                  <a:tcPr/>
                </a:tc>
                <a:tc>
                  <a:txBody>
                    <a:bodyPr/>
                    <a:lstStyle/>
                    <a:p>
                      <a:r>
                        <a:rPr lang="en-US" sz="1800" dirty="0" smtClean="0"/>
                        <a:t>Viruses</a:t>
                      </a:r>
                      <a:endParaRPr lang="en-US" sz="1800" dirty="0"/>
                    </a:p>
                  </a:txBody>
                  <a:tcPr/>
                </a:tc>
              </a:tr>
              <a:tr h="1043322">
                <a:tc>
                  <a:txBody>
                    <a:bodyPr/>
                    <a:lstStyle/>
                    <a:p>
                      <a:r>
                        <a:rPr lang="en-US" sz="1800" dirty="0" smtClean="0"/>
                        <a:t>Cell </a:t>
                      </a:r>
                      <a:r>
                        <a:rPr lang="en-US" sz="1800" dirty="0" err="1" smtClean="0"/>
                        <a:t>mem</a:t>
                      </a:r>
                      <a:r>
                        <a:rPr lang="en-US" sz="1800" dirty="0" smtClean="0"/>
                        <a:t>.</a:t>
                      </a:r>
                      <a:endParaRPr lang="en-US" sz="1800" dirty="0"/>
                    </a:p>
                  </a:txBody>
                  <a:tcPr/>
                </a:tc>
                <a:tc>
                  <a:txBody>
                    <a:bodyPr/>
                    <a:lstStyle/>
                    <a:p>
                      <a:r>
                        <a:rPr lang="en-US" sz="1800" dirty="0" smtClean="0"/>
                        <a:t>Yes</a:t>
                      </a:r>
                    </a:p>
                    <a:p>
                      <a:r>
                        <a:rPr lang="en-US" sz="1800" i="1" dirty="0" err="1" smtClean="0"/>
                        <a:t>ergosterol</a:t>
                      </a:r>
                      <a:endParaRPr lang="en-US" sz="1800" i="1" dirty="0"/>
                    </a:p>
                  </a:txBody>
                  <a:tcPr/>
                </a:tc>
                <a:tc>
                  <a:txBody>
                    <a:bodyPr/>
                    <a:lstStyle/>
                    <a:p>
                      <a:r>
                        <a:rPr lang="en-US" sz="1800" dirty="0" smtClean="0"/>
                        <a:t>Yes</a:t>
                      </a:r>
                    </a:p>
                    <a:p>
                      <a:r>
                        <a:rPr lang="en-US" sz="1800" i="1" dirty="0" smtClean="0"/>
                        <a:t>cholesterol</a:t>
                      </a:r>
                      <a:endParaRPr lang="en-US" sz="1800" i="1" dirty="0"/>
                    </a:p>
                  </a:txBody>
                  <a:tcPr/>
                </a:tc>
                <a:tc>
                  <a:txBody>
                    <a:bodyPr/>
                    <a:lstStyle/>
                    <a:p>
                      <a:r>
                        <a:rPr lang="en-US" sz="1800" dirty="0" smtClean="0"/>
                        <a:t>Yes</a:t>
                      </a:r>
                    </a:p>
                    <a:p>
                      <a:r>
                        <a:rPr lang="en-US" sz="1800" i="1" dirty="0" smtClean="0"/>
                        <a:t>no cholesterol</a:t>
                      </a:r>
                      <a:endParaRPr lang="en-US" sz="1800" i="1" dirty="0"/>
                    </a:p>
                  </a:txBody>
                  <a:tcPr/>
                </a:tc>
                <a:tc>
                  <a:txBody>
                    <a:bodyPr/>
                    <a:lstStyle/>
                    <a:p>
                      <a:r>
                        <a:rPr lang="en-US" sz="1800" dirty="0" smtClean="0"/>
                        <a:t>Yes</a:t>
                      </a:r>
                    </a:p>
                    <a:p>
                      <a:r>
                        <a:rPr lang="en-US" sz="1800" i="1" dirty="0" smtClean="0"/>
                        <a:t>no cholesterol</a:t>
                      </a:r>
                      <a:endParaRPr lang="en-US" sz="1800" i="1" dirty="0"/>
                    </a:p>
                  </a:txBody>
                  <a:tcPr/>
                </a:tc>
                <a:tc>
                  <a:txBody>
                    <a:bodyPr/>
                    <a:lstStyle/>
                    <a:p>
                      <a:r>
                        <a:rPr lang="en-US" sz="1800" dirty="0" smtClean="0"/>
                        <a:t>No</a:t>
                      </a:r>
                      <a:endParaRPr lang="en-US" sz="1800" dirty="0"/>
                    </a:p>
                  </a:txBody>
                  <a:tcPr/>
                </a:tc>
              </a:tr>
              <a:tr h="730326">
                <a:tc>
                  <a:txBody>
                    <a:bodyPr/>
                    <a:lstStyle/>
                    <a:p>
                      <a:r>
                        <a:rPr lang="en-US" sz="1800" dirty="0" smtClean="0"/>
                        <a:t>Nucleus</a:t>
                      </a:r>
                      <a:endParaRPr lang="en-US" sz="1800" dirty="0"/>
                    </a:p>
                  </a:txBody>
                  <a:tcPr/>
                </a:tc>
                <a:tc>
                  <a:txBody>
                    <a:bodyPr/>
                    <a:lstStyle/>
                    <a:p>
                      <a:r>
                        <a:rPr lang="en-US" sz="1800" dirty="0" smtClean="0"/>
                        <a:t>Yes</a:t>
                      </a:r>
                    </a:p>
                    <a:p>
                      <a:endParaRPr lang="en-US" sz="1800" dirty="0"/>
                    </a:p>
                  </a:txBody>
                  <a:tcPr/>
                </a:tc>
                <a:tc>
                  <a:txBody>
                    <a:bodyPr/>
                    <a:lstStyle/>
                    <a:p>
                      <a:r>
                        <a:rPr lang="en-US" sz="1800" dirty="0" smtClean="0"/>
                        <a:t>Yes</a:t>
                      </a:r>
                      <a:endParaRPr lang="en-US" sz="1800" dirty="0"/>
                    </a:p>
                  </a:txBody>
                  <a:tcPr/>
                </a:tc>
                <a:tc>
                  <a:txBody>
                    <a:bodyPr/>
                    <a:lstStyle/>
                    <a:p>
                      <a:r>
                        <a:rPr lang="en-US" sz="1800" dirty="0" smtClean="0"/>
                        <a:t>Yes</a:t>
                      </a:r>
                      <a:endParaRPr lang="en-US" sz="1800" dirty="0"/>
                    </a:p>
                  </a:txBody>
                  <a:tcPr/>
                </a:tc>
                <a:tc>
                  <a:txBody>
                    <a:bodyPr/>
                    <a:lstStyle/>
                    <a:p>
                      <a:r>
                        <a:rPr lang="en-US" sz="1800" dirty="0" smtClean="0"/>
                        <a:t>No</a:t>
                      </a:r>
                      <a:endParaRPr lang="en-US" sz="1800" dirty="0"/>
                    </a:p>
                  </a:txBody>
                  <a:tcPr/>
                </a:tc>
                <a:tc>
                  <a:txBody>
                    <a:bodyPr/>
                    <a:lstStyle/>
                    <a:p>
                      <a:r>
                        <a:rPr lang="en-US" sz="1800" dirty="0" smtClean="0"/>
                        <a:t>No</a:t>
                      </a:r>
                      <a:endParaRPr lang="en-US" sz="1800" dirty="0"/>
                    </a:p>
                  </a:txBody>
                  <a:tcPr/>
                </a:tc>
              </a:tr>
              <a:tr h="730326">
                <a:tc>
                  <a:txBody>
                    <a:bodyPr/>
                    <a:lstStyle/>
                    <a:p>
                      <a:r>
                        <a:rPr lang="en-US" sz="1800" dirty="0" smtClean="0"/>
                        <a:t>Ribosomes</a:t>
                      </a:r>
                      <a:endParaRPr lang="en-US" sz="1800" dirty="0"/>
                    </a:p>
                  </a:txBody>
                  <a:tcPr/>
                </a:tc>
                <a:tc>
                  <a:txBody>
                    <a:bodyPr/>
                    <a:lstStyle/>
                    <a:p>
                      <a:r>
                        <a:rPr lang="en-US" sz="1800" dirty="0" smtClean="0"/>
                        <a:t>Yes</a:t>
                      </a:r>
                    </a:p>
                    <a:p>
                      <a:endParaRPr lang="en-US" sz="1800" dirty="0"/>
                    </a:p>
                  </a:txBody>
                  <a:tcPr/>
                </a:tc>
                <a:tc>
                  <a:txBody>
                    <a:bodyPr/>
                    <a:lstStyle/>
                    <a:p>
                      <a:r>
                        <a:rPr lang="en-US" sz="1800" dirty="0" smtClean="0"/>
                        <a:t>Yes</a:t>
                      </a:r>
                      <a:endParaRPr lang="en-US" sz="1800" dirty="0"/>
                    </a:p>
                  </a:txBody>
                  <a:tcPr/>
                </a:tc>
                <a:tc>
                  <a:txBody>
                    <a:bodyPr/>
                    <a:lstStyle/>
                    <a:p>
                      <a:r>
                        <a:rPr lang="en-US" sz="1800" dirty="0" smtClean="0"/>
                        <a:t>Yes</a:t>
                      </a:r>
                      <a:endParaRPr lang="en-US" sz="1800" dirty="0"/>
                    </a:p>
                  </a:txBody>
                  <a:tcPr/>
                </a:tc>
                <a:tc>
                  <a:txBody>
                    <a:bodyPr/>
                    <a:lstStyle/>
                    <a:p>
                      <a:r>
                        <a:rPr lang="en-US" sz="1800" dirty="0" smtClean="0"/>
                        <a:t>Yes</a:t>
                      </a:r>
                      <a:endParaRPr lang="en-US" sz="1800" dirty="0"/>
                    </a:p>
                  </a:txBody>
                  <a:tcPr/>
                </a:tc>
                <a:tc>
                  <a:txBody>
                    <a:bodyPr/>
                    <a:lstStyle/>
                    <a:p>
                      <a:r>
                        <a:rPr lang="en-US" sz="1800" dirty="0" smtClean="0"/>
                        <a:t>No</a:t>
                      </a:r>
                      <a:endParaRPr lang="en-US" sz="1800" dirty="0"/>
                    </a:p>
                  </a:txBody>
                  <a:tcPr/>
                </a:tc>
              </a:tr>
              <a:tr h="1043322">
                <a:tc>
                  <a:txBody>
                    <a:bodyPr/>
                    <a:lstStyle/>
                    <a:p>
                      <a:r>
                        <a:rPr lang="en-US" sz="1800" dirty="0" smtClean="0"/>
                        <a:t>Cell wall?</a:t>
                      </a:r>
                    </a:p>
                    <a:p>
                      <a:r>
                        <a:rPr lang="en-US" sz="1800" dirty="0" smtClean="0"/>
                        <a:t>(made</a:t>
                      </a:r>
                      <a:r>
                        <a:rPr lang="en-US" sz="1800" baseline="0" dirty="0" smtClean="0"/>
                        <a:t> of?)</a:t>
                      </a:r>
                      <a:endParaRPr lang="en-US" sz="1800" dirty="0"/>
                    </a:p>
                  </a:txBody>
                  <a:tcPr/>
                </a:tc>
                <a:tc>
                  <a:txBody>
                    <a:bodyPr/>
                    <a:lstStyle/>
                    <a:p>
                      <a:r>
                        <a:rPr lang="en-US" sz="1800" dirty="0" smtClean="0"/>
                        <a:t>Yes</a:t>
                      </a:r>
                    </a:p>
                    <a:p>
                      <a:r>
                        <a:rPr lang="en-US" sz="1800" dirty="0" smtClean="0"/>
                        <a:t>(</a:t>
                      </a:r>
                      <a:r>
                        <a:rPr lang="en-US" sz="1800" i="1" dirty="0" smtClean="0"/>
                        <a:t>chitin</a:t>
                      </a:r>
                      <a:r>
                        <a:rPr lang="en-US" sz="1800" dirty="0" smtClean="0"/>
                        <a:t>)</a:t>
                      </a:r>
                      <a:endParaRPr lang="en-US" sz="1800" dirty="0"/>
                    </a:p>
                  </a:txBody>
                  <a:tcPr/>
                </a:tc>
                <a:tc>
                  <a:txBody>
                    <a:bodyPr/>
                    <a:lstStyle/>
                    <a:p>
                      <a:r>
                        <a:rPr lang="en-US" sz="1800" dirty="0" smtClean="0"/>
                        <a:t>No</a:t>
                      </a:r>
                      <a:endParaRPr lang="en-US" sz="1800" dirty="0"/>
                    </a:p>
                  </a:txBody>
                  <a:tcPr/>
                </a:tc>
                <a:tc>
                  <a:txBody>
                    <a:bodyPr/>
                    <a:lstStyle/>
                    <a:p>
                      <a:r>
                        <a:rPr lang="en-US" sz="1800" dirty="0" smtClean="0"/>
                        <a:t>Yes</a:t>
                      </a:r>
                    </a:p>
                    <a:p>
                      <a:r>
                        <a:rPr lang="en-US" sz="1800" dirty="0" smtClean="0"/>
                        <a:t>(</a:t>
                      </a:r>
                      <a:r>
                        <a:rPr lang="en-US" sz="1800" i="1" dirty="0" smtClean="0"/>
                        <a:t>cellulose</a:t>
                      </a:r>
                      <a:r>
                        <a:rPr lang="en-US" sz="1800" dirty="0" smtClean="0"/>
                        <a:t>)</a:t>
                      </a:r>
                      <a:endParaRPr lang="en-US" sz="1800" dirty="0"/>
                    </a:p>
                  </a:txBody>
                  <a:tcPr/>
                </a:tc>
                <a:tc>
                  <a:txBody>
                    <a:bodyPr/>
                    <a:lstStyle/>
                    <a:p>
                      <a:r>
                        <a:rPr lang="en-US" sz="1800" dirty="0" smtClean="0"/>
                        <a:t>Yes</a:t>
                      </a:r>
                    </a:p>
                    <a:p>
                      <a:r>
                        <a:rPr lang="en-US" sz="1800" dirty="0" smtClean="0"/>
                        <a:t>(</a:t>
                      </a:r>
                      <a:r>
                        <a:rPr lang="en-US" sz="1800" i="1" dirty="0" err="1" smtClean="0"/>
                        <a:t>peptido</a:t>
                      </a:r>
                      <a:r>
                        <a:rPr lang="en-US" sz="1800" i="1" dirty="0" smtClean="0"/>
                        <a:t>-glycan</a:t>
                      </a:r>
                      <a:r>
                        <a:rPr lang="en-US" sz="1800" dirty="0" smtClean="0"/>
                        <a:t>)</a:t>
                      </a:r>
                      <a:endParaRPr lang="en-US" sz="1800" dirty="0"/>
                    </a:p>
                  </a:txBody>
                  <a:tcPr/>
                </a:tc>
                <a:tc>
                  <a:txBody>
                    <a:bodyPr/>
                    <a:lstStyle/>
                    <a:p>
                      <a:r>
                        <a:rPr lang="en-US" sz="1800" dirty="0" smtClean="0"/>
                        <a:t>No</a:t>
                      </a:r>
                      <a:endParaRPr lang="en-US" sz="1800" dirty="0"/>
                    </a:p>
                  </a:txBody>
                  <a:tcPr/>
                </a:tc>
              </a:tr>
            </a:tbl>
          </a:graphicData>
        </a:graphic>
      </p:graphicFrame>
    </p:spTree>
    <p:extLst>
      <p:ext uri="{BB962C8B-B14F-4D97-AF65-F5344CB8AC3E}">
        <p14:creationId xmlns:p14="http://schemas.microsoft.com/office/powerpoint/2010/main" val="117023244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drugs can be used to treat bacteria?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2239456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a:t>
            </a:r>
            <a:endParaRPr lang="en-US" dirty="0"/>
          </a:p>
        </p:txBody>
      </p:sp>
      <p:sp>
        <p:nvSpPr>
          <p:cNvPr id="3" name="Content Placeholder 2"/>
          <p:cNvSpPr>
            <a:spLocks noGrp="1"/>
          </p:cNvSpPr>
          <p:nvPr>
            <p:ph idx="1"/>
          </p:nvPr>
        </p:nvSpPr>
        <p:spPr/>
        <p:txBody>
          <a:bodyPr/>
          <a:lstStyle/>
          <a:p>
            <a:r>
              <a:rPr lang="en-US" dirty="0" smtClean="0"/>
              <a:t>Many differences</a:t>
            </a:r>
          </a:p>
          <a:p>
            <a:pPr lvl="1"/>
            <a:r>
              <a:rPr lang="en-US" dirty="0" smtClean="0"/>
              <a:t>Between prokaryotic bacteria and us</a:t>
            </a:r>
          </a:p>
          <a:p>
            <a:pPr lvl="1"/>
            <a:r>
              <a:rPr lang="en-US" dirty="0" smtClean="0"/>
              <a:t>Cell wall</a:t>
            </a:r>
          </a:p>
          <a:p>
            <a:pPr lvl="1"/>
            <a:r>
              <a:rPr lang="en-US" dirty="0" smtClean="0"/>
              <a:t>Ribosome structure</a:t>
            </a:r>
          </a:p>
          <a:p>
            <a:pPr lvl="1"/>
            <a:r>
              <a:rPr lang="en-US" dirty="0" smtClean="0"/>
              <a:t>Many enzymes that bacteria use</a:t>
            </a:r>
            <a:endParaRPr lang="en-US" dirty="0"/>
          </a:p>
        </p:txBody>
      </p:sp>
    </p:spTree>
    <p:extLst>
      <p:ext uri="{BB962C8B-B14F-4D97-AF65-F5344CB8AC3E}">
        <p14:creationId xmlns:p14="http://schemas.microsoft.com/office/powerpoint/2010/main" val="114772180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Fungal Infections</a:t>
            </a:r>
            <a:endParaRPr lang="en-US" dirty="0"/>
          </a:p>
        </p:txBody>
      </p:sp>
      <p:sp>
        <p:nvSpPr>
          <p:cNvPr id="3" name="Content Placeholder 2"/>
          <p:cNvSpPr>
            <a:spLocks noGrp="1"/>
          </p:cNvSpPr>
          <p:nvPr>
            <p:ph idx="1"/>
          </p:nvPr>
        </p:nvSpPr>
        <p:spPr/>
        <p:txBody>
          <a:bodyPr/>
          <a:lstStyle/>
          <a:p>
            <a:r>
              <a:rPr lang="en-US" dirty="0" smtClean="0"/>
              <a:t>Harder to treat than bacterial</a:t>
            </a:r>
          </a:p>
          <a:p>
            <a:pPr lvl="1"/>
            <a:r>
              <a:rPr lang="en-US" dirty="0" smtClean="0"/>
              <a:t>Why?</a:t>
            </a:r>
            <a:endParaRPr lang="en-US" dirty="0"/>
          </a:p>
          <a:p>
            <a:pPr lvl="1"/>
            <a:r>
              <a:rPr lang="en-US" dirty="0" smtClean="0"/>
              <a:t>Hint: think about cell structure</a:t>
            </a:r>
          </a:p>
          <a:p>
            <a:pPr lvl="1"/>
            <a:r>
              <a:rPr lang="en-US" dirty="0" smtClean="0"/>
              <a:t>Fewer differences</a:t>
            </a:r>
          </a:p>
          <a:p>
            <a:pPr lvl="1"/>
            <a:r>
              <a:rPr lang="en-US" dirty="0" smtClean="0"/>
              <a:t>Fewer potential targets</a:t>
            </a:r>
            <a:endParaRPr lang="en-US" dirty="0"/>
          </a:p>
        </p:txBody>
      </p:sp>
    </p:spTree>
    <p:extLst>
      <p:ext uri="{BB962C8B-B14F-4D97-AF65-F5344CB8AC3E}">
        <p14:creationId xmlns:p14="http://schemas.microsoft.com/office/powerpoint/2010/main" val="312340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se-counts-611px-2013-10-2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1003300"/>
            <a:ext cx="7632700" cy="4851400"/>
          </a:xfrm>
          <a:prstGeom prst="rect">
            <a:avLst/>
          </a:prstGeom>
        </p:spPr>
      </p:pic>
      <p:sp>
        <p:nvSpPr>
          <p:cNvPr id="5" name="TextBox 4"/>
          <p:cNvSpPr txBox="1"/>
          <p:nvPr/>
        </p:nvSpPr>
        <p:spPr>
          <a:xfrm>
            <a:off x="1514775" y="314574"/>
            <a:ext cx="6420318" cy="461665"/>
          </a:xfrm>
          <a:prstGeom prst="rect">
            <a:avLst/>
          </a:prstGeom>
          <a:noFill/>
        </p:spPr>
        <p:txBody>
          <a:bodyPr wrap="square" rtlCol="0">
            <a:spAutoFit/>
          </a:bodyPr>
          <a:lstStyle/>
          <a:p>
            <a:r>
              <a:rPr lang="en-US" sz="2400" dirty="0" smtClean="0">
                <a:latin typeface="Comic Sans MS"/>
                <a:cs typeface="Comic Sans MS"/>
              </a:rPr>
              <a:t>Multi-State Fungal Meningitis Outbreak</a:t>
            </a:r>
            <a:endParaRPr lang="en-US" sz="2400" dirty="0">
              <a:latin typeface="Comic Sans MS"/>
              <a:cs typeface="Comic Sans MS"/>
            </a:endParaRPr>
          </a:p>
        </p:txBody>
      </p:sp>
      <p:sp>
        <p:nvSpPr>
          <p:cNvPr id="6" name="TextBox 5"/>
          <p:cNvSpPr txBox="1"/>
          <p:nvPr/>
        </p:nvSpPr>
        <p:spPr>
          <a:xfrm>
            <a:off x="2109033" y="5989755"/>
            <a:ext cx="6660651" cy="84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cs typeface="Comic Sans MS"/>
              </a:rPr>
              <a:t>http://</a:t>
            </a:r>
            <a:r>
              <a:rPr lang="en-US" dirty="0" err="1">
                <a:cs typeface="Comic Sans MS"/>
              </a:rPr>
              <a:t>www.cdc.gov</a:t>
            </a:r>
            <a:r>
              <a:rPr lang="en-US" dirty="0">
                <a:cs typeface="Comic Sans MS"/>
              </a:rPr>
              <a:t>/</a:t>
            </a:r>
            <a:r>
              <a:rPr lang="en-US" dirty="0" err="1">
                <a:cs typeface="Comic Sans MS"/>
              </a:rPr>
              <a:t>hai</a:t>
            </a:r>
            <a:r>
              <a:rPr lang="en-US" dirty="0">
                <a:cs typeface="Comic Sans MS"/>
              </a:rPr>
              <a:t>/outbreaks/meningitis-map-</a:t>
            </a:r>
            <a:r>
              <a:rPr lang="en-US" dirty="0" err="1">
                <a:cs typeface="Comic Sans MS"/>
              </a:rPr>
              <a:t>large.html</a:t>
            </a:r>
            <a:endParaRPr lang="en-US" dirty="0">
              <a:cs typeface="Comic Sans MS"/>
            </a:endParaRPr>
          </a:p>
        </p:txBody>
      </p:sp>
    </p:spTree>
    <p:extLst>
      <p:ext uri="{BB962C8B-B14F-4D97-AF65-F5344CB8AC3E}">
        <p14:creationId xmlns:p14="http://schemas.microsoft.com/office/powerpoint/2010/main" val="273752151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62285"/>
          <a:stretch/>
        </p:blipFill>
        <p:spPr>
          <a:xfrm>
            <a:off x="139826" y="967021"/>
            <a:ext cx="2973016" cy="4306793"/>
          </a:xfrm>
          <a:prstGeom prst="rect">
            <a:avLst/>
          </a:prstGeom>
        </p:spPr>
      </p:pic>
      <p:pic>
        <p:nvPicPr>
          <p:cNvPr id="3" name="Picture 2"/>
          <p:cNvPicPr>
            <a:picLocks noChangeAspect="1"/>
          </p:cNvPicPr>
          <p:nvPr/>
        </p:nvPicPr>
        <p:blipFill rotWithShape="1">
          <a:blip r:embed="rId3"/>
          <a:srcRect t="64388"/>
          <a:stretch/>
        </p:blipFill>
        <p:spPr>
          <a:xfrm>
            <a:off x="6075102" y="1339851"/>
            <a:ext cx="2952377" cy="4038487"/>
          </a:xfrm>
          <a:prstGeom prst="rect">
            <a:avLst/>
          </a:prstGeom>
        </p:spPr>
      </p:pic>
      <p:pic>
        <p:nvPicPr>
          <p:cNvPr id="4" name="Picture 3"/>
          <p:cNvPicPr>
            <a:picLocks noChangeAspect="1"/>
          </p:cNvPicPr>
          <p:nvPr/>
        </p:nvPicPr>
        <p:blipFill rotWithShape="1">
          <a:blip r:embed="rId3"/>
          <a:srcRect t="37715" b="34423"/>
          <a:stretch/>
        </p:blipFill>
        <p:spPr>
          <a:xfrm>
            <a:off x="3182754" y="1758034"/>
            <a:ext cx="2819752" cy="3017578"/>
          </a:xfrm>
          <a:prstGeom prst="rect">
            <a:avLst/>
          </a:prstGeom>
        </p:spPr>
      </p:pic>
      <p:sp>
        <p:nvSpPr>
          <p:cNvPr id="5" name="TextBox 4"/>
          <p:cNvSpPr txBox="1"/>
          <p:nvPr/>
        </p:nvSpPr>
        <p:spPr>
          <a:xfrm>
            <a:off x="2794001" y="5930463"/>
            <a:ext cx="6073254" cy="830997"/>
          </a:xfrm>
          <a:prstGeom prst="rect">
            <a:avLst/>
          </a:prstGeom>
          <a:noFill/>
        </p:spPr>
        <p:txBody>
          <a:bodyPr wrap="square" rtlCol="0">
            <a:spAutoFit/>
          </a:bodyPr>
          <a:lstStyle/>
          <a:p>
            <a:r>
              <a:rPr lang="en-US" dirty="0">
                <a:latin typeface="+mn-lt"/>
                <a:cs typeface="Comic Sans MS"/>
              </a:rPr>
              <a:t>http://</a:t>
            </a:r>
            <a:r>
              <a:rPr lang="en-US" dirty="0" err="1">
                <a:latin typeface="+mn-lt"/>
                <a:cs typeface="Comic Sans MS"/>
              </a:rPr>
              <a:t>www.cdc.gov</a:t>
            </a:r>
            <a:r>
              <a:rPr lang="en-US" dirty="0">
                <a:latin typeface="+mn-lt"/>
                <a:cs typeface="Comic Sans MS"/>
              </a:rPr>
              <a:t>/</a:t>
            </a:r>
            <a:r>
              <a:rPr lang="en-US" dirty="0" err="1">
                <a:latin typeface="+mn-lt"/>
                <a:cs typeface="Comic Sans MS"/>
              </a:rPr>
              <a:t>hai</a:t>
            </a:r>
            <a:r>
              <a:rPr lang="en-US" dirty="0">
                <a:latin typeface="+mn-lt"/>
                <a:cs typeface="Comic Sans MS"/>
              </a:rPr>
              <a:t>/outbreaks/</a:t>
            </a:r>
            <a:r>
              <a:rPr lang="en-US" dirty="0" err="1">
                <a:latin typeface="+mn-lt"/>
                <a:cs typeface="Comic Sans MS"/>
              </a:rPr>
              <a:t>infographic.html</a:t>
            </a:r>
            <a:endParaRPr lang="en-US" dirty="0">
              <a:latin typeface="+mn-lt"/>
              <a:cs typeface="Comic Sans MS"/>
            </a:endParaRPr>
          </a:p>
        </p:txBody>
      </p:sp>
    </p:spTree>
    <p:extLst>
      <p:ext uri="{BB962C8B-B14F-4D97-AF65-F5344CB8AC3E}">
        <p14:creationId xmlns:p14="http://schemas.microsoft.com/office/powerpoint/2010/main" val="186766001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 </a:t>
            </a:r>
            <a:r>
              <a:rPr lang="en-US" dirty="0" smtClean="0"/>
              <a:t>to </a:t>
            </a:r>
            <a:r>
              <a:rPr lang="en-US" dirty="0" smtClean="0"/>
              <a:t>Treat a Fungal Infection?</a:t>
            </a:r>
            <a:endParaRPr lang="en-US" dirty="0"/>
          </a:p>
        </p:txBody>
      </p:sp>
      <p:sp>
        <p:nvSpPr>
          <p:cNvPr id="3" name="Content Placeholder 2"/>
          <p:cNvSpPr>
            <a:spLocks noGrp="1"/>
          </p:cNvSpPr>
          <p:nvPr>
            <p:ph idx="1"/>
          </p:nvPr>
        </p:nvSpPr>
        <p:spPr/>
        <p:txBody>
          <a:bodyPr/>
          <a:lstStyle/>
          <a:p>
            <a:r>
              <a:rPr lang="en-US" dirty="0" smtClean="0"/>
              <a:t>A. cholesterol</a:t>
            </a:r>
          </a:p>
          <a:p>
            <a:r>
              <a:rPr lang="en-US" dirty="0" smtClean="0"/>
              <a:t>B. </a:t>
            </a:r>
            <a:r>
              <a:rPr lang="en-US" dirty="0" err="1" smtClean="0"/>
              <a:t>ergosterol</a:t>
            </a:r>
            <a:endParaRPr lang="en-US" dirty="0" smtClean="0"/>
          </a:p>
          <a:p>
            <a:r>
              <a:rPr lang="en-US" dirty="0" smtClean="0"/>
              <a:t>C. chitin</a:t>
            </a:r>
          </a:p>
          <a:p>
            <a:r>
              <a:rPr lang="en-US" dirty="0" smtClean="0"/>
              <a:t>D. cellulose</a:t>
            </a:r>
          </a:p>
          <a:p>
            <a:r>
              <a:rPr lang="en-US" dirty="0" smtClean="0"/>
              <a:t>E. b or c</a:t>
            </a:r>
          </a:p>
        </p:txBody>
      </p:sp>
    </p:spTree>
    <p:extLst>
      <p:ext uri="{BB962C8B-B14F-4D97-AF65-F5344CB8AC3E}">
        <p14:creationId xmlns:p14="http://schemas.microsoft.com/office/powerpoint/2010/main" val="325315980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these infections</a:t>
            </a:r>
            <a:endParaRPr lang="en-US" dirty="0"/>
          </a:p>
        </p:txBody>
      </p:sp>
      <p:sp>
        <p:nvSpPr>
          <p:cNvPr id="3" name="Content Placeholder 2"/>
          <p:cNvSpPr>
            <a:spLocks noGrp="1"/>
          </p:cNvSpPr>
          <p:nvPr>
            <p:ph idx="1"/>
          </p:nvPr>
        </p:nvSpPr>
        <p:spPr/>
        <p:txBody>
          <a:bodyPr/>
          <a:lstStyle/>
          <a:p>
            <a:r>
              <a:rPr lang="en-US" dirty="0" smtClean="0"/>
              <a:t>Amphotericin</a:t>
            </a:r>
          </a:p>
          <a:p>
            <a:pPr lvl="1"/>
            <a:r>
              <a:rPr lang="en-US" dirty="0" smtClean="0"/>
              <a:t>Binds </a:t>
            </a:r>
            <a:r>
              <a:rPr lang="en-US" dirty="0" err="1" smtClean="0"/>
              <a:t>ergosterol</a:t>
            </a:r>
            <a:endParaRPr lang="en-US" dirty="0" smtClean="0"/>
          </a:p>
          <a:p>
            <a:pPr lvl="1"/>
            <a:r>
              <a:rPr lang="en-US" dirty="0" smtClean="0"/>
              <a:t>Disrupts membrane</a:t>
            </a:r>
          </a:p>
          <a:p>
            <a:r>
              <a:rPr lang="en-US" dirty="0" err="1" smtClean="0"/>
              <a:t>Voricanazole</a:t>
            </a:r>
            <a:endParaRPr lang="en-US" dirty="0" smtClean="0"/>
          </a:p>
          <a:p>
            <a:pPr lvl="1"/>
            <a:r>
              <a:rPr lang="en-US" dirty="0" smtClean="0"/>
              <a:t>Blocks production of </a:t>
            </a:r>
            <a:r>
              <a:rPr lang="en-US" dirty="0" err="1" smtClean="0"/>
              <a:t>ergosterol</a:t>
            </a:r>
            <a:endParaRPr lang="en-US" dirty="0" smtClean="0"/>
          </a:p>
          <a:p>
            <a:pPr lvl="1"/>
            <a:r>
              <a:rPr lang="en-US" dirty="0" smtClean="0"/>
              <a:t>Cell membrane not stable</a:t>
            </a:r>
          </a:p>
        </p:txBody>
      </p:sp>
    </p:spTree>
    <p:extLst>
      <p:ext uri="{BB962C8B-B14F-4D97-AF65-F5344CB8AC3E}">
        <p14:creationId xmlns:p14="http://schemas.microsoft.com/office/powerpoint/2010/main" val="1730557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viruses have you heard about recently?</a:t>
            </a:r>
            <a:endParaRPr lang="en-US" dirty="0"/>
          </a:p>
        </p:txBody>
      </p:sp>
      <p:sp>
        <p:nvSpPr>
          <p:cNvPr id="3" name="Content Placeholder 2"/>
          <p:cNvSpPr>
            <a:spLocks noGrp="1"/>
          </p:cNvSpPr>
          <p:nvPr>
            <p:ph idx="1"/>
          </p:nvPr>
        </p:nvSpPr>
        <p:spPr/>
        <p:txBody>
          <a:bodyPr/>
          <a:lstStyle/>
          <a:p>
            <a:r>
              <a:rPr lang="en-US" dirty="0" smtClean="0"/>
              <a:t>What do viruses have as a target?</a:t>
            </a:r>
          </a:p>
          <a:p>
            <a:pPr lvl="1"/>
            <a:r>
              <a:rPr lang="en-US" dirty="0" smtClean="0"/>
              <a:t>Cell wall?</a:t>
            </a:r>
          </a:p>
          <a:p>
            <a:pPr lvl="1"/>
            <a:r>
              <a:rPr lang="en-US" dirty="0" smtClean="0"/>
              <a:t>Cell membrane with </a:t>
            </a:r>
            <a:r>
              <a:rPr lang="en-US" dirty="0" err="1" smtClean="0"/>
              <a:t>ergosterol</a:t>
            </a:r>
            <a:r>
              <a:rPr lang="en-US" dirty="0" smtClean="0"/>
              <a:t>?</a:t>
            </a:r>
          </a:p>
          <a:p>
            <a:pPr lvl="1"/>
            <a:r>
              <a:rPr lang="en-US" dirty="0" smtClean="0"/>
              <a:t>Ribosomes?</a:t>
            </a:r>
          </a:p>
          <a:p>
            <a:pPr lvl="1"/>
            <a:r>
              <a:rPr lang="en-US" dirty="0" smtClean="0"/>
              <a:t>Metabolic enzymes?</a:t>
            </a:r>
          </a:p>
        </p:txBody>
      </p:sp>
    </p:spTree>
    <p:extLst>
      <p:ext uri="{BB962C8B-B14F-4D97-AF65-F5344CB8AC3E}">
        <p14:creationId xmlns:p14="http://schemas.microsoft.com/office/powerpoint/2010/main" val="381197974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penicillin be effective?</a:t>
            </a:r>
            <a:endParaRPr lang="en-US" dirty="0"/>
          </a:p>
        </p:txBody>
      </p:sp>
      <p:sp>
        <p:nvSpPr>
          <p:cNvPr id="3" name="Content Placeholder 2"/>
          <p:cNvSpPr>
            <a:spLocks noGrp="1"/>
          </p:cNvSpPr>
          <p:nvPr>
            <p:ph idx="1"/>
          </p:nvPr>
        </p:nvSpPr>
        <p:spPr/>
        <p:txBody>
          <a:bodyPr/>
          <a:lstStyle/>
          <a:p>
            <a:r>
              <a:rPr lang="en-US" dirty="0" smtClean="0"/>
              <a:t>A. yes</a:t>
            </a:r>
          </a:p>
          <a:p>
            <a:r>
              <a:rPr lang="en-US" dirty="0" smtClean="0"/>
              <a:t>B. no</a:t>
            </a:r>
          </a:p>
          <a:p>
            <a:r>
              <a:rPr lang="en-US" dirty="0" smtClean="0"/>
              <a:t>(be sure you can explain your answer)</a:t>
            </a:r>
            <a:endParaRPr lang="en-US" dirty="0"/>
          </a:p>
        </p:txBody>
      </p:sp>
    </p:spTree>
    <p:extLst>
      <p:ext uri="{BB962C8B-B14F-4D97-AF65-F5344CB8AC3E}">
        <p14:creationId xmlns:p14="http://schemas.microsoft.com/office/powerpoint/2010/main" val="5835132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is NOT part of the cell theory?</a:t>
            </a:r>
            <a:endParaRPr lang="en-US" dirty="0"/>
          </a:p>
        </p:txBody>
      </p:sp>
      <p:sp>
        <p:nvSpPr>
          <p:cNvPr id="3" name="Content Placeholder 2"/>
          <p:cNvSpPr>
            <a:spLocks noGrp="1"/>
          </p:cNvSpPr>
          <p:nvPr>
            <p:ph idx="1"/>
          </p:nvPr>
        </p:nvSpPr>
        <p:spPr/>
        <p:txBody>
          <a:bodyPr/>
          <a:lstStyle/>
          <a:p>
            <a:r>
              <a:rPr lang="en-US" dirty="0" smtClean="0"/>
              <a:t>A. all living organisms are made of cells</a:t>
            </a:r>
          </a:p>
          <a:p>
            <a:r>
              <a:rPr lang="en-US" dirty="0" smtClean="0"/>
              <a:t>B. all cells contain organelles</a:t>
            </a:r>
          </a:p>
          <a:p>
            <a:r>
              <a:rPr lang="en-US" dirty="0" smtClean="0"/>
              <a:t>C. all cells are formed by reproduction of existing cells</a:t>
            </a:r>
          </a:p>
          <a:p>
            <a:r>
              <a:rPr lang="en-US" dirty="0" smtClean="0"/>
              <a:t>D. all of the above are true of the cell theory</a:t>
            </a:r>
            <a:endParaRPr lang="en-US" dirty="0"/>
          </a:p>
        </p:txBody>
      </p:sp>
    </p:spTree>
    <p:extLst>
      <p:ext uri="{BB962C8B-B14F-4D97-AF65-F5344CB8AC3E}">
        <p14:creationId xmlns:p14="http://schemas.microsoft.com/office/powerpoint/2010/main" val="32278090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a:t>
            </a:r>
            <a:r>
              <a:rPr lang="en-US" dirty="0" err="1" smtClean="0"/>
              <a:t>vancomycin</a:t>
            </a:r>
            <a:r>
              <a:rPr lang="en-US" dirty="0" smtClean="0"/>
              <a:t> be effective?</a:t>
            </a:r>
            <a:endParaRPr lang="en-US" dirty="0"/>
          </a:p>
        </p:txBody>
      </p:sp>
      <p:sp>
        <p:nvSpPr>
          <p:cNvPr id="3" name="Content Placeholder 2"/>
          <p:cNvSpPr>
            <a:spLocks noGrp="1"/>
          </p:cNvSpPr>
          <p:nvPr>
            <p:ph idx="1"/>
          </p:nvPr>
        </p:nvSpPr>
        <p:spPr/>
        <p:txBody>
          <a:bodyPr/>
          <a:lstStyle/>
          <a:p>
            <a:r>
              <a:rPr lang="en-US" dirty="0" smtClean="0"/>
              <a:t>A. yes</a:t>
            </a:r>
          </a:p>
          <a:p>
            <a:r>
              <a:rPr lang="en-US" dirty="0" smtClean="0"/>
              <a:t>B. no</a:t>
            </a:r>
          </a:p>
          <a:p>
            <a:r>
              <a:rPr lang="en-US" dirty="0" smtClean="0"/>
              <a:t>(be sure you can explain your answer)</a:t>
            </a:r>
            <a:endParaRPr lang="en-US" dirty="0"/>
          </a:p>
        </p:txBody>
      </p:sp>
    </p:spTree>
    <p:extLst>
      <p:ext uri="{BB962C8B-B14F-4D97-AF65-F5344CB8AC3E}">
        <p14:creationId xmlns:p14="http://schemas.microsoft.com/office/powerpoint/2010/main" val="8473161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amphotericin be effective? </a:t>
            </a:r>
            <a:endParaRPr lang="en-US" dirty="0"/>
          </a:p>
        </p:txBody>
      </p:sp>
      <p:sp>
        <p:nvSpPr>
          <p:cNvPr id="3" name="Content Placeholder 2"/>
          <p:cNvSpPr>
            <a:spLocks noGrp="1"/>
          </p:cNvSpPr>
          <p:nvPr>
            <p:ph idx="1"/>
          </p:nvPr>
        </p:nvSpPr>
        <p:spPr/>
        <p:txBody>
          <a:bodyPr/>
          <a:lstStyle/>
          <a:p>
            <a:r>
              <a:rPr lang="en-US" dirty="0" smtClean="0"/>
              <a:t>A. yes</a:t>
            </a:r>
          </a:p>
          <a:p>
            <a:r>
              <a:rPr lang="en-US" dirty="0" smtClean="0"/>
              <a:t>B. no</a:t>
            </a:r>
          </a:p>
          <a:p>
            <a:r>
              <a:rPr lang="en-US" dirty="0" smtClean="0"/>
              <a:t>(be sure you can explain your answer)</a:t>
            </a:r>
            <a:endParaRPr lang="en-US" dirty="0"/>
          </a:p>
        </p:txBody>
      </p:sp>
    </p:spTree>
    <p:extLst>
      <p:ext uri="{BB962C8B-B14F-4D97-AF65-F5344CB8AC3E}">
        <p14:creationId xmlns:p14="http://schemas.microsoft.com/office/powerpoint/2010/main" val="303685015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ribosomes is the virus using?</a:t>
            </a:r>
            <a:endParaRPr lang="en-US" dirty="0"/>
          </a:p>
        </p:txBody>
      </p:sp>
      <p:sp>
        <p:nvSpPr>
          <p:cNvPr id="3" name="Content Placeholder 2"/>
          <p:cNvSpPr>
            <a:spLocks noGrp="1"/>
          </p:cNvSpPr>
          <p:nvPr>
            <p:ph idx="1"/>
          </p:nvPr>
        </p:nvSpPr>
        <p:spPr/>
        <p:txBody>
          <a:bodyPr/>
          <a:lstStyle/>
          <a:p>
            <a:r>
              <a:rPr lang="en-US" dirty="0" smtClean="0"/>
              <a:t>Does it have its own?</a:t>
            </a:r>
          </a:p>
          <a:p>
            <a:r>
              <a:rPr lang="en-US" dirty="0" smtClean="0"/>
              <a:t>So how does it make its proteins?</a:t>
            </a:r>
          </a:p>
          <a:p>
            <a:r>
              <a:rPr lang="en-US" dirty="0" smtClean="0"/>
              <a:t>Can we target those ribosomes?</a:t>
            </a:r>
            <a:endParaRPr lang="en-US" dirty="0"/>
          </a:p>
        </p:txBody>
      </p:sp>
    </p:spTree>
    <p:extLst>
      <p:ext uri="{BB962C8B-B14F-4D97-AF65-F5344CB8AC3E}">
        <p14:creationId xmlns:p14="http://schemas.microsoft.com/office/powerpoint/2010/main" val="249196476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Viruses are harder to target</a:t>
            </a:r>
            <a:endParaRPr lang="en-US" dirty="0"/>
          </a:p>
        </p:txBody>
      </p:sp>
      <p:sp>
        <p:nvSpPr>
          <p:cNvPr id="3" name="Content Placeholder 2"/>
          <p:cNvSpPr>
            <a:spLocks noGrp="1"/>
          </p:cNvSpPr>
          <p:nvPr>
            <p:ph idx="1"/>
          </p:nvPr>
        </p:nvSpPr>
        <p:spPr/>
        <p:txBody>
          <a:bodyPr/>
          <a:lstStyle/>
          <a:p>
            <a:r>
              <a:rPr lang="en-US" dirty="0" smtClean="0"/>
              <a:t>Often rely on symptomatic treatment</a:t>
            </a:r>
          </a:p>
          <a:p>
            <a:r>
              <a:rPr lang="en-US" dirty="0" smtClean="0"/>
              <a:t>Vaccination</a:t>
            </a:r>
          </a:p>
          <a:p>
            <a:pPr lvl="1"/>
            <a:r>
              <a:rPr lang="en-US" dirty="0" smtClean="0"/>
              <a:t>Prevention</a:t>
            </a:r>
          </a:p>
          <a:p>
            <a:r>
              <a:rPr lang="en-US" dirty="0" smtClean="0"/>
              <a:t>Some antivirals to interfere with specific aspects of how a few viruses replicate</a:t>
            </a:r>
          </a:p>
          <a:p>
            <a:pPr lvl="1"/>
            <a:r>
              <a:rPr lang="en-US" dirty="0" smtClean="0"/>
              <a:t>E.g. influenza</a:t>
            </a:r>
          </a:p>
          <a:p>
            <a:pPr lvl="1"/>
            <a:r>
              <a:rPr lang="en-US" dirty="0" smtClean="0"/>
              <a:t>E.g. HIV</a:t>
            </a:r>
            <a:endParaRPr lang="en-US" dirty="0"/>
          </a:p>
        </p:txBody>
      </p:sp>
    </p:spTree>
    <p:extLst>
      <p:ext uri="{BB962C8B-B14F-4D97-AF65-F5344CB8AC3E}">
        <p14:creationId xmlns:p14="http://schemas.microsoft.com/office/powerpoint/2010/main" val="21137160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ographic_03_02.jpg"/>
          <p:cNvPicPr>
            <a:picLocks noGrp="1" noChangeAspect="1"/>
          </p:cNvPicPr>
          <p:nvPr>
            <p:ph/>
          </p:nvPr>
        </p:nvPicPr>
        <p:blipFill>
          <a:blip r:embed="rId3">
            <a:extLst>
              <a:ext uri="{28A0092B-C50C-407E-A947-70E740481C1C}">
                <a14:useLocalDpi xmlns:a14="http://schemas.microsoft.com/office/drawing/2010/main" val="0"/>
              </a:ext>
            </a:extLst>
          </a:blip>
          <a:srcRect l="-3429" r="-3429"/>
          <a:stretch>
            <a:fillRect/>
          </a:stretch>
        </p:blipFill>
        <p:spPr/>
      </p:pic>
      <p:sp>
        <p:nvSpPr>
          <p:cNvPr id="6" name="TextBox 5"/>
          <p:cNvSpPr txBox="1"/>
          <p:nvPr/>
        </p:nvSpPr>
        <p:spPr>
          <a:xfrm>
            <a:off x="7143468" y="144303"/>
            <a:ext cx="1587438" cy="465297"/>
          </a:xfrm>
          <a:prstGeom prst="rect">
            <a:avLst/>
          </a:prstGeom>
          <a:noFill/>
        </p:spPr>
        <p:txBody>
          <a:bodyPr wrap="square" rtlCol="0">
            <a:spAutoFit/>
          </a:bodyPr>
          <a:lstStyle/>
          <a:p>
            <a:r>
              <a:rPr lang="en-US" dirty="0" smtClean="0">
                <a:latin typeface="+mn-lt"/>
              </a:rPr>
              <a:t>3.2</a:t>
            </a:r>
            <a:endParaRPr lang="en-US" dirty="0">
              <a:latin typeface="+mn-lt"/>
            </a:endParaRPr>
          </a:p>
        </p:txBody>
      </p:sp>
    </p:spTree>
    <p:extLst>
      <p:ext uri="{BB962C8B-B14F-4D97-AF65-F5344CB8AC3E}">
        <p14:creationId xmlns:p14="http://schemas.microsoft.com/office/powerpoint/2010/main" val="3032371363"/>
      </p:ext>
    </p:extLst>
  </p:cSld>
  <p:clrMapOvr>
    <a:masterClrMapping/>
  </p:clrMapOvr>
</p:sld>
</file>

<file path=ppt/theme/theme1.xml><?xml version="1.0" encoding="utf-8"?>
<a:theme xmlns:a="http://schemas.openxmlformats.org/drawingml/2006/main" name="Default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ms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s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s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s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s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s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s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s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s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s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s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s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263</TotalTime>
  <Words>3696</Words>
  <Application>Microsoft Macintosh PowerPoint</Application>
  <PresentationFormat>On-screen Show (4:3)</PresentationFormat>
  <Paragraphs>570</Paragraphs>
  <Slides>83</Slides>
  <Notes>50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Default Theme</vt:lpstr>
      <vt:lpstr>Cells</vt:lpstr>
      <vt:lpstr>Which eukaryotic organelle contains the DNA?</vt:lpstr>
      <vt:lpstr>Which eukaryotic organelle extracts E from food?</vt:lpstr>
      <vt:lpstr>Which of the following is/are found in plants, but not animals?</vt:lpstr>
      <vt:lpstr>Which of the following is/are found in plants, animals and bacteria?</vt:lpstr>
      <vt:lpstr>Driving Question 1</vt:lpstr>
      <vt:lpstr>What does the cell theory state?</vt:lpstr>
      <vt:lpstr>Which of the following is NOT part of the cell theory?</vt:lpstr>
      <vt:lpstr>PowerPoint Presentation</vt:lpstr>
      <vt:lpstr>PowerPoint Presentation</vt:lpstr>
      <vt:lpstr>Based on prep</vt:lpstr>
      <vt:lpstr>Prokaryotic &amp; Eukaryotic Cells</vt:lpstr>
      <vt:lpstr>Many Euks; One Prok</vt:lpstr>
      <vt:lpstr>Comparing &amp; Contrasting</vt:lpstr>
      <vt:lpstr>Comparing &amp; Contrasting</vt:lpstr>
      <vt:lpstr>Drug Development</vt:lpstr>
      <vt:lpstr>Targeting Infections</vt:lpstr>
      <vt:lpstr>Driving Question 1</vt:lpstr>
      <vt:lpstr>Driving Question 2</vt:lpstr>
      <vt:lpstr>Membranes</vt:lpstr>
      <vt:lpstr>PowerPoint Presentation</vt:lpstr>
      <vt:lpstr>PowerPoint Presentation</vt:lpstr>
      <vt:lpstr>PowerPoint Presentation</vt:lpstr>
      <vt:lpstr>PowerPoint Presentation</vt:lpstr>
      <vt:lpstr>PowerPoint Presentation</vt:lpstr>
      <vt:lpstr>So how do molecules cross?</vt:lpstr>
      <vt:lpstr>Depends…</vt:lpstr>
      <vt:lpstr>PowerPoint Presentation</vt:lpstr>
      <vt:lpstr>Diffusion</vt:lpstr>
      <vt:lpstr>PowerPoint Presentation</vt:lpstr>
      <vt:lpstr>PowerPoint Presentation</vt:lpstr>
      <vt:lpstr>PowerPoint Presentation</vt:lpstr>
      <vt:lpstr>PowerPoint Presentation</vt:lpstr>
      <vt:lpstr>What about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Doug</vt:lpstr>
      <vt:lpstr>Doug</vt:lpstr>
      <vt:lpstr>Treatment</vt:lpstr>
      <vt:lpstr>Driving Question 2</vt:lpstr>
      <vt:lpstr>Driving Question 3</vt:lpstr>
      <vt:lpstr>With your neighbors</vt:lpstr>
      <vt:lpstr>Discovery of Antibiotics</vt:lpstr>
      <vt:lpstr>How penicillin works</vt:lpstr>
      <vt:lpstr>Other antibiotics target different bacterial structures</vt:lpstr>
      <vt:lpstr>PowerPoint Presentation</vt:lpstr>
      <vt:lpstr>Resistance</vt:lpstr>
      <vt:lpstr>Strain of S. aureus</vt:lpstr>
      <vt:lpstr>PowerPoint Presentation</vt:lpstr>
      <vt:lpstr>Driving Question 3</vt:lpstr>
      <vt:lpstr>Driving Question 4</vt:lpstr>
      <vt:lpstr>From your prep</vt:lpstr>
      <vt:lpstr>PowerPoint Presentation</vt:lpstr>
      <vt:lpstr>PowerPoint Presentation</vt:lpstr>
      <vt:lpstr>PowerPoint Presentation</vt:lpstr>
      <vt:lpstr>PowerPoint Presentation</vt:lpstr>
      <vt:lpstr>PowerPoint Presentation</vt:lpstr>
      <vt:lpstr>PowerPoint Presentation</vt:lpstr>
      <vt:lpstr>I-cell disease</vt:lpstr>
      <vt:lpstr>I-cell disease</vt:lpstr>
      <vt:lpstr>PowerPoint Presentation</vt:lpstr>
      <vt:lpstr>PowerPoint Presentation</vt:lpstr>
      <vt:lpstr>Driving Question 4</vt:lpstr>
      <vt:lpstr>Targeting Differences</vt:lpstr>
      <vt:lpstr>What drugs can be used to treat bacteria?</vt:lpstr>
      <vt:lpstr>Antibiotics</vt:lpstr>
      <vt:lpstr>Fungal Infections</vt:lpstr>
      <vt:lpstr>PowerPoint Presentation</vt:lpstr>
      <vt:lpstr>PowerPoint Presentation</vt:lpstr>
      <vt:lpstr>Targets to Treat a Fungal Infection?</vt:lpstr>
      <vt:lpstr>Treating these infections</vt:lpstr>
      <vt:lpstr>What viruses have you heard about recently?</vt:lpstr>
      <vt:lpstr>Will penicillin be effective?</vt:lpstr>
      <vt:lpstr>Will vancomycin be effective?</vt:lpstr>
      <vt:lpstr>Will amphotericin be effective? </vt:lpstr>
      <vt:lpstr>What ribosomes is the virus using?</vt:lpstr>
      <vt:lpstr>Viruses are harder to target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dc:title>
  <dc:creator>Michèle</dc:creator>
  <cp:lastModifiedBy>Michèle</cp:lastModifiedBy>
  <cp:revision>81</cp:revision>
  <dcterms:created xsi:type="dcterms:W3CDTF">2016-03-23T01:15:20Z</dcterms:created>
  <dcterms:modified xsi:type="dcterms:W3CDTF">2016-03-24T03:46:08Z</dcterms:modified>
</cp:coreProperties>
</file>