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73"/>
  </p:notesMasterIdLst>
  <p:handoutMasterIdLst>
    <p:handoutMasterId r:id="rId7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0" r:id="rId35"/>
    <p:sldId id="289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5" r:id="rId50"/>
    <p:sldId id="304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-11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-11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-11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-11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-112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omic Sans MS" pitchFamily="-112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omic Sans MS" pitchFamily="-112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omic Sans MS" pitchFamily="-112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omic Sans MS" pitchFamily="-11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20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272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notesMaster" Target="notesMasters/notesMaster1.xml"/><Relationship Id="rId74" Type="http://schemas.openxmlformats.org/officeDocument/2006/relationships/handoutMaster" Target="handoutMasters/handoutMaster1.xml"/><Relationship Id="rId75" Type="http://schemas.openxmlformats.org/officeDocument/2006/relationships/printerSettings" Target="printerSettings/printerSettings1.bin"/><Relationship Id="rId76" Type="http://schemas.openxmlformats.org/officeDocument/2006/relationships/presProps" Target="presProps.xml"/><Relationship Id="rId77" Type="http://schemas.openxmlformats.org/officeDocument/2006/relationships/viewProps" Target="viewProps.xml"/><Relationship Id="rId78" Type="http://schemas.openxmlformats.org/officeDocument/2006/relationships/theme" Target="theme/theme1.xml"/><Relationship Id="rId79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02D7A-486D-214F-9913-163023B419AC}" type="datetimeFigureOut">
              <a:rPr lang="en-US" smtClean="0"/>
              <a:t>3/25/16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1089B-4DF5-4C46-96B0-9E61E0EE0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727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DF304-5BB9-4545-A9C4-FAFB896E4551}" type="datetimeFigureOut">
              <a:rPr lang="en-US" smtClean="0"/>
              <a:t>3/25/16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C8663-6038-1E49-9B65-BD8FFD49B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981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 students</a:t>
            </a:r>
            <a:r>
              <a:rPr lang="en-US" baseline="0" dirty="0" smtClean="0"/>
              <a:t> review their prep work with one another. Can circulate throughout the room to help answer any lingering questions.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C8663-6038-1E49-9B65-BD8FFD49B6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67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C8663-6038-1E49-9B65-BD8FFD49B68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2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from mom, one from dad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C8663-6038-1E49-9B65-BD8FFD49B68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46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Emily’s mom does</a:t>
            </a:r>
            <a:r>
              <a:rPr lang="en-US" baseline="0" dirty="0" smtClean="0"/>
              <a:t> not have CF- but she must have at least one CF allele- b/c Emily inherited one of her 2 CF alleles from her mom. And as Mom doesn’t have CF; but has one CF allele, Mom’s other allele must be the normal allele.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C8663-6038-1E49-9B65-BD8FFD49B68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085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Emily’s dad does</a:t>
            </a:r>
            <a:r>
              <a:rPr lang="en-US" baseline="0" dirty="0" smtClean="0"/>
              <a:t> not have CF- but he must have at least one CF allele- b/c Emily inherited one of her 2 CF alleles from her dad. And as Dad doesn’t have CF; but has one CF allele, Dad’s other allele must be the normal allele.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C8663-6038-1E49-9B65-BD8FFD49B68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662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C8663-6038-1E49-9B65-BD8FFD49B68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45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Ask them if</a:t>
            </a:r>
            <a:r>
              <a:rPr lang="en-US" baseline="0" dirty="0" smtClean="0"/>
              <a:t> they feel confident about answering this question, and if not, what lingering questions they have.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C8663-6038-1E49-9B65-BD8FFD49B68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522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 haploid cells develop into eggs or sperm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C8663-6038-1E49-9B65-BD8FFD49B68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416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ghr.nlm.nih.gov</a:t>
            </a:r>
            <a:r>
              <a:rPr lang="en-US" dirty="0" smtClean="0"/>
              <a:t>/condition/</a:t>
            </a:r>
            <a:r>
              <a:rPr lang="en-US" dirty="0" err="1" smtClean="0"/>
              <a:t>saethre</a:t>
            </a:r>
            <a:r>
              <a:rPr lang="en-US" dirty="0" smtClean="0"/>
              <a:t>-</a:t>
            </a:r>
            <a:r>
              <a:rPr lang="en-US" dirty="0" err="1" smtClean="0"/>
              <a:t>chotzen</a:t>
            </a:r>
            <a:r>
              <a:rPr lang="en-US" dirty="0" smtClean="0"/>
              <a:t>-syndrome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C8663-6038-1E49-9B65-BD8FFD49B68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752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students</a:t>
            </a:r>
            <a:r>
              <a:rPr lang="en-US" baseline="0" dirty="0" smtClean="0"/>
              <a:t> to draw out each recombination, and predict which one will allow a gamete to end  up with a chromosome that has the normal TWIST1 allele and the CF-associated allele of CFTR. </a:t>
            </a:r>
          </a:p>
          <a:p>
            <a:r>
              <a:rPr lang="en-US" baseline="0" dirty="0" smtClean="0"/>
              <a:t>Answer is on next slide (to show them once they have worked on it)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C8663-6038-1E49-9B65-BD8FFD49B68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732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C8663-6038-1E49-9B65-BD8FFD49B68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73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 students consult</a:t>
            </a:r>
            <a:r>
              <a:rPr lang="en-US" baseline="0" dirty="0" smtClean="0"/>
              <a:t> and call out- cystic fibrosis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C8663-6038-1E49-9B65-BD8FFD49B68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704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Ask them if</a:t>
            </a:r>
            <a:r>
              <a:rPr lang="en-US" baseline="0" dirty="0" smtClean="0"/>
              <a:t> they feel confident about answering this question, and if not, what lingering questions they have.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C8663-6038-1E49-9B65-BD8FFD49B68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7430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 for students to call out- parents:</a:t>
            </a:r>
            <a:r>
              <a:rPr lang="en-US" baseline="0" dirty="0" smtClean="0"/>
              <a:t> phenotype is no CF; both have a heterozygous genotype. Emily’s phenotype is CF; her genotype is homozygous for the CF-associated allele.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C8663-6038-1E49-9B65-BD8FFD49B68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406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Phenotype</a:t>
            </a:r>
            <a:r>
              <a:rPr lang="en-US" baseline="0" dirty="0" smtClean="0"/>
              <a:t> and genotype are call outs. Gametes = a clicker question</a:t>
            </a:r>
          </a:p>
          <a:p>
            <a:r>
              <a:rPr lang="en-US" baseline="0" dirty="0" smtClean="0"/>
              <a:t>Remind them that gametes are haploid- so only one allele in each gamete</a:t>
            </a:r>
          </a:p>
          <a:p>
            <a:r>
              <a:rPr lang="en-US" baseline="0" dirty="0" smtClean="0"/>
              <a:t>B is correct answer: 50% of the gametes in a carrier will have the dominant allele &amp; 50% will have the recessive allele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C8663-6038-1E49-9B65-BD8FFD49B684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3949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Walk them through it- next slides outline the specific steps that they can follow to do</a:t>
            </a:r>
            <a:r>
              <a:rPr lang="en-US" baseline="0" dirty="0" smtClean="0"/>
              <a:t> it themselves.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C8663-6038-1E49-9B65-BD8FFD49B684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425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them do this in class- then some clicker questions</a:t>
            </a:r>
            <a:r>
              <a:rPr lang="en-US" baseline="0" dirty="0" smtClean="0"/>
              <a:t> to check 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C8663-6038-1E49-9B65-BD8FFD49B684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067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A; 0%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C8663-6038-1E49-9B65-BD8FFD49B684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462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C; 50%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C8663-6038-1E49-9B65-BD8FFD49B684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147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Hopefully they can figure out that if the disease is present with only one allele, then</a:t>
            </a:r>
            <a:r>
              <a:rPr lang="en-US" baseline="0" dirty="0" smtClean="0"/>
              <a:t> that allele is the dominant one. But you can coach them a bit if necessary.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C8663-6038-1E49-9B65-BD8FFD49B684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982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C8663-6038-1E49-9B65-BD8FFD49B684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5264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Tt</a:t>
            </a:r>
            <a:r>
              <a:rPr lang="en-US" baseline="0" dirty="0" smtClean="0"/>
              <a:t> x </a:t>
            </a:r>
            <a:r>
              <a:rPr lang="en-US" baseline="0" dirty="0" err="1" smtClean="0"/>
              <a:t>tt</a:t>
            </a:r>
            <a:endParaRPr lang="en-US" dirty="0" smtClean="0"/>
          </a:p>
          <a:p>
            <a:r>
              <a:rPr lang="en-US" dirty="0" smtClean="0"/>
              <a:t>50%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Tt</a:t>
            </a:r>
            <a:r>
              <a:rPr lang="en-US" baseline="0" dirty="0" smtClean="0"/>
              <a:t> (HD)</a:t>
            </a:r>
          </a:p>
          <a:p>
            <a:r>
              <a:rPr lang="en-US" baseline="0" dirty="0" smtClean="0"/>
              <a:t>50% </a:t>
            </a:r>
            <a:r>
              <a:rPr lang="en-US" baseline="0" dirty="0" err="1" smtClean="0"/>
              <a:t>tt</a:t>
            </a:r>
            <a:r>
              <a:rPr lang="en-US" baseline="0" dirty="0" smtClean="0"/>
              <a:t> (no HD)</a:t>
            </a:r>
          </a:p>
          <a:p>
            <a:r>
              <a:rPr lang="en-US" baseline="0" dirty="0" smtClean="0"/>
              <a:t>Homozygous recessive child not at risk for developing 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C8663-6038-1E49-9B65-BD8FFD49B684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08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C8663-6038-1E49-9B65-BD8FFD49B68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3788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Check that the symbol</a:t>
            </a:r>
            <a:r>
              <a:rPr lang="en-US" baseline="0" dirty="0" smtClean="0"/>
              <a:t> font was preserved for the delta F508 and the TGFbeta1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C8663-6038-1E49-9B65-BD8FFD49B684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021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this case, it is probably not worth taking the</a:t>
            </a:r>
            <a:r>
              <a:rPr lang="en-US" baseline="0" dirty="0" smtClean="0"/>
              <a:t> time to walk through the entire thing. You can point out the gametes- they get one allele of each of the two genes. And you can point out the highlighted squares in the bottom right- all have CF, but may have different disease severity, depending on which alleles of the TGF</a:t>
            </a:r>
            <a:r>
              <a:rPr lang="en-US" baseline="0" dirty="0" smtClean="0">
                <a:latin typeface="Symbol" charset="2"/>
                <a:cs typeface="Symbol" charset="2"/>
              </a:rPr>
              <a:t>B</a:t>
            </a:r>
            <a:r>
              <a:rPr lang="en-US" baseline="0" dirty="0" smtClean="0"/>
              <a:t>1 gene they inherited. If you want them to do more practice, they can try question 21 from the end of the chapter.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C8663-6038-1E49-9B65-BD8FFD49B684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069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Ask them if</a:t>
            </a:r>
            <a:r>
              <a:rPr lang="en-US" baseline="0" dirty="0" smtClean="0"/>
              <a:t> they feel confident about answering this question, and if not, what lingering questions they have.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C8663-6038-1E49-9B65-BD8FFD49B684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6438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</a:t>
            </a:r>
            <a:r>
              <a:rPr lang="en-US" baseline="0" dirty="0" smtClean="0"/>
              <a:t> main possibilities:</a:t>
            </a:r>
          </a:p>
          <a:p>
            <a:r>
              <a:rPr lang="en-US" baseline="0" dirty="0" smtClean="0"/>
              <a:t>-if we know genetic basis, we can carry out genetic testing to confirm (or diagnose prenatally)</a:t>
            </a:r>
          </a:p>
          <a:p>
            <a:r>
              <a:rPr lang="en-US" baseline="0" dirty="0" smtClean="0"/>
              <a:t>-if we know genetic basis we can try to design treatments to target underlying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C8663-6038-1E49-9B65-BD8FFD49B684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011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No, we can’t diagnose it at this level- we need to analyze the sequence of the CFTR</a:t>
            </a:r>
            <a:r>
              <a:rPr lang="en-US" baseline="0" dirty="0" smtClean="0"/>
              <a:t> gene to be able to detect specific mutations.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C8663-6038-1E49-9B65-BD8FFD49B684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5065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them to discuss how the</a:t>
            </a:r>
            <a:r>
              <a:rPr lang="en-US" baseline="0" dirty="0" smtClean="0"/>
              <a:t> trial would have been set up (review of chapter 1) (make sure they remember what a placebo is)</a:t>
            </a:r>
          </a:p>
          <a:p>
            <a:r>
              <a:rPr lang="en-US" baseline="0" dirty="0" smtClean="0"/>
              <a:t>[see the Interpreting Data question/#23 at the end of chapter 11 for more information about this trial]</a:t>
            </a:r>
          </a:p>
          <a:p>
            <a:r>
              <a:rPr lang="en-US" baseline="0" dirty="0" smtClean="0"/>
              <a:t>Ask them to evaluate the data</a:t>
            </a:r>
          </a:p>
          <a:p>
            <a:r>
              <a:rPr lang="en-US" baseline="0" dirty="0" smtClean="0"/>
              <a:t>More info on this drug: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www.kalydeco.com</a:t>
            </a:r>
            <a:r>
              <a:rPr lang="en-US" dirty="0" smtClean="0"/>
              <a:t>/ </a:t>
            </a:r>
          </a:p>
          <a:p>
            <a:r>
              <a:rPr lang="en-US" dirty="0" smtClean="0"/>
              <a:t>https://</a:t>
            </a:r>
            <a:r>
              <a:rPr lang="en-US" dirty="0" err="1" smtClean="0"/>
              <a:t>pubchem.ncbi.nlm.nih.gov</a:t>
            </a:r>
            <a:r>
              <a:rPr lang="en-US" dirty="0" smtClean="0"/>
              <a:t>/compound/</a:t>
            </a:r>
            <a:r>
              <a:rPr lang="en-US" dirty="0" err="1" smtClean="0"/>
              <a:t>Ivacaftor#section</a:t>
            </a:r>
            <a:r>
              <a:rPr lang="en-US" dirty="0" smtClean="0"/>
              <a:t>=Top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C8663-6038-1E49-9B65-BD8FFD49B684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7628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last two bullets are thinking/discussion questions.</a:t>
            </a:r>
            <a:r>
              <a:rPr lang="en-US" baseline="0" dirty="0" smtClean="0"/>
              <a:t> Let students contemplate and then discuss with their neighbors. Then you can ask for some of their thoughts.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C8663-6038-1E49-9B65-BD8FFD49B684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09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them if</a:t>
            </a:r>
            <a:r>
              <a:rPr lang="en-US" baseline="0" dirty="0" smtClean="0"/>
              <a:t> they feel confident about answering this question, and if not, what lingering questions they have.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C8663-6038-1E49-9B65-BD8FFD49B684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01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there are a lot of “not </a:t>
            </a:r>
            <a:r>
              <a:rPr lang="en-US" dirty="0" err="1" smtClean="0"/>
              <a:t>sures</a:t>
            </a:r>
            <a:r>
              <a:rPr lang="en-US" dirty="0" smtClean="0"/>
              <a:t>”, OK</a:t>
            </a:r>
            <a:r>
              <a:rPr lang="en-US" baseline="0" dirty="0" smtClean="0"/>
              <a:t> to move on. We will address the inheritance pattern of this disease. </a:t>
            </a:r>
          </a:p>
          <a:p>
            <a:r>
              <a:rPr lang="en-US" baseline="0" dirty="0" smtClean="0"/>
              <a:t>Best answer is “C”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C8663-6038-1E49-9B65-BD8FFD49B68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75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C8663-6038-1E49-9B65-BD8FFD49B68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485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Compare and contrast normal (left) and non-functional (right)</a:t>
            </a:r>
          </a:p>
          <a:p>
            <a:r>
              <a:rPr lang="en-US" dirty="0" smtClean="0"/>
              <a:t>Non-functional</a:t>
            </a:r>
            <a:r>
              <a:rPr lang="en-US" baseline="0" dirty="0" smtClean="0"/>
              <a:t> or absent: insufficient ion transport</a:t>
            </a:r>
            <a:r>
              <a:rPr lang="en-US" baseline="0" dirty="0" smtClean="0">
                <a:sym typeface="Wingdings"/>
              </a:rPr>
              <a:t> water imbalance  thick mucus outside of cells (traps bacteria/interferes with O</a:t>
            </a:r>
            <a:r>
              <a:rPr lang="en-US" baseline="-25000" dirty="0" smtClean="0">
                <a:sym typeface="Wingdings"/>
              </a:rPr>
              <a:t>2</a:t>
            </a:r>
            <a:r>
              <a:rPr lang="en-US" baseline="0" dirty="0" smtClean="0">
                <a:sym typeface="Wingdings"/>
              </a:rPr>
              <a:t> uptake in lungs)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C8663-6038-1E49-9B65-BD8FFD49B68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57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C8663-6038-1E49-9B65-BD8FFD49B68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76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C8663-6038-1E49-9B65-BD8FFD49B68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80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C8663-6038-1E49-9B65-BD8FFD49B68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2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ED5A350-9A77-AB43-ABE5-3972D8F04E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9C9ABEB-B0EF-A04C-BEED-56E49B1383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DB2ACD0-7BA1-D44F-9908-5F97E4DACD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06FB59A8-62E3-FC4A-B4F2-EA323C8F3D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C0BBDD8-4289-EC4F-B469-1064DEBE9A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F29EF48-DC99-DA4C-B2DE-B3D52FCC12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310422A-32B1-6740-A564-16A52E600C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623F336-791B-EA4F-9D83-7F99F419D1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7A172BC-4E89-9D43-9FE9-D1EB86C7C9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AE2F227-1A2C-AC49-9916-BB27D085B4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13965FB-7207-6045-8960-8AFBDA94C5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3E8D4B7-4A2E-FF4B-8EE7-766B52E9C9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pitchFamily="-112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pitchFamily="-112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pitchFamily="-112" charset="0"/>
              </a:defRPr>
            </a:lvl1pPr>
          </a:lstStyle>
          <a:p>
            <a:fld id="{6B54B3CD-4DD1-FC4D-8295-A437386BE67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-11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-11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-11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-11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-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-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-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jp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8.jp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9.jp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.jp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Review your prep with your neighbors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495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how did Emily end up with CF?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Everybody has two copies of every gene</a:t>
            </a:r>
          </a:p>
          <a:p>
            <a:pPr lvl="1"/>
            <a:r>
              <a:rPr lang="en-US" dirty="0" smtClean="0"/>
              <a:t>Two copies of every chromosome</a:t>
            </a:r>
          </a:p>
          <a:p>
            <a:pPr lvl="1"/>
            <a:r>
              <a:rPr lang="en-US" dirty="0" smtClean="0"/>
              <a:t>One from Mom; one from Dad</a:t>
            </a:r>
          </a:p>
          <a:p>
            <a:pPr lvl="1"/>
            <a:r>
              <a:rPr lang="en-US" dirty="0" smtClean="0"/>
              <a:t>Diploid</a:t>
            </a:r>
          </a:p>
          <a:p>
            <a:r>
              <a:rPr lang="en-US" dirty="0" smtClean="0"/>
              <a:t>Your two alleles</a:t>
            </a:r>
          </a:p>
          <a:p>
            <a:pPr lvl="1"/>
            <a:r>
              <a:rPr lang="en-US" dirty="0" smtClean="0"/>
              <a:t>Can be the same (homozygous)</a:t>
            </a:r>
          </a:p>
          <a:p>
            <a:pPr lvl="1"/>
            <a:r>
              <a:rPr lang="en-US" dirty="0" smtClean="0"/>
              <a:t>Can be different (heterozygous)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413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nfographic_11_02.jpg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78" b="-2678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7736359" y="147935"/>
            <a:ext cx="726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11.2</a:t>
            </a:r>
            <a:endParaRPr lang="en-US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799" y="246201"/>
            <a:ext cx="5676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2 alleles: Different (heterozygous)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1549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nfographic_11_02.jpg"/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61" t="18462" r="31795" b="26048"/>
          <a:stretch/>
        </p:blipFill>
        <p:spPr>
          <a:xfrm>
            <a:off x="1269955" y="1827072"/>
            <a:ext cx="2941630" cy="3604093"/>
          </a:xfrm>
        </p:spPr>
      </p:pic>
      <p:sp>
        <p:nvSpPr>
          <p:cNvPr id="6" name="TextBox 5"/>
          <p:cNvSpPr txBox="1"/>
          <p:nvPr/>
        </p:nvSpPr>
        <p:spPr>
          <a:xfrm>
            <a:off x="7736359" y="147935"/>
            <a:ext cx="726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11.2</a:t>
            </a:r>
            <a:endParaRPr lang="en-US" dirty="0">
              <a:latin typeface="+mn-lt"/>
            </a:endParaRPr>
          </a:p>
        </p:txBody>
      </p:sp>
      <p:pic>
        <p:nvPicPr>
          <p:cNvPr id="4" name="Content Placeholder 4" descr="infographic_11_0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61" t="18462" r="31795" b="26048"/>
          <a:stretch/>
        </p:blipFill>
        <p:spPr bwMode="auto">
          <a:xfrm>
            <a:off x="5050797" y="1827073"/>
            <a:ext cx="2879941" cy="352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11717" y="609600"/>
            <a:ext cx="7219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2 alleles: Same (homozygous) (both normal)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4714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nfographic_11_02.jpg"/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71" t="18710" b="26048"/>
          <a:stretch/>
        </p:blipFill>
        <p:spPr>
          <a:xfrm>
            <a:off x="4874164" y="1723408"/>
            <a:ext cx="3584035" cy="4004009"/>
          </a:xfrm>
        </p:spPr>
      </p:pic>
      <p:sp>
        <p:nvSpPr>
          <p:cNvPr id="6" name="TextBox 5"/>
          <p:cNvSpPr txBox="1"/>
          <p:nvPr/>
        </p:nvSpPr>
        <p:spPr>
          <a:xfrm>
            <a:off x="7736359" y="147935"/>
            <a:ext cx="726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11.2</a:t>
            </a:r>
            <a:endParaRPr lang="en-US" dirty="0">
              <a:latin typeface="+mn-lt"/>
            </a:endParaRPr>
          </a:p>
        </p:txBody>
      </p:sp>
      <p:pic>
        <p:nvPicPr>
          <p:cNvPr id="4" name="Content Placeholder 4" descr="infographic_11_0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71" t="18710" b="26048"/>
          <a:stretch/>
        </p:blipFill>
        <p:spPr bwMode="auto">
          <a:xfrm>
            <a:off x="957524" y="1723408"/>
            <a:ext cx="3584035" cy="4004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11717" y="609600"/>
            <a:ext cx="7193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2 alleles: Same (homozygous) (both CF)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8212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nfographic_11_02.jpg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78" b="-2678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7736359" y="147935"/>
            <a:ext cx="726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11.2</a:t>
            </a:r>
            <a:endParaRPr lang="en-US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1308" y="246201"/>
            <a:ext cx="6194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Reproduction: Parents make gametes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6609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Gametes</a:t>
            </a:r>
            <a:br>
              <a:rPr lang="en-US" dirty="0" smtClean="0"/>
            </a:br>
            <a:r>
              <a:rPr lang="en-US" dirty="0" smtClean="0"/>
              <a:t>(sperm and eggs)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Parents make gametes</a:t>
            </a:r>
          </a:p>
          <a:p>
            <a:r>
              <a:rPr lang="en-US" dirty="0" smtClean="0"/>
              <a:t>1 copy of each chromosome</a:t>
            </a:r>
          </a:p>
          <a:p>
            <a:pPr lvl="1"/>
            <a:r>
              <a:rPr lang="en-US" dirty="0" smtClean="0"/>
              <a:t>Into egg/sperm</a:t>
            </a:r>
          </a:p>
          <a:p>
            <a:r>
              <a:rPr lang="en-US" dirty="0" smtClean="0"/>
              <a:t>HAPLOID gametes</a:t>
            </a:r>
          </a:p>
          <a:p>
            <a:pPr lvl="1"/>
            <a:r>
              <a:rPr lang="en-US" dirty="0" smtClean="0"/>
              <a:t>One copy of each </a:t>
            </a:r>
            <a:r>
              <a:rPr lang="en-US" dirty="0" err="1" smtClean="0"/>
              <a:t>chr</a:t>
            </a:r>
            <a:endParaRPr lang="en-US" dirty="0" smtClean="0"/>
          </a:p>
          <a:p>
            <a:pPr lvl="1"/>
            <a:r>
              <a:rPr lang="en-US" dirty="0" smtClean="0"/>
              <a:t>(not two)</a:t>
            </a:r>
          </a:p>
        </p:txBody>
      </p:sp>
    </p:spTree>
    <p:extLst>
      <p:ext uri="{BB962C8B-B14F-4D97-AF65-F5344CB8AC3E}">
        <p14:creationId xmlns:p14="http://schemas.microsoft.com/office/powerpoint/2010/main" val="3697666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Combine randomly</a:t>
            </a:r>
          </a:p>
          <a:p>
            <a:pPr lvl="1"/>
            <a:r>
              <a:rPr lang="en-US" dirty="0" smtClean="0"/>
              <a:t>During fertilization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692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Haploid cells?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adult skin cell</a:t>
            </a:r>
          </a:p>
          <a:p>
            <a:r>
              <a:rPr lang="en-US" dirty="0" smtClean="0"/>
              <a:t>B. egg</a:t>
            </a:r>
          </a:p>
          <a:p>
            <a:r>
              <a:rPr lang="en-US" dirty="0" smtClean="0"/>
              <a:t>C. embryo</a:t>
            </a:r>
          </a:p>
          <a:p>
            <a:r>
              <a:rPr lang="en-US" dirty="0" smtClean="0"/>
              <a:t>D. zygote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935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Diploid cells?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adult liver cell</a:t>
            </a:r>
          </a:p>
          <a:p>
            <a:r>
              <a:rPr lang="en-US" dirty="0" smtClean="0"/>
              <a:t>B. zygote</a:t>
            </a:r>
          </a:p>
          <a:p>
            <a:r>
              <a:rPr lang="en-US" dirty="0" smtClean="0"/>
              <a:t>C. </a:t>
            </a:r>
            <a:r>
              <a:rPr lang="en-US" dirty="0"/>
              <a:t>e</a:t>
            </a:r>
            <a:r>
              <a:rPr lang="en-US" dirty="0" smtClean="0"/>
              <a:t>mbryo</a:t>
            </a:r>
          </a:p>
          <a:p>
            <a:r>
              <a:rPr lang="en-US" dirty="0" smtClean="0"/>
              <a:t>D. all of the above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5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nfographic_11_02.jpg"/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0" b="-2678"/>
          <a:stretch/>
        </p:blipFill>
        <p:spPr>
          <a:xfrm>
            <a:off x="685800" y="1723408"/>
            <a:ext cx="7772400" cy="4372591"/>
          </a:xfrm>
        </p:spPr>
      </p:pic>
      <p:sp>
        <p:nvSpPr>
          <p:cNvPr id="6" name="TextBox 5"/>
          <p:cNvSpPr txBox="1"/>
          <p:nvPr/>
        </p:nvSpPr>
        <p:spPr>
          <a:xfrm>
            <a:off x="7736359" y="147935"/>
            <a:ext cx="726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11.2</a:t>
            </a:r>
            <a:endParaRPr lang="en-US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799" y="246201"/>
            <a:ext cx="56769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2 alleles: Different (heterozygous)</a:t>
            </a:r>
          </a:p>
          <a:p>
            <a:r>
              <a:rPr lang="en-US" sz="2800" dirty="0" smtClean="0">
                <a:latin typeface="+mn-lt"/>
              </a:rPr>
              <a:t>Any functional CFTR protein?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2789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disease does Emily have?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24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nfographic_11_02.jpg"/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61" t="18462" r="31795" b="26048"/>
          <a:stretch/>
        </p:blipFill>
        <p:spPr>
          <a:xfrm>
            <a:off x="1269955" y="1827072"/>
            <a:ext cx="2941630" cy="3604093"/>
          </a:xfrm>
        </p:spPr>
      </p:pic>
      <p:sp>
        <p:nvSpPr>
          <p:cNvPr id="6" name="TextBox 5"/>
          <p:cNvSpPr txBox="1"/>
          <p:nvPr/>
        </p:nvSpPr>
        <p:spPr>
          <a:xfrm>
            <a:off x="7736359" y="147935"/>
            <a:ext cx="726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11.2</a:t>
            </a:r>
            <a:endParaRPr lang="en-US" dirty="0">
              <a:latin typeface="+mn-lt"/>
            </a:endParaRPr>
          </a:p>
        </p:txBody>
      </p:sp>
      <p:pic>
        <p:nvPicPr>
          <p:cNvPr id="4" name="Content Placeholder 4" descr="infographic_11_0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61" t="18462" r="31795" b="26048"/>
          <a:stretch/>
        </p:blipFill>
        <p:spPr bwMode="auto">
          <a:xfrm>
            <a:off x="5050797" y="1827073"/>
            <a:ext cx="2879941" cy="352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11717" y="609600"/>
            <a:ext cx="72190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2 alleles: Same (homozygous) (both normal)</a:t>
            </a:r>
          </a:p>
          <a:p>
            <a:r>
              <a:rPr lang="en-US" sz="2800" dirty="0" smtClean="0">
                <a:latin typeface="+mn-lt"/>
              </a:rPr>
              <a:t>Any functional CFTR protein?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3715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nfographic_11_02.jpg"/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71" t="18710" b="26048"/>
          <a:stretch/>
        </p:blipFill>
        <p:spPr>
          <a:xfrm>
            <a:off x="4874164" y="1723408"/>
            <a:ext cx="3584035" cy="4004009"/>
          </a:xfrm>
        </p:spPr>
      </p:pic>
      <p:sp>
        <p:nvSpPr>
          <p:cNvPr id="6" name="TextBox 5"/>
          <p:cNvSpPr txBox="1"/>
          <p:nvPr/>
        </p:nvSpPr>
        <p:spPr>
          <a:xfrm>
            <a:off x="7736359" y="147935"/>
            <a:ext cx="726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11.2</a:t>
            </a:r>
            <a:endParaRPr lang="en-US" dirty="0">
              <a:latin typeface="+mn-lt"/>
            </a:endParaRPr>
          </a:p>
        </p:txBody>
      </p:sp>
      <p:pic>
        <p:nvPicPr>
          <p:cNvPr id="4" name="Content Placeholder 4" descr="infographic_11_0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71" t="18710" b="26048"/>
          <a:stretch/>
        </p:blipFill>
        <p:spPr bwMode="auto">
          <a:xfrm>
            <a:off x="957524" y="1723408"/>
            <a:ext cx="3584035" cy="4004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11717" y="609600"/>
            <a:ext cx="71931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2 alleles: Same (homozygous) (both CF)</a:t>
            </a:r>
          </a:p>
          <a:p>
            <a:r>
              <a:rPr lang="en-US" sz="2800" dirty="0" smtClean="0">
                <a:latin typeface="+mn-lt"/>
              </a:rPr>
              <a:t>Any functional CFTR protein?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37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who has CF?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two functional alleles</a:t>
            </a:r>
          </a:p>
          <a:p>
            <a:r>
              <a:rPr lang="en-US" dirty="0" smtClean="0"/>
              <a:t>B. two non-functional alleles</a:t>
            </a:r>
          </a:p>
          <a:p>
            <a:r>
              <a:rPr lang="en-US" dirty="0" smtClean="0"/>
              <a:t>C. one functional and one non-functional allele</a:t>
            </a:r>
          </a:p>
          <a:p>
            <a:r>
              <a:rPr lang="en-US" dirty="0" smtClean="0"/>
              <a:t>D. all of the above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086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who has CF?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two functional alleles</a:t>
            </a:r>
          </a:p>
          <a:p>
            <a:r>
              <a:rPr lang="en-US" b="1" dirty="0" smtClean="0">
                <a:solidFill>
                  <a:srgbClr val="6A1BB4"/>
                </a:solidFill>
              </a:rPr>
              <a:t>B. two non-functional alleles</a:t>
            </a:r>
          </a:p>
          <a:p>
            <a:r>
              <a:rPr lang="en-US" dirty="0" smtClean="0"/>
              <a:t>C. one functional and one non-functional allele</a:t>
            </a:r>
          </a:p>
          <a:p>
            <a:r>
              <a:rPr lang="en-US" dirty="0" smtClean="0"/>
              <a:t>D. all of the above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789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Emily inherit her alleles?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CF allele:</a:t>
            </a:r>
          </a:p>
          <a:p>
            <a:endParaRPr lang="en-US" dirty="0"/>
          </a:p>
          <a:p>
            <a:r>
              <a:rPr lang="en-US" dirty="0" smtClean="0"/>
              <a:t>Other CF allele: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566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Emily’s Mom have CF?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But she must have a CF allele</a:t>
            </a:r>
          </a:p>
          <a:p>
            <a:pPr lvl="1"/>
            <a:r>
              <a:rPr lang="en-US" dirty="0" smtClean="0"/>
              <a:t>Inherited by Emily</a:t>
            </a:r>
          </a:p>
          <a:p>
            <a:r>
              <a:rPr lang="en-US" dirty="0" smtClean="0"/>
              <a:t>So what is Mom’s 2</a:t>
            </a:r>
            <a:r>
              <a:rPr lang="en-US" baseline="30000" dirty="0" smtClean="0"/>
              <a:t>nd</a:t>
            </a:r>
            <a:r>
              <a:rPr lang="en-US" dirty="0" smtClean="0"/>
              <a:t> allele?</a:t>
            </a:r>
          </a:p>
        </p:txBody>
      </p:sp>
    </p:spTree>
    <p:extLst>
      <p:ext uri="{BB962C8B-B14F-4D97-AF65-F5344CB8AC3E}">
        <p14:creationId xmlns:p14="http://schemas.microsoft.com/office/powerpoint/2010/main" val="2387860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Emily’s Dad have CF?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But he must have a CF allele</a:t>
            </a:r>
          </a:p>
          <a:p>
            <a:pPr lvl="1"/>
            <a:r>
              <a:rPr lang="en-US" dirty="0" smtClean="0"/>
              <a:t>Inherited by Emily</a:t>
            </a:r>
          </a:p>
          <a:p>
            <a:r>
              <a:rPr lang="en-US" dirty="0" smtClean="0"/>
              <a:t>So what is Dad’s 2</a:t>
            </a:r>
            <a:r>
              <a:rPr lang="en-US" baseline="30000" dirty="0" smtClean="0"/>
              <a:t>nd</a:t>
            </a:r>
            <a:r>
              <a:rPr lang="en-US" dirty="0" smtClean="0"/>
              <a:t> allele?</a:t>
            </a:r>
          </a:p>
        </p:txBody>
      </p:sp>
    </p:spTree>
    <p:extLst>
      <p:ext uri="{BB962C8B-B14F-4D97-AF65-F5344CB8AC3E}">
        <p14:creationId xmlns:p14="http://schemas.microsoft.com/office/powerpoint/2010/main" val="1590049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in Emily’s 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</a:t>
            </a:r>
            <a:r>
              <a:rPr lang="en-US" b="1" dirty="0" smtClean="0">
                <a:solidFill>
                  <a:srgbClr val="6A1BB4"/>
                </a:solidFill>
              </a:rPr>
              <a:t>phenotypes</a:t>
            </a:r>
          </a:p>
          <a:p>
            <a:pPr lvl="1"/>
            <a:r>
              <a:rPr lang="en-US" dirty="0" smtClean="0"/>
              <a:t>CF (Emily)</a:t>
            </a:r>
          </a:p>
          <a:p>
            <a:pPr lvl="1"/>
            <a:r>
              <a:rPr lang="en-US" dirty="0" smtClean="0"/>
              <a:t>Not CF (Mom &amp; Dad)</a:t>
            </a:r>
          </a:p>
          <a:p>
            <a:r>
              <a:rPr lang="en-US" dirty="0" smtClean="0"/>
              <a:t>At least two </a:t>
            </a:r>
            <a:r>
              <a:rPr lang="en-US" b="1" dirty="0" smtClean="0">
                <a:solidFill>
                  <a:srgbClr val="6A1BB4"/>
                </a:solidFill>
              </a:rPr>
              <a:t>genotypes</a:t>
            </a:r>
          </a:p>
          <a:p>
            <a:pPr lvl="1"/>
            <a:r>
              <a:rPr lang="en-US" i="1" dirty="0" smtClean="0">
                <a:solidFill>
                  <a:srgbClr val="6A1BB4"/>
                </a:solidFill>
              </a:rPr>
              <a:t>Heterozygous</a:t>
            </a:r>
            <a:r>
              <a:rPr lang="en-US" dirty="0" smtClean="0"/>
              <a:t> (CF/normal) </a:t>
            </a:r>
          </a:p>
          <a:p>
            <a:pPr lvl="2"/>
            <a:r>
              <a:rPr lang="en-US" dirty="0" smtClean="0"/>
              <a:t>Mom and dad</a:t>
            </a:r>
          </a:p>
          <a:p>
            <a:pPr lvl="1"/>
            <a:r>
              <a:rPr lang="en-US" i="1" dirty="0" smtClean="0">
                <a:solidFill>
                  <a:srgbClr val="6A1BB4"/>
                </a:solidFill>
              </a:rPr>
              <a:t>Homozygous</a:t>
            </a:r>
            <a:r>
              <a:rPr lang="en-US" dirty="0" smtClean="0"/>
              <a:t> (CF/CF)</a:t>
            </a:r>
          </a:p>
          <a:p>
            <a:pPr lvl="2"/>
            <a:r>
              <a:rPr lang="en-US" dirty="0" smtClean="0"/>
              <a:t>Emily</a:t>
            </a:r>
          </a:p>
        </p:txBody>
      </p:sp>
    </p:spTree>
    <p:extLst>
      <p:ext uri="{BB962C8B-B14F-4D97-AF65-F5344CB8AC3E}">
        <p14:creationId xmlns:p14="http://schemas.microsoft.com/office/powerpoint/2010/main" val="638798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Driving Question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the organization of chromosomes, genes and their alleles contribute to human traits?</a:t>
            </a:r>
          </a:p>
          <a:p>
            <a:r>
              <a:rPr lang="en-US" b="1" dirty="0" smtClean="0">
                <a:solidFill>
                  <a:srgbClr val="6A1BB4"/>
                </a:solidFill>
              </a:rPr>
              <a:t>How did we do?</a:t>
            </a:r>
            <a:endParaRPr lang="en-US" b="1" dirty="0">
              <a:solidFill>
                <a:srgbClr val="6A1B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840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Driving 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meiosis produce gametes?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690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primary effect of this disease?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lung congestion/infection</a:t>
            </a:r>
          </a:p>
          <a:p>
            <a:r>
              <a:rPr lang="en-US" dirty="0" smtClean="0"/>
              <a:t>B. bleeding disorder</a:t>
            </a:r>
          </a:p>
          <a:p>
            <a:r>
              <a:rPr lang="en-US" dirty="0" smtClean="0"/>
              <a:t>C. sensitivity to sunlight</a:t>
            </a:r>
          </a:p>
          <a:p>
            <a:r>
              <a:rPr lang="en-US" dirty="0" smtClean="0"/>
              <a:t>D. high risk of cardiovascular disease at a young 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417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gametes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Specialized cell division</a:t>
            </a:r>
          </a:p>
          <a:p>
            <a:pPr lvl="1"/>
            <a:r>
              <a:rPr lang="en-US" dirty="0" smtClean="0"/>
              <a:t>Meiosis</a:t>
            </a:r>
          </a:p>
          <a:p>
            <a:r>
              <a:rPr lang="en-US" dirty="0" smtClean="0"/>
              <a:t>Haploid gametes from diploid cells</a:t>
            </a:r>
          </a:p>
          <a:p>
            <a:r>
              <a:rPr lang="en-US" dirty="0" smtClean="0"/>
              <a:t>Two main features</a:t>
            </a:r>
          </a:p>
          <a:p>
            <a:pPr lvl="1"/>
            <a:r>
              <a:rPr lang="en-US" dirty="0" smtClean="0"/>
              <a:t>Reduces chromosome number</a:t>
            </a:r>
          </a:p>
          <a:p>
            <a:pPr lvl="1"/>
            <a:r>
              <a:rPr lang="en-US" dirty="0" smtClean="0"/>
              <a:t>(from diploid to haploid)</a:t>
            </a:r>
          </a:p>
          <a:p>
            <a:pPr lvl="1"/>
            <a:r>
              <a:rPr lang="en-US" dirty="0" smtClean="0"/>
              <a:t>Generates genetically diverse gametes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222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Meiosis: Reduces </a:t>
            </a:r>
            <a:r>
              <a:rPr lang="en-US" dirty="0" err="1" smtClean="0"/>
              <a:t>chr</a:t>
            </a:r>
            <a:r>
              <a:rPr lang="en-US" dirty="0" smtClean="0"/>
              <a:t> #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Diploid starting cell</a:t>
            </a:r>
          </a:p>
          <a:p>
            <a:pPr lvl="1"/>
            <a:r>
              <a:rPr lang="en-US" dirty="0" smtClean="0"/>
              <a:t>2 copies of every chromosome</a:t>
            </a:r>
          </a:p>
          <a:p>
            <a:pPr lvl="1"/>
            <a:r>
              <a:rPr lang="en-US" dirty="0" smtClean="0"/>
              <a:t>Homologous pairs</a:t>
            </a:r>
          </a:p>
          <a:p>
            <a:pPr lvl="1"/>
            <a:r>
              <a:rPr lang="en-US" dirty="0" smtClean="0"/>
              <a:t>E.g. two copies (homologues) of </a:t>
            </a:r>
            <a:r>
              <a:rPr lang="en-US" dirty="0" err="1" smtClean="0"/>
              <a:t>chr</a:t>
            </a:r>
            <a:r>
              <a:rPr lang="en-US" dirty="0" smtClean="0"/>
              <a:t> 7</a:t>
            </a:r>
          </a:p>
          <a:p>
            <a:r>
              <a:rPr lang="en-US" dirty="0" smtClean="0"/>
              <a:t>Chromosomes replicate</a:t>
            </a:r>
          </a:p>
          <a:p>
            <a:pPr lvl="1"/>
            <a:r>
              <a:rPr lang="en-US" dirty="0" smtClean="0"/>
              <a:t>Each homologue has two sister chromatids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920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nfographic_11_04.jpg"/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7" t="6838" r="-111" b="57026"/>
          <a:stretch/>
        </p:blipFill>
        <p:spPr>
          <a:xfrm>
            <a:off x="290851" y="984804"/>
            <a:ext cx="8747731" cy="2928499"/>
          </a:xfrm>
        </p:spPr>
      </p:pic>
      <p:sp>
        <p:nvSpPr>
          <p:cNvPr id="6" name="TextBox 5"/>
          <p:cNvSpPr txBox="1"/>
          <p:nvPr/>
        </p:nvSpPr>
        <p:spPr>
          <a:xfrm>
            <a:off x="7269844" y="274527"/>
            <a:ext cx="736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11.4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66790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nfographic_11_04.jpg"/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" t="5658" r="987" b="25613"/>
          <a:stretch/>
        </p:blipFill>
        <p:spPr>
          <a:xfrm>
            <a:off x="531308" y="920014"/>
            <a:ext cx="7844481" cy="5129459"/>
          </a:xfrm>
        </p:spPr>
      </p:pic>
      <p:sp>
        <p:nvSpPr>
          <p:cNvPr id="3" name="TextBox 2"/>
          <p:cNvSpPr txBox="1"/>
          <p:nvPr/>
        </p:nvSpPr>
        <p:spPr>
          <a:xfrm>
            <a:off x="7269844" y="274527"/>
            <a:ext cx="736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11.4</a:t>
            </a:r>
            <a:endParaRPr lang="en-US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95643" y="6088347"/>
            <a:ext cx="3343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Haploid daughter cells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5109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Meiotic Division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Sister chromatids separate</a:t>
            </a:r>
          </a:p>
        </p:txBody>
      </p:sp>
    </p:spTree>
    <p:extLst>
      <p:ext uri="{BB962C8B-B14F-4D97-AF65-F5344CB8AC3E}">
        <p14:creationId xmlns:p14="http://schemas.microsoft.com/office/powerpoint/2010/main" val="1228318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nfographic_11_04.jpg"/>
          <p:cNvPicPr>
            <a:picLocks noGrp="1" noChangeAspect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857" r="-15857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7722101" y="147935"/>
            <a:ext cx="736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11.4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251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Meiosis: generates genetically diverse gametes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Due to two processes</a:t>
            </a:r>
          </a:p>
          <a:p>
            <a:pPr lvl="1"/>
            <a:r>
              <a:rPr lang="en-US" dirty="0" smtClean="0"/>
              <a:t>Recombination</a:t>
            </a:r>
          </a:p>
          <a:p>
            <a:pPr lvl="2"/>
            <a:r>
              <a:rPr lang="en-US" dirty="0" smtClean="0"/>
              <a:t>Meiosis I</a:t>
            </a:r>
          </a:p>
          <a:p>
            <a:pPr lvl="1"/>
            <a:r>
              <a:rPr lang="en-US" dirty="0" smtClean="0"/>
              <a:t>Independent assortment (of homologues)</a:t>
            </a:r>
          </a:p>
          <a:p>
            <a:pPr lvl="2"/>
            <a:r>
              <a:rPr lang="en-US" dirty="0" smtClean="0"/>
              <a:t>Meiosis I</a:t>
            </a:r>
          </a:p>
        </p:txBody>
      </p:sp>
    </p:spTree>
    <p:extLst>
      <p:ext uri="{BB962C8B-B14F-4D97-AF65-F5344CB8AC3E}">
        <p14:creationId xmlns:p14="http://schemas.microsoft.com/office/powerpoint/2010/main" val="1558170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Recombination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Exchange of DNA segments</a:t>
            </a:r>
          </a:p>
          <a:p>
            <a:pPr lvl="1"/>
            <a:r>
              <a:rPr lang="en-US" dirty="0" smtClean="0"/>
              <a:t>Between maternal and paternal homologues</a:t>
            </a:r>
          </a:p>
          <a:p>
            <a:pPr lvl="1"/>
            <a:r>
              <a:rPr lang="en-US" dirty="0" smtClean="0">
                <a:sym typeface="Wingdings"/>
              </a:rPr>
              <a:t> new combinations of mat &amp; pat alleles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71843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nfographic_11_05_01.jpg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446" b="-15446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5779591" y="194369"/>
            <a:ext cx="2086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11.5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3995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Assortment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Alignment of homologous pairs at MI</a:t>
            </a:r>
          </a:p>
          <a:p>
            <a:pPr lvl="1"/>
            <a:r>
              <a:rPr lang="en-US" dirty="0" smtClean="0">
                <a:sym typeface="Wingdings"/>
              </a:rPr>
              <a:t> different combinations of mat &amp; pat alleles in gametes</a:t>
            </a:r>
          </a:p>
          <a:p>
            <a:pPr lvl="1"/>
            <a:r>
              <a:rPr lang="en-US" dirty="0" smtClean="0">
                <a:sym typeface="Wingdings"/>
              </a:rPr>
              <a:t>&gt;8 million possibilities for 23 pairs of </a:t>
            </a:r>
            <a:r>
              <a:rPr lang="en-US" dirty="0" err="1" smtClean="0">
                <a:sym typeface="Wingdings"/>
              </a:rPr>
              <a:t>chrs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726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Emily get CF?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from a pollutant in the environment</a:t>
            </a:r>
          </a:p>
          <a:p>
            <a:r>
              <a:rPr lang="en-US" dirty="0" smtClean="0"/>
              <a:t>B. from a respiratory tract infection</a:t>
            </a:r>
          </a:p>
          <a:p>
            <a:r>
              <a:rPr lang="en-US" dirty="0" smtClean="0"/>
              <a:t>C. from her parents</a:t>
            </a:r>
          </a:p>
          <a:p>
            <a:r>
              <a:rPr lang="en-US" dirty="0" smtClean="0"/>
              <a:t>D. not 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751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nfographic_11_05_02.jpg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310" b="-12310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7166175" y="233243"/>
            <a:ext cx="1114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11.5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2997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Chr</a:t>
            </a:r>
            <a:r>
              <a:rPr lang="en-US" dirty="0" smtClean="0"/>
              <a:t> 7</a:t>
            </a:r>
          </a:p>
          <a:p>
            <a:r>
              <a:rPr lang="en-US" dirty="0" smtClean="0"/>
              <a:t>Heterozygous </a:t>
            </a:r>
            <a:r>
              <a:rPr lang="en-US" dirty="0" smtClean="0"/>
              <a:t>at</a:t>
            </a:r>
            <a:r>
              <a:rPr lang="en-US" dirty="0" smtClean="0"/>
              <a:t> </a:t>
            </a:r>
            <a:r>
              <a:rPr lang="en-US" dirty="0" smtClean="0"/>
              <a:t>CFTR</a:t>
            </a:r>
          </a:p>
          <a:p>
            <a:r>
              <a:rPr lang="en-US" dirty="0" smtClean="0"/>
              <a:t>Heterozygous at </a:t>
            </a:r>
            <a:r>
              <a:rPr lang="en-US" dirty="0" smtClean="0"/>
              <a:t>TWIST1</a:t>
            </a:r>
          </a:p>
          <a:p>
            <a:pPr lvl="1"/>
            <a:r>
              <a:rPr lang="en-US" dirty="0" smtClean="0"/>
              <a:t>Mutations</a:t>
            </a:r>
            <a:r>
              <a:rPr lang="en-US" dirty="0" smtClean="0"/>
              <a:t> result in </a:t>
            </a:r>
            <a:r>
              <a:rPr lang="en-US" dirty="0" err="1" smtClean="0"/>
              <a:t>Saethre-Chotzen</a:t>
            </a:r>
            <a:r>
              <a:rPr lang="en-US" dirty="0" smtClean="0"/>
              <a:t> syndrome</a:t>
            </a:r>
          </a:p>
          <a:p>
            <a:pPr lvl="1"/>
            <a:r>
              <a:rPr lang="en-US" dirty="0" smtClean="0"/>
              <a:t>Skull abnormalities</a:t>
            </a:r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6360659" y="1926005"/>
            <a:ext cx="936281" cy="2907222"/>
            <a:chOff x="1812147" y="1162729"/>
            <a:chExt cx="936281" cy="2907222"/>
          </a:xfrm>
          <a:solidFill>
            <a:srgbClr val="3366FF"/>
          </a:solidFill>
        </p:grpSpPr>
        <p:sp>
          <p:nvSpPr>
            <p:cNvPr id="8" name="Oval 7"/>
            <p:cNvSpPr/>
            <p:nvPr/>
          </p:nvSpPr>
          <p:spPr bwMode="auto">
            <a:xfrm rot="1107670" flipH="1">
              <a:off x="2349584" y="1162729"/>
              <a:ext cx="398844" cy="1567913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-112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 rot="20977332" flipH="1">
              <a:off x="2249557" y="2501744"/>
              <a:ext cx="398844" cy="1567913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-112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 rot="20977332" flipH="1">
              <a:off x="1912175" y="1202851"/>
              <a:ext cx="398844" cy="1567913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-112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 rot="1107670" flipH="1">
              <a:off x="1812147" y="2502038"/>
              <a:ext cx="398844" cy="1567913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-11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306608" y="3681227"/>
            <a:ext cx="1502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CFTR</a:t>
            </a:r>
            <a:endParaRPr lang="en-US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05736" y="2554262"/>
            <a:ext cx="1366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TWIST1</a:t>
            </a:r>
            <a:endParaRPr lang="en-US" dirty="0">
              <a:latin typeface="+mn-lt"/>
            </a:endParaRPr>
          </a:p>
        </p:txBody>
      </p:sp>
      <p:cxnSp>
        <p:nvCxnSpPr>
          <p:cNvPr id="4" name="Straight Arrow Connector 3"/>
          <p:cNvCxnSpPr>
            <a:endCxn id="10" idx="6"/>
          </p:cNvCxnSpPr>
          <p:nvPr/>
        </p:nvCxnSpPr>
        <p:spPr bwMode="auto">
          <a:xfrm>
            <a:off x="6322728" y="2786007"/>
            <a:ext cx="14122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6148590" y="3952178"/>
            <a:ext cx="315359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084743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812147" y="242711"/>
            <a:ext cx="936281" cy="2907222"/>
            <a:chOff x="1812147" y="1162729"/>
            <a:chExt cx="936281" cy="2907222"/>
          </a:xfrm>
        </p:grpSpPr>
        <p:sp>
          <p:nvSpPr>
            <p:cNvPr id="7" name="Oval 6"/>
            <p:cNvSpPr/>
            <p:nvPr/>
          </p:nvSpPr>
          <p:spPr bwMode="auto">
            <a:xfrm rot="1107670" flipH="1">
              <a:off x="2349584" y="1162729"/>
              <a:ext cx="398844" cy="1567913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-112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 rot="20977332" flipH="1">
              <a:off x="2249557" y="2501744"/>
              <a:ext cx="398844" cy="1567913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-112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 rot="20977332" flipH="1">
              <a:off x="1912175" y="1202851"/>
              <a:ext cx="398844" cy="1567913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-112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 rot="1107670" flipH="1">
              <a:off x="1812147" y="2502038"/>
              <a:ext cx="398844" cy="1567913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-11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099718" y="265517"/>
            <a:ext cx="936281" cy="2907222"/>
            <a:chOff x="1812147" y="1162729"/>
            <a:chExt cx="936281" cy="2907222"/>
          </a:xfrm>
          <a:solidFill>
            <a:schemeClr val="accent4">
              <a:lumMod val="50000"/>
            </a:schemeClr>
          </a:solidFill>
        </p:grpSpPr>
        <p:sp>
          <p:nvSpPr>
            <p:cNvPr id="18" name="Oval 17"/>
            <p:cNvSpPr/>
            <p:nvPr/>
          </p:nvSpPr>
          <p:spPr bwMode="auto">
            <a:xfrm rot="1107670" flipH="1">
              <a:off x="2349584" y="1162729"/>
              <a:ext cx="398844" cy="1567913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-112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 rot="20977332" flipH="1">
              <a:off x="2249557" y="2501744"/>
              <a:ext cx="398844" cy="1567913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-112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 rot="20977332" flipH="1">
              <a:off x="1912175" y="1202851"/>
              <a:ext cx="398844" cy="1567913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-112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 rot="1107670" flipH="1">
              <a:off x="1812147" y="2502038"/>
              <a:ext cx="398844" cy="1567913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-112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09060" y="1997933"/>
            <a:ext cx="1502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CFTR-CF</a:t>
            </a:r>
            <a:endParaRPr lang="en-US" dirty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7340" y="944343"/>
            <a:ext cx="2202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TWIST1-MUT</a:t>
            </a:r>
            <a:endParaRPr lang="en-US" dirty="0"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71554" y="2010891"/>
            <a:ext cx="1502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CFTR-NL</a:t>
            </a:r>
            <a:endParaRPr lang="en-US" dirty="0"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83383" y="944343"/>
            <a:ext cx="2310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TWIST1-NL</a:t>
            </a:r>
            <a:endParaRPr lang="en-US" dirty="0">
              <a:latin typeface="+mn-lt"/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 flipH="1" flipV="1">
            <a:off x="3883383" y="2516237"/>
            <a:ext cx="2089459" cy="2042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6090600" y="2285404"/>
            <a:ext cx="2902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Recombination </a:t>
            </a:r>
            <a:r>
              <a:rPr lang="en-US" dirty="0" smtClean="0">
                <a:latin typeface="+mn-lt"/>
              </a:rPr>
              <a:t>A</a:t>
            </a:r>
            <a:endParaRPr lang="en-US" dirty="0">
              <a:latin typeface="+mn-lt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838064" y="3650657"/>
            <a:ext cx="936281" cy="2907222"/>
            <a:chOff x="1812147" y="1162729"/>
            <a:chExt cx="936281" cy="2907222"/>
          </a:xfrm>
        </p:grpSpPr>
        <p:sp>
          <p:nvSpPr>
            <p:cNvPr id="28" name="Oval 27"/>
            <p:cNvSpPr/>
            <p:nvPr/>
          </p:nvSpPr>
          <p:spPr bwMode="auto">
            <a:xfrm rot="1107670" flipH="1">
              <a:off x="2349584" y="1162729"/>
              <a:ext cx="398844" cy="1567913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-112" charset="0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 rot="20977332" flipH="1">
              <a:off x="2249557" y="2501744"/>
              <a:ext cx="398844" cy="1567913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-112" charset="0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 rot="20977332" flipH="1">
              <a:off x="1912175" y="1202851"/>
              <a:ext cx="398844" cy="1567913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-112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 rot="1107670" flipH="1">
              <a:off x="1812147" y="2502038"/>
              <a:ext cx="398844" cy="1567913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-112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125635" y="3673463"/>
            <a:ext cx="936281" cy="2907222"/>
            <a:chOff x="1812147" y="1162729"/>
            <a:chExt cx="936281" cy="2907222"/>
          </a:xfrm>
          <a:solidFill>
            <a:schemeClr val="accent4">
              <a:lumMod val="50000"/>
            </a:schemeClr>
          </a:solidFill>
        </p:grpSpPr>
        <p:sp>
          <p:nvSpPr>
            <p:cNvPr id="36" name="Oval 35"/>
            <p:cNvSpPr/>
            <p:nvPr/>
          </p:nvSpPr>
          <p:spPr bwMode="auto">
            <a:xfrm rot="1107670" flipH="1">
              <a:off x="2349584" y="1162729"/>
              <a:ext cx="398844" cy="1567913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-112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 rot="20977332" flipH="1">
              <a:off x="2249557" y="2501744"/>
              <a:ext cx="398844" cy="1567913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-112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 rot="20977332" flipH="1">
              <a:off x="1912175" y="1202851"/>
              <a:ext cx="398844" cy="1567913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-112" charset="0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 rot="1107670" flipH="1">
              <a:off x="1812147" y="2502038"/>
              <a:ext cx="398844" cy="1567913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-112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634977" y="5405879"/>
            <a:ext cx="1502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CFTR-CF</a:t>
            </a:r>
            <a:endParaRPr lang="en-US" dirty="0">
              <a:latin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33257" y="4284621"/>
            <a:ext cx="2202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TWIST1-MUT</a:t>
            </a:r>
            <a:endParaRPr lang="en-US" dirty="0">
              <a:latin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97471" y="5418837"/>
            <a:ext cx="1502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CFTR-NL</a:t>
            </a:r>
            <a:endParaRPr lang="en-US" dirty="0"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909300" y="4352289"/>
            <a:ext cx="2310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TWIST1-NL</a:t>
            </a:r>
            <a:endParaRPr lang="en-US" dirty="0">
              <a:latin typeface="+mn-lt"/>
            </a:endParaRPr>
          </a:p>
        </p:txBody>
      </p:sp>
      <p:cxnSp>
        <p:nvCxnSpPr>
          <p:cNvPr id="44" name="Straight Arrow Connector 43"/>
          <p:cNvCxnSpPr/>
          <p:nvPr/>
        </p:nvCxnSpPr>
        <p:spPr bwMode="auto">
          <a:xfrm flipH="1" flipV="1">
            <a:off x="3897471" y="5268834"/>
            <a:ext cx="2089459" cy="2042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6090600" y="5059964"/>
            <a:ext cx="2902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Recombination </a:t>
            </a:r>
            <a:r>
              <a:rPr lang="en-US" dirty="0" smtClean="0">
                <a:latin typeface="+mn-lt"/>
              </a:rPr>
              <a:t>B</a:t>
            </a:r>
            <a:endParaRPr lang="en-US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19905"/>
            <a:ext cx="1282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1. </a:t>
            </a:r>
            <a:endParaRPr lang="en-US" dirty="0">
              <a:latin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-6480" y="3397018"/>
            <a:ext cx="1282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2</a:t>
            </a:r>
            <a:r>
              <a:rPr lang="en-US" dirty="0" smtClean="0">
                <a:latin typeface="+mn-lt"/>
              </a:rPr>
              <a:t>. 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3528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val 46"/>
          <p:cNvSpPr/>
          <p:nvPr/>
        </p:nvSpPr>
        <p:spPr bwMode="auto">
          <a:xfrm rot="1107670" flipH="1">
            <a:off x="3317699" y="2268796"/>
            <a:ext cx="398844" cy="1567913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-112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 rot="20977332" flipH="1">
            <a:off x="1734526" y="2291895"/>
            <a:ext cx="398844" cy="1567913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-112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 rot="1107670" flipH="1">
            <a:off x="1834551" y="929487"/>
            <a:ext cx="398844" cy="1567913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-112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 rot="20977332" flipH="1">
            <a:off x="1760922" y="2559187"/>
            <a:ext cx="398844" cy="1274831"/>
          </a:xfrm>
          <a:prstGeom prst="ellipse">
            <a:avLst/>
          </a:prstGeom>
          <a:solidFill>
            <a:srgbClr val="1A565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-112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 rot="20977332" flipH="1">
            <a:off x="1397142" y="969609"/>
            <a:ext cx="398844" cy="1567913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-112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 rot="1107670" flipH="1">
            <a:off x="1297114" y="2268796"/>
            <a:ext cx="398844" cy="1567913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-112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 rot="1107670" flipH="1">
            <a:off x="3925580" y="952293"/>
            <a:ext cx="398844" cy="1567913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-112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 rot="20977332" flipH="1">
            <a:off x="3825553" y="2291308"/>
            <a:ext cx="398844" cy="1567913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-112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 rot="20977332" flipH="1">
            <a:off x="3488171" y="992415"/>
            <a:ext cx="398844" cy="1567913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-112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 rot="1107670" flipH="1">
            <a:off x="3268487" y="2597699"/>
            <a:ext cx="431270" cy="1231413"/>
          </a:xfrm>
          <a:prstGeom prst="ellipse">
            <a:avLst/>
          </a:prstGeom>
          <a:solidFill>
            <a:srgbClr val="80B60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-11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82234" y="2717022"/>
            <a:ext cx="916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CFTR-CF</a:t>
            </a:r>
            <a:endParaRPr lang="en-US" sz="1200" dirty="0">
              <a:latin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1096" y="1453745"/>
            <a:ext cx="1366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TWIST1-MUT</a:t>
            </a:r>
            <a:endParaRPr lang="en-US" sz="1200" dirty="0">
              <a:latin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51709" y="2738101"/>
            <a:ext cx="8809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CFTR-NL</a:t>
            </a:r>
            <a:endParaRPr lang="en-US" sz="1200" dirty="0"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000267" y="1477431"/>
            <a:ext cx="1001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TWIST1-NL</a:t>
            </a:r>
            <a:endParaRPr lang="en-US" sz="1200" dirty="0">
              <a:latin typeface="+mn-lt"/>
            </a:endParaRPr>
          </a:p>
        </p:txBody>
      </p:sp>
      <p:cxnSp>
        <p:nvCxnSpPr>
          <p:cNvPr id="44" name="Straight Arrow Connector 43"/>
          <p:cNvCxnSpPr/>
          <p:nvPr/>
        </p:nvCxnSpPr>
        <p:spPr bwMode="auto">
          <a:xfrm flipH="1" flipV="1">
            <a:off x="4159979" y="2586538"/>
            <a:ext cx="2089459" cy="2042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6241246" y="2355705"/>
            <a:ext cx="2902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Recombination </a:t>
            </a:r>
            <a:r>
              <a:rPr lang="en-US" dirty="0" smtClean="0">
                <a:latin typeface="+mn-lt"/>
              </a:rPr>
              <a:t>B</a:t>
            </a:r>
            <a:endParaRPr lang="en-US" dirty="0">
              <a:latin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678630" y="1451515"/>
            <a:ext cx="11722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TWIST1-MUT</a:t>
            </a:r>
            <a:endParaRPr lang="en-US" sz="1200" dirty="0">
              <a:latin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057587" y="1474557"/>
            <a:ext cx="103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TWIST1-NL</a:t>
            </a:r>
            <a:endParaRPr lang="en-US" sz="1200" dirty="0">
              <a:latin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662328" y="2729294"/>
            <a:ext cx="8809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CFTR-NL</a:t>
            </a:r>
            <a:endParaRPr lang="en-US" sz="1200" dirty="0">
              <a:latin typeface="+mn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934965" y="2794055"/>
            <a:ext cx="916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CFTR-CF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6724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Driving 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meiosis produce gametes</a:t>
            </a:r>
            <a:r>
              <a:rPr lang="en-US" dirty="0" smtClean="0"/>
              <a:t>?</a:t>
            </a:r>
          </a:p>
          <a:p>
            <a:r>
              <a:rPr lang="en-US" b="1" dirty="0" smtClean="0">
                <a:solidFill>
                  <a:srgbClr val="6A1BB4"/>
                </a:solidFill>
              </a:rPr>
              <a:t>How did we do?</a:t>
            </a:r>
            <a:endParaRPr lang="en-US" b="1" dirty="0">
              <a:solidFill>
                <a:srgbClr val="6A1B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989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Driving 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 different traits have different inheritance patterns?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477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Emily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Parents’ phenotype?</a:t>
            </a:r>
          </a:p>
          <a:p>
            <a:r>
              <a:rPr lang="en-US" dirty="0" smtClean="0"/>
              <a:t>Parents’ genotype?</a:t>
            </a:r>
          </a:p>
          <a:p>
            <a:r>
              <a:rPr lang="en-US" dirty="0" smtClean="0"/>
              <a:t>Emily’s phenotype?</a:t>
            </a:r>
          </a:p>
          <a:p>
            <a:r>
              <a:rPr lang="en-US" dirty="0" smtClean="0"/>
              <a:t>Emily’s genotype?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098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predict outcomes?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her parents were to have another child?</a:t>
            </a:r>
          </a:p>
          <a:p>
            <a:pPr lvl="1"/>
            <a:r>
              <a:rPr lang="en-US" dirty="0" smtClean="0"/>
              <a:t>Probability of particular phenotypes and genotypes?</a:t>
            </a:r>
          </a:p>
          <a:p>
            <a:r>
              <a:rPr lang="en-US" dirty="0" smtClean="0"/>
              <a:t>If Emily was to have a child?</a:t>
            </a:r>
          </a:p>
          <a:p>
            <a:pPr lvl="1"/>
            <a:r>
              <a:rPr lang="en-US" dirty="0" smtClean="0"/>
              <a:t>Probability of particular phenotypes and genotypes?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859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 &amp; 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Heterozygous</a:t>
            </a:r>
          </a:p>
          <a:p>
            <a:pPr lvl="1"/>
            <a:r>
              <a:rPr lang="en-US" dirty="0" smtClean="0"/>
              <a:t>Normal allele in genotype</a:t>
            </a:r>
          </a:p>
          <a:p>
            <a:pPr lvl="1"/>
            <a:r>
              <a:rPr lang="en-US" dirty="0" smtClean="0"/>
              <a:t>“Masking” mutant allele</a:t>
            </a:r>
          </a:p>
          <a:p>
            <a:pPr lvl="1"/>
            <a:r>
              <a:rPr lang="en-US" dirty="0" smtClean="0"/>
              <a:t>Provides enough normal protein</a:t>
            </a:r>
          </a:p>
          <a:p>
            <a:pPr lvl="1"/>
            <a:r>
              <a:rPr lang="en-US" dirty="0" smtClean="0">
                <a:solidFill>
                  <a:srgbClr val="6A1BB4"/>
                </a:solidFill>
              </a:rPr>
              <a:t>Carriers</a:t>
            </a:r>
          </a:p>
          <a:p>
            <a:pPr lvl="1"/>
            <a:r>
              <a:rPr lang="en-US" dirty="0" smtClean="0"/>
              <a:t>Emily’s parents</a:t>
            </a:r>
          </a:p>
        </p:txBody>
      </p:sp>
    </p:spTree>
    <p:extLst>
      <p:ext uri="{BB962C8B-B14F-4D97-AF65-F5344CB8AC3E}">
        <p14:creationId xmlns:p14="http://schemas.microsoft.com/office/powerpoint/2010/main" val="54462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CF phenotype</a:t>
            </a:r>
          </a:p>
          <a:p>
            <a:pPr lvl="1"/>
            <a:r>
              <a:rPr lang="en-US" dirty="0"/>
              <a:t>Only see when both alleles are CF/mutant</a:t>
            </a:r>
          </a:p>
          <a:p>
            <a:pPr lvl="1"/>
            <a:r>
              <a:rPr lang="en-US" dirty="0">
                <a:sym typeface="Wingdings"/>
              </a:rPr>
              <a:t> no functional protein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540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Driving Question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the organization of chromosomes, genes and their alleles contribute to human traits?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46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 alleles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Recessive</a:t>
            </a:r>
          </a:p>
          <a:p>
            <a:pPr lvl="1"/>
            <a:r>
              <a:rPr lang="en-US" dirty="0" smtClean="0"/>
              <a:t>Don’t “see” when a normal allele is present</a:t>
            </a:r>
          </a:p>
          <a:p>
            <a:pPr lvl="1"/>
            <a:r>
              <a:rPr lang="en-US" dirty="0" smtClean="0"/>
              <a:t>Normal allele is dominant to the recessive allele</a:t>
            </a:r>
          </a:p>
          <a:p>
            <a:pPr lvl="1"/>
            <a:r>
              <a:rPr lang="en-US" dirty="0" smtClean="0"/>
              <a:t>Only “see” recessive phenotype when genotype is homozygous recessive</a:t>
            </a:r>
          </a:p>
          <a:p>
            <a:pPr lvl="1"/>
            <a:r>
              <a:rPr lang="en-US" dirty="0" smtClean="0"/>
              <a:t>Recessive: lower case </a:t>
            </a:r>
          </a:p>
          <a:p>
            <a:pPr lvl="1"/>
            <a:r>
              <a:rPr lang="en-US" dirty="0" smtClean="0"/>
              <a:t>Dominant: upper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713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Carriers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Phenotype?</a:t>
            </a:r>
          </a:p>
          <a:p>
            <a:r>
              <a:rPr lang="en-US" dirty="0" smtClean="0"/>
              <a:t>Genotype?</a:t>
            </a:r>
          </a:p>
          <a:p>
            <a:r>
              <a:rPr lang="en-US" dirty="0" smtClean="0"/>
              <a:t>Gametes?</a:t>
            </a:r>
          </a:p>
          <a:p>
            <a:r>
              <a:rPr lang="en-US" dirty="0" smtClean="0"/>
              <a:t>A. AA, </a:t>
            </a:r>
            <a:r>
              <a:rPr lang="en-US" dirty="0" err="1" smtClean="0"/>
              <a:t>Aa</a:t>
            </a:r>
            <a:endParaRPr lang="en-US" dirty="0" smtClean="0"/>
          </a:p>
          <a:p>
            <a:r>
              <a:rPr lang="en-US" dirty="0" smtClean="0"/>
              <a:t>B. A, a</a:t>
            </a:r>
          </a:p>
          <a:p>
            <a:r>
              <a:rPr lang="en-US" dirty="0" smtClean="0"/>
              <a:t>C. </a:t>
            </a:r>
            <a:r>
              <a:rPr lang="en-US" dirty="0" err="1" smtClean="0"/>
              <a:t>Aa</a:t>
            </a:r>
            <a:r>
              <a:rPr lang="en-US" dirty="0" smtClean="0"/>
              <a:t>, </a:t>
            </a:r>
            <a:r>
              <a:rPr lang="en-US" dirty="0" err="1" smtClean="0"/>
              <a:t>aa</a:t>
            </a:r>
            <a:r>
              <a:rPr lang="en-US" dirty="0" smtClean="0"/>
              <a:t>, AA</a:t>
            </a:r>
          </a:p>
          <a:p>
            <a:r>
              <a:rPr lang="en-US" dirty="0" smtClean="0"/>
              <a:t>D. </a:t>
            </a:r>
            <a:r>
              <a:rPr lang="en-US" dirty="0" err="1" smtClean="0"/>
              <a:t>Aa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689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a </a:t>
            </a:r>
            <a:r>
              <a:rPr lang="en-US" dirty="0" err="1" smtClean="0"/>
              <a:t>Punnett</a:t>
            </a:r>
            <a:r>
              <a:rPr lang="en-US" dirty="0" smtClean="0"/>
              <a:t> Square to determine probabilities</a:t>
            </a:r>
            <a:endParaRPr lang="en-US" dirty="0"/>
          </a:p>
        </p:txBody>
      </p:sp>
      <p:pic>
        <p:nvPicPr>
          <p:cNvPr id="4" name="Content Placeholder 3" descr="infographic_11_07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" t="16094" r="-830"/>
          <a:stretch/>
        </p:blipFill>
        <p:spPr>
          <a:xfrm>
            <a:off x="1000437" y="1985881"/>
            <a:ext cx="6787755" cy="4110120"/>
          </a:xfrm>
        </p:spPr>
      </p:pic>
      <p:sp>
        <p:nvSpPr>
          <p:cNvPr id="5" name="TextBox 4"/>
          <p:cNvSpPr txBox="1"/>
          <p:nvPr/>
        </p:nvSpPr>
        <p:spPr>
          <a:xfrm>
            <a:off x="8189914" y="1752600"/>
            <a:ext cx="803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11.7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1070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a </a:t>
            </a:r>
            <a:r>
              <a:rPr lang="en-US" dirty="0" err="1" smtClean="0"/>
              <a:t>Punnett</a:t>
            </a:r>
            <a:r>
              <a:rPr lang="en-US" dirty="0" smtClean="0"/>
              <a:t> Square to determine probabilities</a:t>
            </a:r>
            <a:endParaRPr lang="en-US" dirty="0"/>
          </a:p>
        </p:txBody>
      </p:sp>
      <p:pic>
        <p:nvPicPr>
          <p:cNvPr id="4" name="Content Placeholder 3" descr="infographic_11_07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" t="16094" r="-830"/>
          <a:stretch/>
        </p:blipFill>
        <p:spPr>
          <a:xfrm>
            <a:off x="1000437" y="1985881"/>
            <a:ext cx="6787755" cy="4110120"/>
          </a:xfrm>
        </p:spPr>
      </p:pic>
      <p:sp>
        <p:nvSpPr>
          <p:cNvPr id="5" name="TextBox 4"/>
          <p:cNvSpPr txBox="1"/>
          <p:nvPr/>
        </p:nvSpPr>
        <p:spPr>
          <a:xfrm>
            <a:off x="8189914" y="1752600"/>
            <a:ext cx="803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11.7</a:t>
            </a:r>
            <a:endParaRPr lang="en-US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051" y="3874430"/>
            <a:ext cx="1943809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1. Figure out Gametes</a:t>
            </a:r>
            <a:endParaRPr lang="en-US" dirty="0">
              <a:latin typeface="+mn-lt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2358488" y="4457538"/>
            <a:ext cx="725688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2358488" y="3641187"/>
            <a:ext cx="1321790" cy="64789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613963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a </a:t>
            </a:r>
            <a:r>
              <a:rPr lang="en-US" dirty="0" err="1" smtClean="0"/>
              <a:t>Punnett</a:t>
            </a:r>
            <a:r>
              <a:rPr lang="en-US" dirty="0" smtClean="0"/>
              <a:t> Square to determine probabilities</a:t>
            </a:r>
            <a:endParaRPr lang="en-US" dirty="0"/>
          </a:p>
        </p:txBody>
      </p:sp>
      <p:pic>
        <p:nvPicPr>
          <p:cNvPr id="4" name="Content Placeholder 3" descr="infographic_11_07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" t="16094" r="-830"/>
          <a:stretch/>
        </p:blipFill>
        <p:spPr>
          <a:xfrm>
            <a:off x="1000437" y="1985881"/>
            <a:ext cx="6787755" cy="4110120"/>
          </a:xfrm>
        </p:spPr>
      </p:pic>
      <p:sp>
        <p:nvSpPr>
          <p:cNvPr id="5" name="TextBox 4"/>
          <p:cNvSpPr txBox="1"/>
          <p:nvPr/>
        </p:nvSpPr>
        <p:spPr>
          <a:xfrm>
            <a:off x="8189914" y="1752600"/>
            <a:ext cx="803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11.7</a:t>
            </a:r>
            <a:endParaRPr lang="en-US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051" y="3874430"/>
            <a:ext cx="1943809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2. Combine Gametes</a:t>
            </a:r>
            <a:endParaRPr lang="en-US" dirty="0">
              <a:latin typeface="+mn-lt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2358488" y="4613034"/>
            <a:ext cx="1451377" cy="596066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2358488" y="4107673"/>
            <a:ext cx="1542088" cy="18141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2510888" y="4289085"/>
            <a:ext cx="2413427" cy="1524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2663288" y="4593885"/>
            <a:ext cx="2261027" cy="369013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485834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a </a:t>
            </a:r>
            <a:r>
              <a:rPr lang="en-US" dirty="0" err="1" smtClean="0"/>
              <a:t>Punnett</a:t>
            </a:r>
            <a:r>
              <a:rPr lang="en-US" dirty="0" smtClean="0"/>
              <a:t> Square to determine probabilities</a:t>
            </a:r>
            <a:endParaRPr lang="en-US" dirty="0"/>
          </a:p>
        </p:txBody>
      </p:sp>
      <p:pic>
        <p:nvPicPr>
          <p:cNvPr id="4" name="Content Placeholder 3" descr="infographic_11_07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" t="16094" r="-830"/>
          <a:stretch/>
        </p:blipFill>
        <p:spPr>
          <a:xfrm>
            <a:off x="1000437" y="1985881"/>
            <a:ext cx="6787755" cy="4110120"/>
          </a:xfrm>
        </p:spPr>
      </p:pic>
      <p:sp>
        <p:nvSpPr>
          <p:cNvPr id="5" name="TextBox 4"/>
          <p:cNvSpPr txBox="1"/>
          <p:nvPr/>
        </p:nvSpPr>
        <p:spPr>
          <a:xfrm>
            <a:off x="8189914" y="1752600"/>
            <a:ext cx="803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11.7</a:t>
            </a:r>
            <a:endParaRPr lang="en-US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051" y="3874430"/>
            <a:ext cx="1943809" cy="12003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3. Determine Genotypes &amp; Phenotypes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1568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AA Mom and </a:t>
            </a:r>
            <a:r>
              <a:rPr lang="en-US" dirty="0" err="1" smtClean="0"/>
              <a:t>Aa</a:t>
            </a:r>
            <a:r>
              <a:rPr lang="en-US" dirty="0" smtClean="0"/>
              <a:t> Dad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gametes</a:t>
            </a:r>
          </a:p>
          <a:p>
            <a:r>
              <a:rPr lang="en-US" dirty="0" smtClean="0"/>
              <a:t>Then combine</a:t>
            </a:r>
          </a:p>
          <a:p>
            <a:r>
              <a:rPr lang="en-US" dirty="0" smtClean="0"/>
              <a:t>Then determine genotypes &amp; phenotypes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066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of a child with CF?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0%</a:t>
            </a:r>
          </a:p>
          <a:p>
            <a:r>
              <a:rPr lang="en-US" dirty="0" smtClean="0"/>
              <a:t>B. 25%</a:t>
            </a:r>
          </a:p>
          <a:p>
            <a:r>
              <a:rPr lang="en-US" dirty="0" smtClean="0"/>
              <a:t>C. 50%</a:t>
            </a:r>
          </a:p>
          <a:p>
            <a:r>
              <a:rPr lang="en-US" dirty="0" smtClean="0"/>
              <a:t>D. 100%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738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of a Carrier?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A. 0%</a:t>
            </a:r>
          </a:p>
          <a:p>
            <a:r>
              <a:rPr lang="en-US" dirty="0"/>
              <a:t>B. 25%</a:t>
            </a:r>
          </a:p>
          <a:p>
            <a:r>
              <a:rPr lang="en-US" dirty="0"/>
              <a:t>C. 50%</a:t>
            </a:r>
          </a:p>
          <a:p>
            <a:r>
              <a:rPr lang="en-US" dirty="0"/>
              <a:t>D. 100%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724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Traits have Different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E.g. Huntington Disease</a:t>
            </a:r>
          </a:p>
          <a:p>
            <a:pPr lvl="1"/>
            <a:r>
              <a:rPr lang="en-US" dirty="0" smtClean="0"/>
              <a:t>A neurodegenerative disease</a:t>
            </a:r>
          </a:p>
          <a:p>
            <a:r>
              <a:rPr lang="en-US" dirty="0" smtClean="0"/>
              <a:t>Most people with HD are heterozygous</a:t>
            </a:r>
          </a:p>
          <a:p>
            <a:pPr lvl="1"/>
            <a:r>
              <a:rPr lang="en-US" dirty="0" err="1" smtClean="0"/>
              <a:t>Tt</a:t>
            </a:r>
            <a:endParaRPr lang="en-US" dirty="0" smtClean="0"/>
          </a:p>
          <a:p>
            <a:r>
              <a:rPr lang="en-US" dirty="0" smtClean="0"/>
              <a:t>Is the disease allele dominant or recessive?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432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 is a genetic 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Mutation in a specific gene</a:t>
            </a:r>
          </a:p>
          <a:p>
            <a:pPr lvl="1"/>
            <a:r>
              <a:rPr lang="en-US" dirty="0" smtClean="0"/>
              <a:t>CFTR</a:t>
            </a:r>
          </a:p>
          <a:p>
            <a:r>
              <a:rPr lang="en-US" dirty="0" smtClean="0"/>
              <a:t>Versions of a gene in a population</a:t>
            </a:r>
          </a:p>
          <a:p>
            <a:pPr lvl="1"/>
            <a:r>
              <a:rPr lang="en-US" dirty="0" smtClean="0"/>
              <a:t>Alleles</a:t>
            </a:r>
          </a:p>
          <a:p>
            <a:pPr lvl="1"/>
            <a:r>
              <a:rPr lang="en-US" dirty="0" smtClean="0"/>
              <a:t>Each allele is slightly different</a:t>
            </a:r>
          </a:p>
          <a:p>
            <a:pPr lvl="1"/>
            <a:r>
              <a:rPr lang="en-US" dirty="0" smtClean="0"/>
              <a:t>Because of unique mutations</a:t>
            </a:r>
          </a:p>
        </p:txBody>
      </p:sp>
    </p:spTree>
    <p:extLst>
      <p:ext uri="{BB962C8B-B14F-4D97-AF65-F5344CB8AC3E}">
        <p14:creationId xmlns:p14="http://schemas.microsoft.com/office/powerpoint/2010/main" val="1441194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Dominant Inheritance</a:t>
            </a:r>
            <a:endParaRPr lang="en-US" dirty="0"/>
          </a:p>
        </p:txBody>
      </p:sp>
      <p:pic>
        <p:nvPicPr>
          <p:cNvPr id="4" name="Content Placeholder 3" descr="infographic_11_08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" t="16724" r="1129"/>
          <a:stretch/>
        </p:blipFill>
        <p:spPr>
          <a:xfrm>
            <a:off x="1116430" y="1860861"/>
            <a:ext cx="6438506" cy="4235140"/>
          </a:xfrm>
        </p:spPr>
      </p:pic>
      <p:sp>
        <p:nvSpPr>
          <p:cNvPr id="5" name="TextBox 4"/>
          <p:cNvSpPr txBox="1"/>
          <p:nvPr/>
        </p:nvSpPr>
        <p:spPr>
          <a:xfrm>
            <a:off x="7736359" y="1503123"/>
            <a:ext cx="1049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11.8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7186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Heterozygous mom with HD</a:t>
            </a:r>
          </a:p>
          <a:p>
            <a:r>
              <a:rPr lang="en-US" dirty="0" smtClean="0"/>
              <a:t>Homozygous recessive dad</a:t>
            </a:r>
          </a:p>
          <a:p>
            <a:r>
              <a:rPr lang="en-US" dirty="0" smtClean="0"/>
              <a:t>Do the </a:t>
            </a:r>
            <a:r>
              <a:rPr lang="en-US" dirty="0" err="1" smtClean="0"/>
              <a:t>Punnett</a:t>
            </a:r>
            <a:r>
              <a:rPr lang="en-US" dirty="0" smtClean="0"/>
              <a:t> Square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133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of homozygous recessive child?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0%</a:t>
            </a:r>
          </a:p>
          <a:p>
            <a:r>
              <a:rPr lang="en-US" dirty="0" smtClean="0"/>
              <a:t>B. 25%</a:t>
            </a:r>
          </a:p>
          <a:p>
            <a:r>
              <a:rPr lang="en-US" dirty="0" smtClean="0"/>
              <a:t>C. 50%</a:t>
            </a:r>
          </a:p>
          <a:p>
            <a:r>
              <a:rPr lang="en-US" dirty="0" smtClean="0"/>
              <a:t>D. 100%</a:t>
            </a:r>
          </a:p>
          <a:p>
            <a:r>
              <a:rPr lang="en-US" dirty="0" smtClean="0"/>
              <a:t>Is a homozygous recessive child at risk of developing HD?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803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when &gt;1 gene is involved?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E.g. CF</a:t>
            </a:r>
          </a:p>
          <a:p>
            <a:r>
              <a:rPr lang="en-US" dirty="0" smtClean="0"/>
              <a:t>CFTR gene on </a:t>
            </a:r>
            <a:r>
              <a:rPr lang="en-US" dirty="0" err="1" smtClean="0"/>
              <a:t>chr</a:t>
            </a:r>
            <a:r>
              <a:rPr lang="en-US" dirty="0" smtClean="0"/>
              <a:t> 7</a:t>
            </a:r>
          </a:p>
          <a:p>
            <a:pPr lvl="1"/>
            <a:r>
              <a:rPr lang="en-US" dirty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F508 is most common mutant allele</a:t>
            </a:r>
          </a:p>
          <a:p>
            <a:pPr lvl="1"/>
            <a:r>
              <a:rPr lang="en-US" dirty="0" smtClean="0"/>
              <a:t>Not every homozygous person has same severity of disease</a:t>
            </a:r>
          </a:p>
          <a:p>
            <a:r>
              <a:rPr lang="en-US" dirty="0" smtClean="0"/>
              <a:t>TGF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1 gene on </a:t>
            </a:r>
            <a:r>
              <a:rPr lang="en-US" dirty="0" err="1" smtClean="0"/>
              <a:t>chr</a:t>
            </a:r>
            <a:r>
              <a:rPr lang="en-US" dirty="0"/>
              <a:t> </a:t>
            </a:r>
            <a:r>
              <a:rPr lang="en-US" dirty="0" smtClean="0"/>
              <a:t>19</a:t>
            </a:r>
          </a:p>
          <a:p>
            <a:pPr lvl="1"/>
            <a:r>
              <a:rPr lang="en-US" dirty="0" smtClean="0"/>
              <a:t>Influences immune response and lung inflammation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715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nfographic_11_09.jpg"/>
          <p:cNvPicPr>
            <a:picLocks noGrp="1" noChangeAspect="1"/>
          </p:cNvPicPr>
          <p:nvPr>
            <p:ph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" t="13688" r="267"/>
          <a:stretch/>
        </p:blipFill>
        <p:spPr>
          <a:xfrm>
            <a:off x="261234" y="894099"/>
            <a:ext cx="8356317" cy="5485130"/>
          </a:xfrm>
        </p:spPr>
      </p:pic>
      <p:sp>
        <p:nvSpPr>
          <p:cNvPr id="7" name="TextBox 6"/>
          <p:cNvSpPr txBox="1"/>
          <p:nvPr/>
        </p:nvSpPr>
        <p:spPr>
          <a:xfrm>
            <a:off x="8008492" y="310991"/>
            <a:ext cx="829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11.9</a:t>
            </a:r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1234" y="89018"/>
            <a:ext cx="4546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Heterozygous parents</a:t>
            </a:r>
          </a:p>
          <a:p>
            <a:r>
              <a:rPr lang="en-US" dirty="0" smtClean="0">
                <a:latin typeface="+mn-lt"/>
              </a:rPr>
              <a:t>CFTR (</a:t>
            </a:r>
            <a:r>
              <a:rPr lang="en-US" dirty="0" err="1" smtClean="0">
                <a:latin typeface="+mn-lt"/>
              </a:rPr>
              <a:t>Aa</a:t>
            </a:r>
            <a:r>
              <a:rPr lang="en-US" dirty="0" smtClean="0">
                <a:latin typeface="+mn-lt"/>
              </a:rPr>
              <a:t>) and TGF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dirty="0" smtClean="0">
                <a:latin typeface="+mn-lt"/>
              </a:rPr>
              <a:t>1 (</a:t>
            </a:r>
            <a:r>
              <a:rPr lang="en-US" dirty="0" err="1" smtClean="0">
                <a:latin typeface="+mn-lt"/>
              </a:rPr>
              <a:t>Dd</a:t>
            </a:r>
            <a:r>
              <a:rPr lang="en-US" dirty="0" smtClean="0">
                <a:latin typeface="+mn-lt"/>
              </a:rPr>
              <a:t>)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1316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Driving 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 different traits have different inheritance patterns?</a:t>
            </a:r>
          </a:p>
          <a:p>
            <a:r>
              <a:rPr lang="en-US" b="1" dirty="0" smtClean="0">
                <a:solidFill>
                  <a:schemeClr val="accent5"/>
                </a:solidFill>
              </a:rPr>
              <a:t>How did we do?</a:t>
            </a:r>
            <a:endParaRPr lang="en-US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713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Driving Question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practical applications of understanding the genetic basis of human disease?</a:t>
            </a:r>
          </a:p>
          <a:p>
            <a:r>
              <a:rPr lang="en-US" dirty="0" smtClean="0"/>
              <a:t>Think about this with your neighbors, then we’ll share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749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diagnose CF by looking at </a:t>
            </a:r>
            <a:r>
              <a:rPr lang="en-US" dirty="0" err="1" smtClean="0"/>
              <a:t>Chr</a:t>
            </a:r>
            <a:r>
              <a:rPr lang="en-US" dirty="0" smtClean="0"/>
              <a:t> 7 at this level?</a:t>
            </a:r>
            <a:endParaRPr lang="en-US" dirty="0"/>
          </a:p>
        </p:txBody>
      </p:sp>
      <p:pic>
        <p:nvPicPr>
          <p:cNvPr id="4" name="Content Placeholder 4" descr="infographic_11_02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0" r="60973" b="34772"/>
          <a:stretch/>
        </p:blipFill>
        <p:spPr>
          <a:xfrm>
            <a:off x="1865043" y="2073442"/>
            <a:ext cx="4899411" cy="4078482"/>
          </a:xfrm>
        </p:spPr>
      </p:pic>
    </p:spTree>
    <p:extLst>
      <p:ext uri="{BB962C8B-B14F-4D97-AF65-F5344CB8AC3E}">
        <p14:creationId xmlns:p14="http://schemas.microsoft.com/office/powerpoint/2010/main" val="1003455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Variety of CF alleles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i="1" dirty="0" smtClean="0">
                <a:latin typeface="Symbol" charset="2"/>
                <a:cs typeface="Symbol" charset="2"/>
              </a:rPr>
              <a:t>D</a:t>
            </a:r>
            <a:r>
              <a:rPr lang="en-US" i="1" dirty="0" smtClean="0"/>
              <a:t>F508</a:t>
            </a:r>
          </a:p>
          <a:p>
            <a:pPr lvl="1"/>
            <a:r>
              <a:rPr lang="en-US" dirty="0" smtClean="0"/>
              <a:t>Most common</a:t>
            </a:r>
          </a:p>
          <a:p>
            <a:pPr lvl="1"/>
            <a:r>
              <a:rPr lang="en-US" dirty="0" smtClean="0"/>
              <a:t>Protein doesn’t make it to membrane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i="1" dirty="0" smtClean="0"/>
              <a:t>G551D</a:t>
            </a:r>
          </a:p>
          <a:p>
            <a:pPr lvl="1"/>
            <a:r>
              <a:rPr lang="en-US" dirty="0" smtClean="0"/>
              <a:t>Quite rare</a:t>
            </a:r>
          </a:p>
          <a:p>
            <a:pPr lvl="1"/>
            <a:r>
              <a:rPr lang="en-US" dirty="0" smtClean="0"/>
              <a:t>Protein makes it to the membrane</a:t>
            </a:r>
          </a:p>
          <a:p>
            <a:pPr lvl="1"/>
            <a:r>
              <a:rPr lang="en-US" dirty="0" smtClean="0"/>
              <a:t>But doesn’t function well</a:t>
            </a:r>
          </a:p>
          <a:p>
            <a:pPr lvl="1"/>
            <a:r>
              <a:rPr lang="en-US" dirty="0" err="1" smtClean="0"/>
              <a:t>Ivacaftor</a:t>
            </a:r>
            <a:r>
              <a:rPr lang="en-US" dirty="0" smtClean="0"/>
              <a:t>: drug to enhance activity at membrane</a:t>
            </a:r>
          </a:p>
          <a:p>
            <a:pPr lvl="1"/>
            <a:r>
              <a:rPr lang="en-US" dirty="0" smtClean="0"/>
              <a:t>Works in lab 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604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unnumbered_11_p247.jpg"/>
          <p:cNvPicPr>
            <a:picLocks noGrp="1" noChangeAspect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" r="720"/>
          <a:stretch>
            <a:fillRect/>
          </a:stretch>
        </p:blipFill>
        <p:spPr>
          <a:xfrm>
            <a:off x="530225" y="1181100"/>
            <a:ext cx="7772400" cy="5486400"/>
          </a:xfr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8100"/>
            <a:ext cx="8824891" cy="1143000"/>
          </a:xfrm>
        </p:spPr>
        <p:txBody>
          <a:bodyPr/>
          <a:lstStyle/>
          <a:p>
            <a:pPr algn="l"/>
            <a:r>
              <a:rPr lang="en-US" sz="3600" dirty="0" err="1" smtClean="0"/>
              <a:t>Ivacaftor</a:t>
            </a:r>
            <a:r>
              <a:rPr lang="en-US" sz="3600" dirty="0" smtClean="0"/>
              <a:t>: </a:t>
            </a:r>
            <a:r>
              <a:rPr lang="en-US" sz="3600" dirty="0" err="1" smtClean="0"/>
              <a:t>Dbl</a:t>
            </a:r>
            <a:r>
              <a:rPr lang="en-US" sz="3600" dirty="0" smtClean="0"/>
              <a:t>-blind, randomized trial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13192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CFTR Alleles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“Normal”</a:t>
            </a:r>
          </a:p>
          <a:p>
            <a:pPr lvl="1"/>
            <a:r>
              <a:rPr lang="en-US" dirty="0" smtClean="0"/>
              <a:t>Produces a functional protein</a:t>
            </a:r>
          </a:p>
          <a:p>
            <a:r>
              <a:rPr lang="en-US" dirty="0" smtClean="0"/>
              <a:t>“CF”</a:t>
            </a:r>
          </a:p>
          <a:p>
            <a:pPr lvl="1"/>
            <a:r>
              <a:rPr lang="en-US" dirty="0" smtClean="0"/>
              <a:t>Associated with CF disease</a:t>
            </a:r>
          </a:p>
          <a:p>
            <a:pPr lvl="1"/>
            <a:r>
              <a:rPr lang="en-US" dirty="0" smtClean="0"/>
              <a:t>Mutation </a:t>
            </a:r>
            <a:r>
              <a:rPr lang="en-US" dirty="0" smtClean="0">
                <a:sym typeface="Wingdings"/>
              </a:rPr>
              <a:t> change in nucleotide sequence</a:t>
            </a:r>
            <a:endParaRPr lang="en-US" dirty="0" smtClean="0"/>
          </a:p>
          <a:p>
            <a:pPr lvl="1"/>
            <a:r>
              <a:rPr lang="en-US" dirty="0" smtClean="0"/>
              <a:t>No CFTR protein</a:t>
            </a:r>
          </a:p>
          <a:p>
            <a:pPr lvl="1"/>
            <a:r>
              <a:rPr lang="en-US" dirty="0" smtClean="0"/>
              <a:t>Non-functional CF protein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402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Ivacaftor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Enhances activity of protein at the membrane</a:t>
            </a:r>
          </a:p>
          <a:p>
            <a:r>
              <a:rPr lang="en-US" dirty="0" smtClean="0"/>
              <a:t>Will it work for people with the DF508 mutation?</a:t>
            </a:r>
          </a:p>
          <a:p>
            <a:pPr lvl="1"/>
            <a:r>
              <a:rPr lang="en-US" dirty="0" smtClean="0"/>
              <a:t>Why or why not?</a:t>
            </a:r>
          </a:p>
          <a:p>
            <a:r>
              <a:rPr lang="en-US" dirty="0" smtClean="0"/>
              <a:t>Do you think we still need CF research?</a:t>
            </a:r>
          </a:p>
          <a:p>
            <a:r>
              <a:rPr lang="en-US" dirty="0" smtClean="0"/>
              <a:t>If CF or HD ran in your family, would you take a genetic test?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176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Driving Question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practical applications of understanding the genetic basis of human disease?</a:t>
            </a:r>
          </a:p>
          <a:p>
            <a:r>
              <a:rPr lang="en-US" b="1" dirty="0" smtClean="0">
                <a:solidFill>
                  <a:srgbClr val="5430BB"/>
                </a:solidFill>
              </a:rPr>
              <a:t>How did we do?</a:t>
            </a:r>
            <a:endParaRPr lang="en-US" b="1" dirty="0">
              <a:solidFill>
                <a:srgbClr val="5430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863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nfographic_11_01.jpg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876" r="-64876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8034409" y="272117"/>
            <a:ext cx="894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11.1</a:t>
            </a:r>
            <a:endParaRPr lang="en-US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547" y="733782"/>
            <a:ext cx="2617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CFTR gene is on </a:t>
            </a:r>
            <a:r>
              <a:rPr lang="en-US" dirty="0" err="1" smtClean="0">
                <a:latin typeface="+mn-lt"/>
              </a:rPr>
              <a:t>chr</a:t>
            </a:r>
            <a:r>
              <a:rPr lang="en-US" dirty="0" smtClean="0">
                <a:latin typeface="+mn-lt"/>
              </a:rPr>
              <a:t> 7</a:t>
            </a:r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547" y="2734129"/>
            <a:ext cx="2332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Different alleles exist</a:t>
            </a:r>
            <a:endParaRPr lang="en-US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87461" y="1814114"/>
            <a:ext cx="2656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Normal</a:t>
            </a:r>
            <a:r>
              <a:rPr lang="en-US" dirty="0" smtClean="0">
                <a:latin typeface="+mn-lt"/>
                <a:sym typeface="Wingdings"/>
              </a:rPr>
              <a:t> functional protein</a:t>
            </a:r>
            <a:endParaRPr lang="en-US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87461" y="3767670"/>
            <a:ext cx="265653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Mutated</a:t>
            </a:r>
            <a:r>
              <a:rPr lang="en-US" dirty="0" smtClean="0">
                <a:latin typeface="+mn-lt"/>
                <a:sym typeface="Wingdings"/>
              </a:rPr>
              <a:t> non-functional or absent protein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9799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infographic_11_06.jpg"/>
          <p:cNvPicPr>
            <a:picLocks noGrp="1" noChangeAspect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4" r="-494"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7412390" y="181411"/>
            <a:ext cx="855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11.6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417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ms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423</TotalTime>
  <Words>2275</Words>
  <Application>Microsoft Macintosh PowerPoint</Application>
  <PresentationFormat>On-screen Show (4:3)</PresentationFormat>
  <Paragraphs>390</Paragraphs>
  <Slides>71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Default Theme</vt:lpstr>
      <vt:lpstr>Chapter 11</vt:lpstr>
      <vt:lpstr>What disease does Emily have?</vt:lpstr>
      <vt:lpstr>What is a primary effect of this disease?</vt:lpstr>
      <vt:lpstr>How did Emily get CF?</vt:lpstr>
      <vt:lpstr>Driving Question 1</vt:lpstr>
      <vt:lpstr>CF is a genetic condition</vt:lpstr>
      <vt:lpstr>CFTR Alleles</vt:lpstr>
      <vt:lpstr>PowerPoint Presentation</vt:lpstr>
      <vt:lpstr>PowerPoint Presentation</vt:lpstr>
      <vt:lpstr>So how did Emily end up with CF?</vt:lpstr>
      <vt:lpstr>PowerPoint Presentation</vt:lpstr>
      <vt:lpstr>PowerPoint Presentation</vt:lpstr>
      <vt:lpstr>PowerPoint Presentation</vt:lpstr>
      <vt:lpstr>PowerPoint Presentation</vt:lpstr>
      <vt:lpstr>Gametes (sperm and eggs)</vt:lpstr>
      <vt:lpstr>Gametes</vt:lpstr>
      <vt:lpstr>Haploid cells?</vt:lpstr>
      <vt:lpstr>Diploid cells?</vt:lpstr>
      <vt:lpstr>PowerPoint Presentation</vt:lpstr>
      <vt:lpstr>PowerPoint Presentation</vt:lpstr>
      <vt:lpstr>PowerPoint Presentation</vt:lpstr>
      <vt:lpstr>So who has CF?</vt:lpstr>
      <vt:lpstr>So who has CF?</vt:lpstr>
      <vt:lpstr>How did Emily inherit her alleles?</vt:lpstr>
      <vt:lpstr>Does Emily’s Mom have CF?</vt:lpstr>
      <vt:lpstr>Does Emily’s Dad have CF?</vt:lpstr>
      <vt:lpstr>So in Emily’s family</vt:lpstr>
      <vt:lpstr>Driving Question 1</vt:lpstr>
      <vt:lpstr>Driving Question 2</vt:lpstr>
      <vt:lpstr>Making gametes</vt:lpstr>
      <vt:lpstr>Meiosis: Reduces chr #</vt:lpstr>
      <vt:lpstr>PowerPoint Presentation</vt:lpstr>
      <vt:lpstr>PowerPoint Presentation</vt:lpstr>
      <vt:lpstr>2nd Meiotic Division</vt:lpstr>
      <vt:lpstr>PowerPoint Presentation</vt:lpstr>
      <vt:lpstr>Meiosis: generates genetically diverse gametes</vt:lpstr>
      <vt:lpstr>Recombination</vt:lpstr>
      <vt:lpstr>PowerPoint Presentation</vt:lpstr>
      <vt:lpstr>Independent Assortment</vt:lpstr>
      <vt:lpstr>PowerPoint Presentation</vt:lpstr>
      <vt:lpstr>Practice</vt:lpstr>
      <vt:lpstr>PowerPoint Presentation</vt:lpstr>
      <vt:lpstr>PowerPoint Presentation</vt:lpstr>
      <vt:lpstr>Driving Question 2</vt:lpstr>
      <vt:lpstr>Driving Question 3</vt:lpstr>
      <vt:lpstr>Back to Emily</vt:lpstr>
      <vt:lpstr>Can we predict outcomes?</vt:lpstr>
      <vt:lpstr>CF &amp; Inheritance</vt:lpstr>
      <vt:lpstr>CF</vt:lpstr>
      <vt:lpstr>CF alleles</vt:lpstr>
      <vt:lpstr>Carriers</vt:lpstr>
      <vt:lpstr>Use a Punnett Square to determine probabilities</vt:lpstr>
      <vt:lpstr>Use a Punnett Square to determine probabilities</vt:lpstr>
      <vt:lpstr>Use a Punnett Square to determine probabilities</vt:lpstr>
      <vt:lpstr>Use a Punnett Square to determine probabilities</vt:lpstr>
      <vt:lpstr>Practice</vt:lpstr>
      <vt:lpstr>Probability of a child with CF?</vt:lpstr>
      <vt:lpstr>Probability of a Carrier?</vt:lpstr>
      <vt:lpstr>Other Traits have Different Patterns</vt:lpstr>
      <vt:lpstr>Dominant Inheritance</vt:lpstr>
      <vt:lpstr>Practice</vt:lpstr>
      <vt:lpstr>Probability of homozygous recessive child?</vt:lpstr>
      <vt:lpstr>What about when &gt;1 gene is involved?</vt:lpstr>
      <vt:lpstr>PowerPoint Presentation</vt:lpstr>
      <vt:lpstr>Driving Question 3</vt:lpstr>
      <vt:lpstr>Driving Question 4</vt:lpstr>
      <vt:lpstr>Can we diagnose CF by looking at Chr 7 at this level?</vt:lpstr>
      <vt:lpstr>Variety of CF alleles</vt:lpstr>
      <vt:lpstr>Ivacaftor: Dbl-blind, randomized trial</vt:lpstr>
      <vt:lpstr>Ivacaftor</vt:lpstr>
      <vt:lpstr>Driving Question 4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Michèle</dc:creator>
  <cp:lastModifiedBy>Michèle</cp:lastModifiedBy>
  <cp:revision>84</cp:revision>
  <cp:lastPrinted>2016-03-25T19:38:18Z</cp:lastPrinted>
  <dcterms:created xsi:type="dcterms:W3CDTF">2016-03-25T01:33:54Z</dcterms:created>
  <dcterms:modified xsi:type="dcterms:W3CDTF">2016-03-25T20:06:25Z</dcterms:modified>
</cp:coreProperties>
</file>