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DF4-2D5F-49DC-AF3C-1A4B790725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BF1-11F7-4123-A2A9-09339951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11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838200" y="3581400"/>
            <a:ext cx="7391400" cy="2514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 Introduction to Patterns of Development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31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of Chapter 11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5240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An Overview of the Patterns of Development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5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Narration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Description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Illustration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Process Analysis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Comparison and Contrast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Classification and Division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Extended Definition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Cause and Effect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Argument</a:t>
            </a:r>
          </a:p>
          <a:p>
            <a:pPr marL="971550" lvl="2" indent="-28892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Writing an Essay that Combines the Patterns of Organization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67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8001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Narration</a:t>
            </a:r>
          </a:p>
          <a:p>
            <a:pPr marL="173038">
              <a:tabLst>
                <a:tab pos="115888" algn="l"/>
              </a:tabLst>
            </a:pPr>
            <a:endParaRPr lang="en-US" b="1" dirty="0" smtClean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Uses a sequence of events – a story – to make a point.</a:t>
            </a: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it when </a:t>
            </a:r>
            <a:r>
              <a:rPr lang="en-US" sz="2400" dirty="0" smtClean="0">
                <a:latin typeface="Euphemia" pitchFamily="34" charset="0"/>
              </a:rPr>
              <a:t>you want readers to learn by experiencing a story from your life.</a:t>
            </a:r>
          </a:p>
          <a:p>
            <a:pPr marL="173038">
              <a:tabLst>
                <a:tab pos="115888" algn="l"/>
              </a:tabLst>
            </a:pPr>
            <a:endParaRPr lang="en-US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Description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1600" b="1" dirty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Uses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words that appeal to the sense to paint a picture.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it when </a:t>
            </a:r>
            <a:r>
              <a:rPr lang="en-US" sz="2400" dirty="0">
                <a:latin typeface="Euphemia" pitchFamily="34" charset="0"/>
              </a:rPr>
              <a:t>you want </a:t>
            </a:r>
            <a:r>
              <a:rPr lang="en-US" sz="2400" dirty="0" smtClean="0">
                <a:latin typeface="Euphemia" pitchFamily="34" charset="0"/>
              </a:rPr>
              <a:t>to emphasize a sensory experience.</a:t>
            </a:r>
            <a:endParaRPr lang="en-US" sz="2400" dirty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3200" b="1" dirty="0" smtClean="0">
                <a:latin typeface="Euphemia" pitchFamily="34" charset="0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An Overview of the 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Patterns of Development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498" y="4572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99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80010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Illustration</a:t>
            </a:r>
          </a:p>
          <a:p>
            <a:pPr marL="173038">
              <a:tabLst>
                <a:tab pos="115888" algn="l"/>
              </a:tabLst>
            </a:pPr>
            <a:endParaRPr lang="en-US" sz="2600" b="1" dirty="0" smtClean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Uses examples to explain unfamiliar topics, concepts, or terms.</a:t>
            </a:r>
          </a:p>
          <a:p>
            <a:pPr marL="1377950" indent="-46355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it when </a:t>
            </a:r>
            <a:r>
              <a:rPr lang="en-US" sz="2600" dirty="0" smtClean="0">
                <a:latin typeface="Euphemia" pitchFamily="34" charset="0"/>
              </a:rPr>
              <a:t>you want to provide specific examples to support your main ideas.</a:t>
            </a:r>
          </a:p>
          <a:p>
            <a:pPr marL="173038">
              <a:tabLst>
                <a:tab pos="115888" algn="l"/>
              </a:tabLst>
            </a:pPr>
            <a:endParaRPr lang="en-US" sz="12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Process Analysis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000" b="1" dirty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Uses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step-by-step descriptions to explain how something works, is done, or is made.</a:t>
            </a:r>
            <a:endParaRPr lang="en-US" sz="26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it when </a:t>
            </a:r>
            <a:r>
              <a:rPr lang="en-US" sz="2600" dirty="0">
                <a:latin typeface="Euphemia" pitchFamily="34" charset="0"/>
              </a:rPr>
              <a:t>you want </a:t>
            </a:r>
            <a:r>
              <a:rPr lang="en-US" sz="2600" dirty="0" smtClean="0">
                <a:latin typeface="Euphemia" pitchFamily="34" charset="0"/>
              </a:rPr>
              <a:t>to provide step-by-step instructions or analysis.</a:t>
            </a:r>
            <a:endParaRPr lang="en-US" sz="2600" dirty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3200" b="1" dirty="0" smtClean="0">
                <a:latin typeface="Euphemi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5720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8001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Comparison and Contrast</a:t>
            </a:r>
          </a:p>
          <a:p>
            <a:pPr marL="173038">
              <a:tabLst>
                <a:tab pos="115888" algn="l"/>
              </a:tabLst>
            </a:pPr>
            <a:endParaRPr lang="en-US" b="1" dirty="0" smtClean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Uses an examination of two (or more) things to show what they have in common or what their differences are.</a:t>
            </a: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it when </a:t>
            </a:r>
            <a:r>
              <a:rPr lang="en-US" sz="2400" dirty="0" smtClean="0">
                <a:latin typeface="Euphemia" pitchFamily="34" charset="0"/>
              </a:rPr>
              <a:t>you want to provide an in-depth analysis of the similarities and/or differences between two things.</a:t>
            </a:r>
          </a:p>
          <a:p>
            <a:pPr marL="173038">
              <a:tabLst>
                <a:tab pos="115888" algn="l"/>
              </a:tabLst>
            </a:pPr>
            <a:endParaRPr lang="en-US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Extended Definition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1400" b="1" dirty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Uses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detail to explain how a term is used or differentiates among its shades of meaning.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it when </a:t>
            </a:r>
            <a:r>
              <a:rPr lang="en-US" sz="2400" dirty="0">
                <a:latin typeface="Euphemia" pitchFamily="34" charset="0"/>
              </a:rPr>
              <a:t>you want </a:t>
            </a:r>
            <a:r>
              <a:rPr lang="en-US" sz="2400" dirty="0" smtClean="0">
                <a:latin typeface="Euphemia" pitchFamily="34" charset="0"/>
              </a:rPr>
              <a:t>to conduct a close analysis of a complicated word, phrase, or phenomenon.</a:t>
            </a:r>
            <a:endParaRPr lang="en-US" sz="2400" dirty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3200" b="1" dirty="0" smtClean="0">
                <a:latin typeface="Euphemi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0556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80010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Cause and Effect</a:t>
            </a:r>
          </a:p>
          <a:p>
            <a:pPr marL="173038">
              <a:tabLst>
                <a:tab pos="115888" algn="l"/>
              </a:tabLst>
            </a:pPr>
            <a:endParaRPr lang="en-US" b="1" dirty="0" smtClean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Analyzes the reasons an event or phenomenon happens or the results of the event or phenomenon.</a:t>
            </a: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it when </a:t>
            </a:r>
            <a:r>
              <a:rPr lang="en-US" sz="2400" dirty="0" smtClean="0">
                <a:latin typeface="Euphemia" pitchFamily="34" charset="0"/>
              </a:rPr>
              <a:t>you want to show how one (or more) thing(s) leads to another or many other things.</a:t>
            </a:r>
          </a:p>
          <a:p>
            <a:pPr marL="173038">
              <a:tabLst>
                <a:tab pos="115888" algn="l"/>
              </a:tabLst>
            </a:pPr>
            <a:endParaRPr lang="en-US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Argument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1400" b="1" dirty="0"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Used to persuade readers to adopt (or at least consider) the writer’s position.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377950" indent="-463550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it when </a:t>
            </a:r>
            <a:r>
              <a:rPr lang="en-US" sz="2400" dirty="0">
                <a:latin typeface="Euphemia" pitchFamily="34" charset="0"/>
              </a:rPr>
              <a:t>you want </a:t>
            </a:r>
            <a:r>
              <a:rPr lang="en-US" sz="2400" dirty="0" smtClean="0">
                <a:latin typeface="Euphemia" pitchFamily="34" charset="0"/>
              </a:rPr>
              <a:t>to convince your readers that your point of view is correct or when you want them to take action.</a:t>
            </a:r>
            <a:endParaRPr lang="en-US" sz="2400" dirty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3200" b="1" dirty="0" smtClean="0">
                <a:latin typeface="Euphemi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348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914400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Some essays use only one pattern, but many essays and writing projects combine several patterns.</a:t>
            </a:r>
          </a:p>
          <a:p>
            <a:pPr marL="914400"/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14400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Writing an Essay that Combines the Patterns of Organization</a:t>
            </a:r>
          </a:p>
          <a:p>
            <a:pPr marL="914400"/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14400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Chapters 12-21 for detailed instructions on how to write using each pattern as well as how to write a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mixed-mode essay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 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31133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Combining the Patterns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498" y="531132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415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3045"/>
            <a:ext cx="67818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47370"/>
            <a:ext cx="67913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389" y="5104595"/>
            <a:ext cx="5143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7307835" y="6101229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Euphemia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321574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361950"/>
            <a:ext cx="6362700" cy="5755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361950"/>
            <a:ext cx="4762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888376"/>
            <a:ext cx="501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1930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387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10</cp:revision>
  <dcterms:created xsi:type="dcterms:W3CDTF">2014-12-08T15:29:53Z</dcterms:created>
  <dcterms:modified xsi:type="dcterms:W3CDTF">2014-12-08T20:38:53Z</dcterms:modified>
</cp:coreProperties>
</file>