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90" y="-84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818DF4-2D5F-49DC-AF3C-1A4B79072506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832BF1-11F7-4123-A2A9-09339951DB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8265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0BA58-EFEE-418F-A3D5-282A2955DB6F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A4F1D-3199-4CC7-A427-2927EA4EE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847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0BA58-EFEE-418F-A3D5-282A2955DB6F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A4F1D-3199-4CC7-A427-2927EA4EE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9715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0BA58-EFEE-418F-A3D5-282A2955DB6F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A4F1D-3199-4CC7-A427-2927EA4EE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6068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0BA58-EFEE-418F-A3D5-282A2955DB6F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A4F1D-3199-4CC7-A427-2927EA4EE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3441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0BA58-EFEE-418F-A3D5-282A2955DB6F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A4F1D-3199-4CC7-A427-2927EA4EE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5764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0BA58-EFEE-418F-A3D5-282A2955DB6F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A4F1D-3199-4CC7-A427-2927EA4EE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4455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0BA58-EFEE-418F-A3D5-282A2955DB6F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A4F1D-3199-4CC7-A427-2927EA4EE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3757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0BA58-EFEE-418F-A3D5-282A2955DB6F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A4F1D-3199-4CC7-A427-2927EA4EE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0118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0BA58-EFEE-418F-A3D5-282A2955DB6F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A4F1D-3199-4CC7-A427-2927EA4EE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011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0BA58-EFEE-418F-A3D5-282A2955DB6F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A4F1D-3199-4CC7-A427-2927EA4EE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2730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0BA58-EFEE-418F-A3D5-282A2955DB6F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A4F1D-3199-4CC7-A427-2927EA4EE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3291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60BA58-EFEE-418F-A3D5-282A2955DB6F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BA4F1D-3199-4CC7-A427-2927EA4EE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6448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3962400" y="762000"/>
            <a:ext cx="4495800" cy="1447800"/>
          </a:xfrm>
          <a:prstGeom prst="rect">
            <a:avLst/>
          </a:prstGeom>
          <a:solidFill>
            <a:srgbClr val="6E9DC8"/>
          </a:solidFill>
          <a:ln>
            <a:solidFill>
              <a:schemeClr val="bg1"/>
            </a:solidFill>
          </a:ln>
        </p:spPr>
        <p:txBody>
          <a:bodyPr>
            <a:normAutofit fontScale="97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small" spc="6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Euphemia" pitchFamily="34" charset="0"/>
                <a:ea typeface="+mj-ea"/>
                <a:cs typeface="+mj-cs"/>
              </a:rPr>
              <a:t/>
            </a:r>
            <a:br>
              <a:rPr kumimoji="0" lang="en-US" sz="4800" b="1" i="0" u="none" strike="noStrike" kern="1200" cap="small" spc="6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Euphemia" pitchFamily="34" charset="0"/>
                <a:ea typeface="+mj-ea"/>
                <a:cs typeface="+mj-cs"/>
              </a:rPr>
            </a:br>
            <a:r>
              <a:rPr kumimoji="0" lang="en-US" sz="4800" b="1" i="0" u="none" strike="noStrike" kern="1200" cap="small" spc="6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Euphemia" pitchFamily="34" charset="0"/>
                <a:ea typeface="+mj-ea"/>
                <a:cs typeface="+mj-cs"/>
              </a:rPr>
              <a:t>chapter</a:t>
            </a:r>
            <a: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Euphemia" pitchFamily="34" charset="0"/>
                <a:ea typeface="+mj-ea"/>
                <a:cs typeface="+mj-cs"/>
              </a:rPr>
              <a:t> </a:t>
            </a:r>
            <a: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Euphemia" pitchFamily="34" charset="0"/>
                <a:ea typeface="+mj-ea"/>
                <a:cs typeface="+mj-cs"/>
              </a:rPr>
              <a:t>14</a:t>
            </a:r>
            <a:endParaRPr kumimoji="0" lang="en-US" sz="48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Euphemia" pitchFamily="34" charset="0"/>
              <a:ea typeface="+mj-ea"/>
              <a:cs typeface="+mj-cs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04800" y="304800"/>
            <a:ext cx="8458200" cy="6172200"/>
          </a:xfrm>
          <a:prstGeom prst="rect">
            <a:avLst/>
          </a:prstGeom>
          <a:noFill/>
          <a:ln w="57150">
            <a:solidFill>
              <a:srgbClr val="C3D97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838200" y="3581400"/>
            <a:ext cx="7543800" cy="2286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>
              <a:spcBef>
                <a:spcPct val="20000"/>
              </a:spcBef>
            </a:pPr>
            <a:r>
              <a:rPr lang="en-US" sz="5400" b="1" dirty="0" smtClean="0">
                <a:solidFill>
                  <a:srgbClr val="A4C539"/>
                </a:solidFill>
                <a:latin typeface="Euphemia" pitchFamily="34" charset="0"/>
              </a:rPr>
              <a:t>Illustration</a:t>
            </a:r>
            <a:r>
              <a:rPr lang="en-US" sz="5400" b="1" dirty="0" smtClean="0">
                <a:solidFill>
                  <a:schemeClr val="accent1">
                    <a:lumMod val="75000"/>
                  </a:schemeClr>
                </a:solidFill>
                <a:latin typeface="Euphemia" pitchFamily="34" charset="0"/>
              </a:rPr>
              <a:t>: Explaining with Examples</a:t>
            </a:r>
            <a:endParaRPr kumimoji="0" lang="en-US" sz="54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Euphemia" pitchFamily="34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999" y="380999"/>
            <a:ext cx="2010938" cy="18288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648335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304800"/>
            <a:ext cx="8458200" cy="6172200"/>
          </a:xfrm>
          <a:prstGeom prst="rect">
            <a:avLst/>
          </a:prstGeom>
          <a:noFill/>
          <a:ln w="57150">
            <a:solidFill>
              <a:srgbClr val="C3D97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85800" y="609600"/>
            <a:ext cx="7848600" cy="1200329"/>
          </a:xfrm>
          <a:prstGeom prst="rect">
            <a:avLst/>
          </a:prstGeom>
          <a:solidFill>
            <a:srgbClr val="6E9DC8"/>
          </a:solidFill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  <a:latin typeface="Euphemia" pitchFamily="34" charset="0"/>
              </a:rPr>
              <a:t>Reading Actively and</a:t>
            </a:r>
          </a:p>
          <a:p>
            <a:r>
              <a:rPr lang="en-US" sz="3600" b="1" dirty="0" smtClean="0">
                <a:solidFill>
                  <a:schemeClr val="bg1"/>
                </a:solidFill>
                <a:latin typeface="Euphemia" pitchFamily="34" charset="0"/>
              </a:rPr>
              <a:t>Thinking Critically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9600" y="1990516"/>
            <a:ext cx="8001000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3037">
              <a:tabLst>
                <a:tab pos="115888" algn="l"/>
              </a:tabLst>
            </a:pP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latin typeface="Euphemia" pitchFamily="34" charset="0"/>
              </a:rPr>
              <a:t>What to Look For, Highlight, and Annotate</a:t>
            </a:r>
          </a:p>
          <a:p>
            <a:pPr marL="1601787" lvl="2" indent="-514350">
              <a:buFont typeface="+mj-lt"/>
              <a:buAutoNum type="arabicPeriod"/>
              <a:tabLst>
                <a:tab pos="115888" algn="l"/>
              </a:tabLst>
            </a:pP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Euphemia" pitchFamily="34" charset="0"/>
              </a:rPr>
              <a:t>Preview.</a:t>
            </a:r>
          </a:p>
          <a:p>
            <a:pPr marL="1601787" lvl="2" indent="-514350">
              <a:buFont typeface="+mj-lt"/>
              <a:buAutoNum type="arabicPeriod"/>
              <a:tabLst>
                <a:tab pos="115888" algn="l"/>
              </a:tabLst>
            </a:pP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Euphemia" pitchFamily="34" charset="0"/>
              </a:rPr>
              <a:t>Understand the main point.</a:t>
            </a:r>
          </a:p>
          <a:p>
            <a:pPr marL="1601787" lvl="2" indent="-514350">
              <a:buFont typeface="+mj-lt"/>
              <a:buAutoNum type="arabicPeriod"/>
              <a:tabLst>
                <a:tab pos="115888" algn="l"/>
              </a:tabLst>
            </a:pP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Euphemia" pitchFamily="34" charset="0"/>
              </a:rPr>
              <a:t>Identify the main supporting points and think about how the examples illustrate them.</a:t>
            </a:r>
          </a:p>
          <a:p>
            <a:pPr marL="1601787" lvl="2" indent="-514350">
              <a:buFont typeface="+mj-lt"/>
              <a:buAutoNum type="arabicPeriod"/>
              <a:tabLst>
                <a:tab pos="115888" algn="l"/>
              </a:tabLst>
            </a:pP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Euphemia" pitchFamily="34" charset="0"/>
              </a:rPr>
              <a:t>Think about the meaning.</a:t>
            </a:r>
          </a:p>
          <a:p>
            <a:pPr marL="1601787" lvl="2" indent="-514350">
              <a:buFont typeface="+mj-lt"/>
              <a:buAutoNum type="arabicPeriod"/>
              <a:tabLst>
                <a:tab pos="115888" algn="l"/>
              </a:tabLst>
            </a:pP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Euphemia" pitchFamily="34" charset="0"/>
              </a:rPr>
              <a:t>Consider your reactions.</a:t>
            </a:r>
          </a:p>
          <a:p>
            <a:pPr marL="630237" lvl="1">
              <a:tabLst>
                <a:tab pos="115888" algn="l"/>
              </a:tabLst>
            </a:pPr>
            <a:endParaRPr lang="en-US" sz="1200" dirty="0" smtClean="0">
              <a:latin typeface="Euphemia" pitchFamily="34" charset="0"/>
            </a:endParaRPr>
          </a:p>
          <a:p>
            <a:pPr marL="630237" lvl="1">
              <a:tabLst>
                <a:tab pos="115888" algn="l"/>
              </a:tabLst>
            </a:pPr>
            <a:endParaRPr lang="en-US" sz="1200" dirty="0" smtClean="0">
              <a:latin typeface="Euphemia" pitchFamily="34" charset="0"/>
            </a:endParaRPr>
          </a:p>
          <a:p>
            <a:pPr marL="173038">
              <a:tabLst>
                <a:tab pos="115888" algn="l"/>
              </a:tabLst>
            </a:pP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latin typeface="Euphemia" pitchFamily="34" charset="0"/>
              </a:rPr>
              <a:t>Analyzing Illustration</a:t>
            </a:r>
          </a:p>
          <a:p>
            <a:pPr marL="630238" indent="-457200">
              <a:buFont typeface="Arial" pitchFamily="34" charset="0"/>
              <a:buChar char="•"/>
              <a:tabLst>
                <a:tab pos="115888" algn="l"/>
              </a:tabLst>
            </a:pP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Euphemia" pitchFamily="34" charset="0"/>
              </a:rPr>
              <a:t>What is the emotional impact of the examples?</a:t>
            </a:r>
          </a:p>
          <a:p>
            <a:pPr marL="630238" indent="-457200">
              <a:buFont typeface="Arial" pitchFamily="34" charset="0"/>
              <a:buChar char="•"/>
              <a:tabLst>
                <a:tab pos="115888" algn="l"/>
              </a:tabLst>
            </a:pP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Euphemia" pitchFamily="34" charset="0"/>
              </a:rPr>
              <a:t>How well do the examples support the generalization?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4080" y="623038"/>
            <a:ext cx="1290320" cy="11734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450603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304800"/>
            <a:ext cx="8458200" cy="6172200"/>
          </a:xfrm>
          <a:prstGeom prst="rect">
            <a:avLst/>
          </a:prstGeom>
          <a:noFill/>
          <a:ln w="57150">
            <a:solidFill>
              <a:srgbClr val="C3D97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09600" y="609600"/>
            <a:ext cx="7848600" cy="646331"/>
          </a:xfrm>
          <a:prstGeom prst="rect">
            <a:avLst/>
          </a:prstGeom>
          <a:solidFill>
            <a:srgbClr val="6E9DC8"/>
          </a:solidFill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  <a:latin typeface="Euphemia" pitchFamily="34" charset="0"/>
              </a:rPr>
              <a:t>A Guided Writing Assignment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06185" y="1447800"/>
            <a:ext cx="8001000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71550" lvl="1" indent="-341313">
              <a:buFont typeface="Arial" pitchFamily="34" charset="0"/>
              <a:buChar char="•"/>
              <a:tabLst>
                <a:tab pos="115888" algn="l"/>
              </a:tabLst>
            </a:pP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Euphemia" pitchFamily="34" charset="0"/>
              </a:rPr>
              <a:t>Your Essay 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Euphemia" pitchFamily="34" charset="0"/>
              </a:rPr>
              <a:t>Assignment</a:t>
            </a:r>
          </a:p>
          <a:p>
            <a:pPr marL="971550" lvl="1" indent="-341313">
              <a:buFont typeface="Arial" pitchFamily="34" charset="0"/>
              <a:buChar char="•"/>
              <a:tabLst>
                <a:tab pos="115888" algn="l"/>
              </a:tabLst>
            </a:pPr>
            <a:endParaRPr lang="en-US" sz="2800" dirty="0" smtClean="0">
              <a:solidFill>
                <a:schemeClr val="accent1">
                  <a:lumMod val="75000"/>
                </a:schemeClr>
              </a:solidFill>
              <a:latin typeface="Euphemia" pitchFamily="34" charset="0"/>
            </a:endParaRPr>
          </a:p>
          <a:p>
            <a:pPr marL="971550" lvl="1" indent="-341313">
              <a:buFont typeface="Arial" pitchFamily="34" charset="0"/>
              <a:buChar char="•"/>
              <a:tabLst>
                <a:tab pos="115888" algn="l"/>
              </a:tabLst>
            </a:pPr>
            <a:endParaRPr lang="en-US" sz="1200" dirty="0" smtClean="0">
              <a:solidFill>
                <a:schemeClr val="accent1">
                  <a:lumMod val="75000"/>
                </a:schemeClr>
              </a:solidFill>
              <a:latin typeface="Euphemia" pitchFamily="34" charset="0"/>
            </a:endParaRPr>
          </a:p>
          <a:p>
            <a:pPr marL="971550" lvl="1" indent="-341313">
              <a:buFont typeface="Arial" pitchFamily="34" charset="0"/>
              <a:buChar char="•"/>
              <a:tabLst>
                <a:tab pos="115888" algn="l"/>
              </a:tabLst>
            </a:pP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Euphemia" pitchFamily="34" charset="0"/>
              </a:rPr>
              <a:t>Prewriting</a:t>
            </a:r>
          </a:p>
          <a:p>
            <a:pPr marL="1538287" lvl="1" indent="-514350">
              <a:buFont typeface="+mj-lt"/>
              <a:buAutoNum type="arabicPeriod"/>
            </a:pPr>
            <a:r>
              <a:rPr lang="en-US" sz="2400" dirty="0" smtClean="0">
                <a:latin typeface="Euphemia" pitchFamily="34" charset="0"/>
              </a:rPr>
              <a:t>Select a topic.</a:t>
            </a:r>
            <a:endParaRPr lang="en-US" sz="900" dirty="0">
              <a:latin typeface="Euphemia" pitchFamily="34" charset="0"/>
            </a:endParaRPr>
          </a:p>
          <a:p>
            <a:pPr marL="1538287" lvl="1" indent="-514350">
              <a:buFont typeface="+mj-lt"/>
              <a:buAutoNum type="arabicPeriod"/>
            </a:pPr>
            <a:r>
              <a:rPr lang="en-US" sz="2400" dirty="0" smtClean="0">
                <a:latin typeface="Euphemia" pitchFamily="34" charset="0"/>
              </a:rPr>
              <a:t>Consider your purpose, audience, and point of view.</a:t>
            </a:r>
          </a:p>
          <a:p>
            <a:pPr marL="1538287" lvl="1" indent="-514350">
              <a:buFont typeface="+mj-lt"/>
              <a:buAutoNum type="arabicPeriod"/>
            </a:pPr>
            <a:r>
              <a:rPr lang="en-US" sz="2400" dirty="0" smtClean="0">
                <a:latin typeface="Euphemia" pitchFamily="34" charset="0"/>
              </a:rPr>
              <a:t>Narrow your topic and generate examples</a:t>
            </a:r>
          </a:p>
          <a:p>
            <a:pPr marL="1538287" lvl="1" indent="-514350">
              <a:buFont typeface="+mj-lt"/>
              <a:buAutoNum type="arabicPeriod"/>
            </a:pPr>
            <a:r>
              <a:rPr lang="en-US" sz="2400" dirty="0" smtClean="0">
                <a:latin typeface="Euphemia" pitchFamily="34" charset="0"/>
              </a:rPr>
              <a:t>Evaluate your examples.</a:t>
            </a:r>
          </a:p>
          <a:p>
            <a:pPr marL="173038">
              <a:tabLst>
                <a:tab pos="115888" algn="l"/>
              </a:tabLst>
            </a:pPr>
            <a:endParaRPr lang="en-US" sz="2800" dirty="0" smtClean="0">
              <a:solidFill>
                <a:schemeClr val="tx2">
                  <a:lumMod val="50000"/>
                </a:schemeClr>
              </a:solidFill>
              <a:latin typeface="Euphemia" pitchFamily="34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2418" y="609600"/>
            <a:ext cx="71070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6"/>
          <p:cNvSpPr/>
          <p:nvPr/>
        </p:nvSpPr>
        <p:spPr>
          <a:xfrm>
            <a:off x="7307835" y="5943600"/>
            <a:ext cx="13853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>
                <a:latin typeface="Euphemia" pitchFamily="34" charset="0"/>
              </a:rPr>
              <a:t>(continued)</a:t>
            </a:r>
          </a:p>
        </p:txBody>
      </p:sp>
    </p:spTree>
    <p:extLst>
      <p:ext uri="{BB962C8B-B14F-4D97-AF65-F5344CB8AC3E}">
        <p14:creationId xmlns:p14="http://schemas.microsoft.com/office/powerpoint/2010/main" val="9950161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304800"/>
            <a:ext cx="8458200" cy="6172200"/>
          </a:xfrm>
          <a:prstGeom prst="rect">
            <a:avLst/>
          </a:prstGeom>
          <a:noFill/>
          <a:ln w="57150">
            <a:solidFill>
              <a:srgbClr val="C3D97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09600" y="609600"/>
            <a:ext cx="7848600" cy="646331"/>
          </a:xfrm>
          <a:prstGeom prst="rect">
            <a:avLst/>
          </a:prstGeom>
          <a:solidFill>
            <a:srgbClr val="6E9DC8"/>
          </a:solidFill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  <a:latin typeface="Euphemia" pitchFamily="34" charset="0"/>
              </a:rPr>
              <a:t>A Guided Writing Assignment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06185" y="1447800"/>
            <a:ext cx="8001000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71550" lvl="1" indent="-341313">
              <a:buFont typeface="Arial" pitchFamily="34" charset="0"/>
              <a:buChar char="•"/>
              <a:tabLst>
                <a:tab pos="115888" algn="l"/>
              </a:tabLst>
            </a:pPr>
            <a:endParaRPr lang="en-US" sz="2800" dirty="0">
              <a:solidFill>
                <a:schemeClr val="accent1">
                  <a:lumMod val="75000"/>
                </a:schemeClr>
              </a:solidFill>
              <a:latin typeface="Euphemia" pitchFamily="34" charset="0"/>
            </a:endParaRPr>
          </a:p>
          <a:p>
            <a:pPr marL="971550" lvl="1" indent="-341313">
              <a:buFont typeface="Arial" pitchFamily="34" charset="0"/>
              <a:buChar char="•"/>
              <a:tabLst>
                <a:tab pos="115888" algn="l"/>
              </a:tabLst>
            </a:pPr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Euphemia" pitchFamily="34" charset="0"/>
              </a:rPr>
              <a:t>Organizing and 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Euphemia" pitchFamily="34" charset="0"/>
              </a:rPr>
              <a:t>Drafting</a:t>
            </a:r>
          </a:p>
          <a:p>
            <a:pPr marL="1601787" lvl="2" indent="-514350">
              <a:buFont typeface="+mj-lt"/>
              <a:buAutoNum type="arabicPeriod" startAt="5"/>
              <a:tabLst>
                <a:tab pos="115888" algn="l"/>
              </a:tabLst>
            </a:pPr>
            <a:r>
              <a:rPr lang="en-US" sz="2400" dirty="0" smtClean="0">
                <a:latin typeface="Euphemia" pitchFamily="34" charset="0"/>
              </a:rPr>
              <a:t>Draft your thesis statement.</a:t>
            </a:r>
          </a:p>
          <a:p>
            <a:pPr marL="1601787" lvl="2" indent="-514350">
              <a:buFont typeface="+mj-lt"/>
              <a:buAutoNum type="arabicPeriod" startAt="5"/>
              <a:tabLst>
                <a:tab pos="115888" algn="l"/>
              </a:tabLst>
            </a:pPr>
            <a:r>
              <a:rPr lang="en-US" sz="2400" dirty="0" smtClean="0">
                <a:latin typeface="Euphemia" pitchFamily="34" charset="0"/>
              </a:rPr>
              <a:t>Choose a method of organization.</a:t>
            </a:r>
          </a:p>
          <a:p>
            <a:pPr marL="1601787" lvl="2" indent="-514350">
              <a:buFont typeface="+mj-lt"/>
              <a:buAutoNum type="arabicPeriod" startAt="5"/>
              <a:tabLst>
                <a:tab pos="115888" algn="l"/>
              </a:tabLst>
            </a:pPr>
            <a:r>
              <a:rPr lang="en-US" sz="2400" dirty="0" smtClean="0">
                <a:latin typeface="Euphemia" pitchFamily="34" charset="0"/>
              </a:rPr>
              <a:t>Write a first draft of your illustration essay.</a:t>
            </a:r>
            <a:endParaRPr lang="en-US" sz="2400" dirty="0">
              <a:latin typeface="Euphemia" pitchFamily="34" charset="0"/>
            </a:endParaRPr>
          </a:p>
          <a:p>
            <a:pPr marL="971550" lvl="1" indent="-341313">
              <a:buFont typeface="Arial" pitchFamily="34" charset="0"/>
              <a:buChar char="•"/>
              <a:tabLst>
                <a:tab pos="115888" algn="l"/>
              </a:tabLst>
            </a:pPr>
            <a:endParaRPr lang="en-US" sz="2800" dirty="0">
              <a:latin typeface="Euphemia" pitchFamily="34" charset="0"/>
            </a:endParaRPr>
          </a:p>
          <a:p>
            <a:pPr marL="971550" lvl="1" indent="-341313">
              <a:buFont typeface="Arial" pitchFamily="34" charset="0"/>
              <a:buChar char="•"/>
              <a:tabLst>
                <a:tab pos="115888" algn="l"/>
              </a:tabLst>
            </a:pP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Euphemia" pitchFamily="34" charset="0"/>
              </a:rPr>
              <a:t>Revising</a:t>
            </a:r>
          </a:p>
          <a:p>
            <a:pPr marL="1601787" lvl="2" indent="-514350">
              <a:buFont typeface="+mj-lt"/>
              <a:buAutoNum type="arabicPeriod" startAt="8"/>
              <a:tabLst>
                <a:tab pos="115888" algn="l"/>
              </a:tabLst>
            </a:pPr>
            <a:r>
              <a:rPr lang="en-US" sz="2400" dirty="0" smtClean="0">
                <a:latin typeface="Euphemia" pitchFamily="34" charset="0"/>
              </a:rPr>
              <a:t>Evaluate your draft and revise as necessary.</a:t>
            </a:r>
            <a:endParaRPr lang="en-US" sz="2400" dirty="0">
              <a:latin typeface="Euphemia" pitchFamily="34" charset="0"/>
            </a:endParaRPr>
          </a:p>
          <a:p>
            <a:pPr marL="971550" lvl="1" indent="-341313">
              <a:buFont typeface="Arial" pitchFamily="34" charset="0"/>
              <a:buChar char="•"/>
              <a:tabLst>
                <a:tab pos="115888" algn="l"/>
              </a:tabLst>
            </a:pPr>
            <a:endParaRPr lang="en-US" sz="2800" dirty="0">
              <a:solidFill>
                <a:schemeClr val="accent1">
                  <a:lumMod val="75000"/>
                </a:schemeClr>
              </a:solidFill>
              <a:latin typeface="Euphemia" pitchFamily="34" charset="0"/>
            </a:endParaRPr>
          </a:p>
          <a:p>
            <a:pPr marL="971550" lvl="1" indent="-341313">
              <a:buFont typeface="Arial" pitchFamily="34" charset="0"/>
              <a:buChar char="•"/>
              <a:tabLst>
                <a:tab pos="115888" algn="l"/>
              </a:tabLst>
            </a:pPr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Euphemia" pitchFamily="34" charset="0"/>
              </a:rPr>
              <a:t>Editing and 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Euphemia" pitchFamily="34" charset="0"/>
              </a:rPr>
              <a:t>Proofreading</a:t>
            </a:r>
          </a:p>
          <a:p>
            <a:pPr marL="1601787" lvl="2" indent="-514350">
              <a:buFont typeface="+mj-lt"/>
              <a:buAutoNum type="arabicPeriod" startAt="9"/>
              <a:tabLst>
                <a:tab pos="115888" algn="l"/>
              </a:tabLst>
            </a:pPr>
            <a:r>
              <a:rPr lang="en-US" sz="2400" dirty="0" smtClean="0">
                <a:latin typeface="Euphemia" pitchFamily="34" charset="0"/>
              </a:rPr>
              <a:t>Edit and proofread your essay.</a:t>
            </a:r>
            <a:endParaRPr lang="en-US" sz="2400" dirty="0">
              <a:latin typeface="Euphemia" pitchFamily="34" charset="0"/>
            </a:endParaRPr>
          </a:p>
          <a:p>
            <a:pPr marL="173038">
              <a:tabLst>
                <a:tab pos="115888" algn="l"/>
              </a:tabLst>
            </a:pPr>
            <a:endParaRPr lang="en-US" sz="2800" dirty="0" smtClean="0">
              <a:solidFill>
                <a:schemeClr val="tx2">
                  <a:lumMod val="50000"/>
                </a:schemeClr>
              </a:solidFill>
              <a:latin typeface="Euphemia" pitchFamily="34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2418" y="609600"/>
            <a:ext cx="71070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624675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304800"/>
            <a:ext cx="8458200" cy="6172200"/>
          </a:xfrm>
          <a:prstGeom prst="rect">
            <a:avLst/>
          </a:prstGeom>
          <a:noFill/>
          <a:ln w="57150">
            <a:solidFill>
              <a:srgbClr val="C3D97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399" y="304801"/>
            <a:ext cx="3688817" cy="1931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399" y="2236793"/>
            <a:ext cx="3735443" cy="4101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114285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04800" y="304800"/>
            <a:ext cx="8458200" cy="6172200"/>
          </a:xfrm>
          <a:prstGeom prst="rect">
            <a:avLst/>
          </a:prstGeom>
          <a:noFill/>
          <a:ln w="57150">
            <a:solidFill>
              <a:srgbClr val="C3D97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85800" y="533400"/>
            <a:ext cx="7696200" cy="990600"/>
          </a:xfrm>
          <a:prstGeom prst="rect">
            <a:avLst/>
          </a:prstGeom>
          <a:solidFill>
            <a:srgbClr val="6E9DC8"/>
          </a:solidFill>
        </p:spPr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Euphemia" pitchFamily="34" charset="0"/>
                <a:ea typeface="+mj-ea"/>
                <a:cs typeface="+mj-cs"/>
              </a:rPr>
              <a:t>Contents of Chapter 14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Euphemia" pitchFamily="34" charset="0"/>
              <a:ea typeface="+mj-ea"/>
              <a:cs typeface="+mj-cs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381000" y="1524000"/>
            <a:ext cx="8305800" cy="57150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561975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40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Euphemia" pitchFamily="34" charset="0"/>
                <a:ea typeface="+mn-ea"/>
                <a:cs typeface="+mn-cs"/>
              </a:rPr>
              <a:t>Characteristics of Illustration Essays</a:t>
            </a:r>
          </a:p>
          <a:p>
            <a:pPr marL="971550" marR="0" lvl="2" indent="-288925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Euphemia" pitchFamily="34" charset="0"/>
              </a:rPr>
              <a:t>Reading: </a:t>
            </a:r>
            <a:r>
              <a:rPr lang="en-US" sz="2000" dirty="0" smtClean="0">
                <a:latin typeface="Euphemia" pitchFamily="34" charset="0"/>
              </a:rPr>
              <a:t>“The Brains of the Animal Kingdom,” by </a:t>
            </a:r>
            <a:r>
              <a:rPr lang="en-US" sz="2000" dirty="0" err="1" smtClean="0">
                <a:latin typeface="Euphemia" pitchFamily="34" charset="0"/>
              </a:rPr>
              <a:t>Frans</a:t>
            </a:r>
            <a:r>
              <a:rPr lang="en-US" sz="2000" dirty="0" smtClean="0">
                <a:latin typeface="Euphemia" pitchFamily="34" charset="0"/>
              </a:rPr>
              <a:t> de Waal</a:t>
            </a:r>
          </a:p>
          <a:p>
            <a:pPr marL="971550" marR="0" lvl="2" indent="-288925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sz="1050" dirty="0" smtClean="0">
              <a:latin typeface="Euphemia" pitchFamily="34" charset="0"/>
            </a:endParaRPr>
          </a:p>
          <a:p>
            <a:pPr marL="225425" lvl="1">
              <a:spcBef>
                <a:spcPct val="20000"/>
              </a:spcBef>
              <a:defRPr/>
            </a:pP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Euphemia" pitchFamily="34" charset="0"/>
              </a:rPr>
              <a:t>Visualizing an Illustration Essay: A Graphic Organizer</a:t>
            </a:r>
          </a:p>
          <a:p>
            <a:pPr marL="1025525" lvl="2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  <a:latin typeface="Euphemia" pitchFamily="34" charset="0"/>
              </a:rPr>
              <a:t>Reading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  <a:latin typeface="Euphemia" pitchFamily="34" charset="0"/>
              </a:rPr>
              <a:t>: </a:t>
            </a:r>
            <a:r>
              <a:rPr kumimoji="0" lang="en-US" sz="20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Euphemia" pitchFamily="34" charset="0"/>
              </a:rPr>
              <a:t>“</a:t>
            </a:r>
            <a:r>
              <a:rPr kumimoji="0" lang="en-US" sz="20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Euphemia" pitchFamily="34" charset="0"/>
              </a:rPr>
              <a:t>Rambos</a:t>
            </a:r>
            <a:r>
              <a:rPr kumimoji="0" lang="en-US" sz="20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Euphemia" pitchFamily="34" charset="0"/>
              </a:rPr>
              <a:t> of the Road,” by</a:t>
            </a:r>
            <a:r>
              <a:rPr kumimoji="0" lang="en-US" sz="20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Euphemia" pitchFamily="34" charset="0"/>
              </a:rPr>
              <a:t> Martin Gottfried</a:t>
            </a:r>
            <a:endParaRPr kumimoji="0" lang="en-US" sz="2400" b="1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Euphemia" pitchFamily="34" charset="0"/>
              <a:ea typeface="+mn-ea"/>
              <a:cs typeface="+mn-cs"/>
            </a:endParaRPr>
          </a:p>
          <a:p>
            <a:pPr marL="509588" marR="0" lvl="2" indent="-288925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1100" b="1" i="0" u="none" strike="noStrike" kern="1200" cap="none" spc="0" normalizeH="0" noProof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Euphemia" pitchFamily="34" charset="0"/>
              <a:ea typeface="+mn-ea"/>
              <a:cs typeface="+mn-cs"/>
            </a:endParaRPr>
          </a:p>
          <a:p>
            <a:pPr marL="509588" marR="0" lvl="2" indent="-288925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400" i="0" u="none" strike="noStrike" kern="1200" cap="none" spc="0" normalizeH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Euphemia" pitchFamily="34" charset="0"/>
              </a:rPr>
              <a:t>Integrating Illustration into an Essay</a:t>
            </a:r>
          </a:p>
          <a:p>
            <a:pPr marL="509588" marR="0" lvl="2" indent="-288925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1050" i="0" u="none" strike="noStrike" kern="1200" cap="none" spc="0" normalizeH="0" noProof="0" dirty="0" smtClean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uLnTx/>
              <a:uFillTx/>
              <a:latin typeface="Euphemia" pitchFamily="34" charset="0"/>
            </a:endParaRPr>
          </a:p>
          <a:p>
            <a:pPr marL="509588" marR="0" lvl="2" indent="-288925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Euphemia" pitchFamily="34" charset="0"/>
              </a:rPr>
              <a:t>Reading Actively and Thinking Critically</a:t>
            </a:r>
          </a:p>
          <a:p>
            <a:pPr marL="563563" lvl="2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  <a:latin typeface="Euphemia" pitchFamily="34" charset="0"/>
              </a:rPr>
              <a:t>What to Look For, Highlight, and Annotate</a:t>
            </a:r>
          </a:p>
          <a:p>
            <a:pPr marL="563563" lvl="2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  <a:latin typeface="Euphemia" pitchFamily="34" charset="0"/>
              </a:rPr>
              <a:t>Analyzing Illustration</a:t>
            </a:r>
          </a:p>
          <a:p>
            <a:pPr marL="563563" lvl="2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endParaRPr kumimoji="0" lang="en-US" sz="700" i="0" u="none" strike="noStrike" kern="1200" cap="none" spc="0" normalizeH="0" noProof="0" dirty="0" smtClean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uLnTx/>
              <a:uFillTx/>
              <a:latin typeface="Euphemia" pitchFamily="34" charset="0"/>
            </a:endParaRPr>
          </a:p>
          <a:p>
            <a:pPr marL="509588" marR="0" lvl="2" indent="-288925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400" i="0" u="none" strike="noStrike" kern="1200" cap="none" spc="0" normalizeH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Euphemia" pitchFamily="34" charset="0"/>
              </a:rPr>
              <a:t>A Guided Writing Assignment</a:t>
            </a:r>
          </a:p>
          <a:p>
            <a:pPr marL="509588" marR="0" lvl="2" indent="-288925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400" b="1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Euphemia" pitchFamily="34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7835" y="543059"/>
            <a:ext cx="1089258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586244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5800" y="533400"/>
            <a:ext cx="7696200" cy="990600"/>
          </a:xfrm>
          <a:prstGeom prst="rect">
            <a:avLst/>
          </a:prstGeom>
          <a:solidFill>
            <a:srgbClr val="6E9DC8"/>
          </a:solidFill>
        </p:spPr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Euphemia" pitchFamily="34" charset="0"/>
                <a:ea typeface="+mj-ea"/>
                <a:cs typeface="+mj-cs"/>
              </a:rPr>
              <a:t>Contents for Chapter 14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Euphemia" pitchFamily="34" charset="0"/>
              <a:ea typeface="+mj-ea"/>
              <a:cs typeface="+mj-cs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337457" y="1752600"/>
            <a:ext cx="8305800" cy="57150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509588" lvl="2" indent="-288925">
              <a:spcBef>
                <a:spcPct val="20000"/>
              </a:spcBef>
              <a:defRPr/>
            </a:pPr>
            <a:endParaRPr lang="en-US" sz="1600" dirty="0">
              <a:solidFill>
                <a:schemeClr val="accent6">
                  <a:lumMod val="75000"/>
                </a:schemeClr>
              </a:solidFill>
              <a:latin typeface="Euphemia" pitchFamily="34" charset="0"/>
            </a:endParaRPr>
          </a:p>
          <a:p>
            <a:pPr marL="509588" lvl="2" indent="-288925">
              <a:spcBef>
                <a:spcPct val="20000"/>
              </a:spcBef>
              <a:defRPr/>
            </a:pP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Euphemia" pitchFamily="34" charset="0"/>
              </a:rPr>
              <a:t>Readings: Illustration in Action</a:t>
            </a:r>
            <a:endParaRPr lang="en-US" sz="2400" dirty="0">
              <a:solidFill>
                <a:schemeClr val="accent6">
                  <a:lumMod val="75000"/>
                </a:schemeClr>
              </a:solidFill>
              <a:latin typeface="Euphemia" pitchFamily="34" charset="0"/>
            </a:endParaRPr>
          </a:p>
          <a:p>
            <a:pPr marL="561975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400" i="0" u="none" strike="noStrike" kern="1200" cap="none" spc="0" normalizeH="0" baseline="0" noProof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Euphemia" pitchFamily="34" charset="0"/>
            </a:endParaRPr>
          </a:p>
          <a:p>
            <a:pPr marL="561975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00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Euphemia" pitchFamily="34" charset="0"/>
              </a:rPr>
              <a:t>Student Essay: </a:t>
            </a:r>
            <a:r>
              <a:rPr kumimoji="0" lang="en-US" sz="20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Euphemia" pitchFamily="34" charset="0"/>
              </a:rPr>
              <a:t>“Conforming to Stand Out:</a:t>
            </a:r>
            <a:r>
              <a:rPr kumimoji="0" lang="en-US" sz="200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Euphemia" pitchFamily="34" charset="0"/>
              </a:rPr>
              <a:t> A Look at American Beauty,” by Nick </a:t>
            </a:r>
            <a:r>
              <a:rPr kumimoji="0" lang="en-US" sz="2000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Euphemia" pitchFamily="34" charset="0"/>
              </a:rPr>
              <a:t>Ruggia</a:t>
            </a:r>
            <a:endParaRPr kumimoji="0" lang="en-US" sz="200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Euphemia" pitchFamily="34" charset="0"/>
            </a:endParaRPr>
          </a:p>
          <a:p>
            <a:pPr marL="561975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sz="2000" dirty="0">
              <a:solidFill>
                <a:schemeClr val="accent1">
                  <a:lumMod val="75000"/>
                </a:schemeClr>
              </a:solidFill>
              <a:latin typeface="Euphemia" pitchFamily="34" charset="0"/>
            </a:endParaRPr>
          </a:p>
          <a:p>
            <a:pPr marL="561975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00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Euphemia" pitchFamily="34" charset="0"/>
              </a:rPr>
              <a:t>Illustration Essay:</a:t>
            </a:r>
            <a:r>
              <a:rPr kumimoji="0" lang="en-US" sz="2000" i="0" u="none" strike="noStrike" kern="1200" cap="none" spc="0" normalizeH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Euphemia" pitchFamily="34" charset="0"/>
              </a:rPr>
              <a:t> </a:t>
            </a:r>
            <a:r>
              <a:rPr kumimoji="0" lang="en-US" sz="200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Euphemia" pitchFamily="34" charset="0"/>
              </a:rPr>
              <a:t>“Snoopers at Work,” by Bill Bryson</a:t>
            </a:r>
            <a:endParaRPr kumimoji="0" lang="en-US" sz="200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Euphemia" pitchFamily="34" charset="0"/>
            </a:endParaRPr>
          </a:p>
          <a:p>
            <a:pPr marL="561975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sz="2000" baseline="0" dirty="0" smtClean="0">
              <a:solidFill>
                <a:schemeClr val="accent1">
                  <a:lumMod val="75000"/>
                </a:schemeClr>
              </a:solidFill>
              <a:latin typeface="Euphemia" pitchFamily="34" charset="0"/>
            </a:endParaRPr>
          </a:p>
          <a:p>
            <a:pPr marL="561975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kumimoji="0" lang="en-US" sz="2000" i="0" u="none" strike="noStrike" kern="1200" cap="none" spc="0" normalizeH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Euphemia" pitchFamily="34" charset="0"/>
              </a:rPr>
              <a:t>Illustration Combined with Other Patterns: </a:t>
            </a:r>
            <a:r>
              <a:rPr kumimoji="0" lang="en-US" sz="200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Euphemia" pitchFamily="34" charset="0"/>
              </a:rPr>
              <a:t>“</a:t>
            </a:r>
            <a:r>
              <a:rPr lang="en-US" sz="2000" dirty="0" smtClean="0">
                <a:latin typeface="Euphemia" pitchFamily="34" charset="0"/>
              </a:rPr>
              <a:t>Alone Together: Why We Expect More from Technology and Less from Each Other</a:t>
            </a:r>
            <a:r>
              <a:rPr kumimoji="0" lang="en-US" sz="200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Euphemia" pitchFamily="34" charset="0"/>
              </a:rPr>
              <a:t>,” by Sherry </a:t>
            </a:r>
            <a:r>
              <a:rPr kumimoji="0" lang="en-US" sz="2000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Euphemia" pitchFamily="34" charset="0"/>
              </a:rPr>
              <a:t>Turkle</a:t>
            </a:r>
            <a:endParaRPr kumimoji="0" lang="en-US" sz="2000" i="0" u="none" strike="noStrike" kern="1200" cap="none" spc="0" normalizeH="0" noProof="0" dirty="0" smtClean="0">
              <a:ln>
                <a:noFill/>
              </a:ln>
              <a:effectLst/>
              <a:uLnTx/>
              <a:uFillTx/>
              <a:latin typeface="Euphemia" pitchFamily="34" charset="0"/>
            </a:endParaRPr>
          </a:p>
          <a:p>
            <a:pPr marL="561975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05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Euphemia" pitchFamily="34" charset="0"/>
            </a:endParaRPr>
          </a:p>
          <a:p>
            <a:pPr marL="561975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Euphemia" pitchFamily="34" charset="0"/>
              </a:rPr>
              <a:t>Applying Your Skills: Additional Essay Assignments</a:t>
            </a:r>
            <a:endParaRPr kumimoji="0" lang="en-US" sz="2400" i="0" u="none" strike="noStrike" kern="1200" cap="none" spc="0" normalizeH="0" noProof="0" dirty="0" smtClean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uLnTx/>
              <a:uFillTx/>
              <a:latin typeface="Euphemia" pitchFamily="34" charset="0"/>
            </a:endParaRPr>
          </a:p>
          <a:p>
            <a:pPr marL="509588" marR="0" lvl="2" indent="-288925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800" b="1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Euphemia" pitchFamily="34" charset="0"/>
              <a:ea typeface="+mn-ea"/>
              <a:cs typeface="+mn-cs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04800" y="304800"/>
            <a:ext cx="8458200" cy="6172200"/>
          </a:xfrm>
          <a:prstGeom prst="rect">
            <a:avLst/>
          </a:prstGeom>
          <a:noFill/>
          <a:ln w="57150">
            <a:solidFill>
              <a:srgbClr val="C3D97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7835" y="543059"/>
            <a:ext cx="1089258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203713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304800"/>
            <a:ext cx="8458200" cy="6172200"/>
          </a:xfrm>
          <a:prstGeom prst="rect">
            <a:avLst/>
          </a:prstGeom>
          <a:noFill/>
          <a:ln w="57150">
            <a:solidFill>
              <a:srgbClr val="C3D97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85800" y="1219200"/>
            <a:ext cx="7848600" cy="646331"/>
          </a:xfrm>
          <a:prstGeom prst="rect">
            <a:avLst/>
          </a:prstGeom>
          <a:solidFill>
            <a:srgbClr val="6E9DC8"/>
          </a:solidFill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  <a:latin typeface="Euphemia" pitchFamily="34" charset="0"/>
              </a:rPr>
              <a:t>What is Illustration?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9600" y="2209800"/>
            <a:ext cx="80010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3038">
              <a:tabLst>
                <a:tab pos="115888" algn="l"/>
              </a:tabLst>
            </a:pPr>
            <a:r>
              <a:rPr lang="en-US" sz="3200" b="1" dirty="0" smtClean="0">
                <a:solidFill>
                  <a:schemeClr val="accent6">
                    <a:lumMod val="75000"/>
                  </a:schemeClr>
                </a:solidFill>
                <a:latin typeface="Euphemia" pitchFamily="34" charset="0"/>
              </a:rPr>
              <a:t>Illustration</a:t>
            </a:r>
            <a:r>
              <a:rPr lang="en-US" sz="3200" dirty="0" smtClean="0">
                <a:latin typeface="Euphemia" pitchFamily="34" charset="0"/>
              </a:rPr>
              <a:t> is a way of using examples to reveal the essential characteristics of a topic or to reinforce a thesis.</a:t>
            </a:r>
          </a:p>
          <a:p>
            <a:pPr marL="173038">
              <a:tabLst>
                <a:tab pos="115888" algn="l"/>
              </a:tabLst>
            </a:pPr>
            <a:endParaRPr lang="en-US" sz="3200" dirty="0" smtClean="0">
              <a:latin typeface="Euphemia" pitchFamily="34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3698" y="1219200"/>
            <a:ext cx="71070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197536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5800" y="533400"/>
            <a:ext cx="7696200" cy="990600"/>
          </a:xfrm>
          <a:prstGeom prst="rect">
            <a:avLst/>
          </a:prstGeom>
          <a:solidFill>
            <a:srgbClr val="6E9DC8"/>
          </a:solidFill>
        </p:spPr>
        <p:txBody>
          <a:bodyPr>
            <a:normAutofit fontScale="775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b="1" dirty="0" smtClean="0">
                <a:solidFill>
                  <a:schemeClr val="bg1"/>
                </a:solidFill>
                <a:latin typeface="Euphemia" pitchFamily="34" charset="0"/>
                <a:ea typeface="+mj-ea"/>
                <a:cs typeface="+mj-cs"/>
              </a:rPr>
              <a:t>Characteristics of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b="1" dirty="0" smtClean="0">
                <a:solidFill>
                  <a:schemeClr val="bg1"/>
                </a:solidFill>
                <a:latin typeface="Euphemia" pitchFamily="34" charset="0"/>
                <a:ea typeface="+mj-ea"/>
                <a:cs typeface="+mj-cs"/>
              </a:rPr>
              <a:t>Illustration Essays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Euphemia" pitchFamily="34" charset="0"/>
              <a:ea typeface="+mj-ea"/>
              <a:cs typeface="+mj-cs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337457" y="1752600"/>
            <a:ext cx="8305800" cy="57150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509588" marR="0" lvl="2" indent="-288925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latin typeface="Euphemia" pitchFamily="34" charset="0"/>
              </a:rPr>
              <a:t>Illustration </a:t>
            </a:r>
          </a:p>
          <a:p>
            <a:pPr marL="677863" lvl="2" indent="-4572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  <a:latin typeface="Euphemia" pitchFamily="34" charset="0"/>
              </a:rPr>
              <a:t>supports generalizations.</a:t>
            </a:r>
          </a:p>
          <a:p>
            <a:pPr marL="677863" lvl="2" indent="-4572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  <a:latin typeface="Euphemia" pitchFamily="34" charset="0"/>
              </a:rPr>
              <a:t>explains or clarifies</a:t>
            </a:r>
          </a:p>
          <a:p>
            <a:pPr marL="1314450" lvl="1" indent="-290513">
              <a:buFont typeface="Euphemia" pitchFamily="34" charset="0"/>
              <a:buChar char="–"/>
            </a:pPr>
            <a:r>
              <a:rPr lang="en-US" dirty="0" smtClean="0">
                <a:latin typeface="Euphemia" pitchFamily="34" charset="0"/>
              </a:rPr>
              <a:t>unfamiliar topics.</a:t>
            </a:r>
          </a:p>
          <a:p>
            <a:pPr marL="1314450" lvl="1" indent="-290513">
              <a:buFont typeface="Euphemia" pitchFamily="34" charset="0"/>
              <a:buChar char="–"/>
            </a:pPr>
            <a:r>
              <a:rPr lang="en-US" dirty="0" smtClean="0">
                <a:latin typeface="Euphemia" pitchFamily="34" charset="0"/>
              </a:rPr>
              <a:t>difficult concepts.</a:t>
            </a:r>
          </a:p>
          <a:p>
            <a:pPr marL="1314450" lvl="1" indent="-290513">
              <a:buFont typeface="Euphemia" pitchFamily="34" charset="0"/>
              <a:buChar char="–"/>
            </a:pPr>
            <a:r>
              <a:rPr lang="en-US" dirty="0" smtClean="0">
                <a:latin typeface="Euphemia" pitchFamily="34" charset="0"/>
              </a:rPr>
              <a:t>abstract terms.</a:t>
            </a:r>
          </a:p>
          <a:p>
            <a:pPr marL="677863" lvl="2" indent="-4572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  <a:latin typeface="Euphemia" pitchFamily="34" charset="0"/>
              </a:rPr>
              <a:t>considers purpose and audience.</a:t>
            </a:r>
          </a:p>
          <a:p>
            <a:pPr marL="677863" lvl="2" indent="-4572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  <a:latin typeface="Euphemia" pitchFamily="34" charset="0"/>
              </a:rPr>
              <a:t>uses carefully selected examples.</a:t>
            </a:r>
          </a:p>
          <a:p>
            <a:pPr marL="677863" lvl="2" indent="-4572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  <a:latin typeface="Euphemia" pitchFamily="34" charset="0"/>
              </a:rPr>
              <a:t>uses </a:t>
            </a:r>
            <a:r>
              <a:rPr lang="en-US" sz="2000" dirty="0" err="1" smtClean="0">
                <a:solidFill>
                  <a:schemeClr val="accent1">
                    <a:lumMod val="75000"/>
                  </a:schemeClr>
                </a:solidFill>
                <a:latin typeface="Euphemia" pitchFamily="34" charset="0"/>
              </a:rPr>
              <a:t>subexamples</a:t>
            </a: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  <a:latin typeface="Euphemia" pitchFamily="34" charset="0"/>
              </a:rPr>
              <a:t> to add detail.</a:t>
            </a:r>
          </a:p>
          <a:p>
            <a:pPr marL="677863" lvl="2" indent="-4572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  <a:latin typeface="Euphemia" pitchFamily="34" charset="0"/>
              </a:rPr>
              <a:t>organizes details effectively.</a:t>
            </a:r>
          </a:p>
          <a:p>
            <a:pPr marL="677863" lvl="2" indent="-457200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US" sz="2000" dirty="0">
              <a:solidFill>
                <a:schemeClr val="accent1">
                  <a:lumMod val="75000"/>
                </a:schemeClr>
              </a:solidFill>
              <a:latin typeface="Euphemia" pitchFamily="34" charset="0"/>
            </a:endParaRPr>
          </a:p>
          <a:p>
            <a:pPr marL="173038">
              <a:tabLst>
                <a:tab pos="115888" algn="l"/>
              </a:tabLst>
            </a:pP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Euphemia" pitchFamily="34" charset="0"/>
              </a:rPr>
              <a:t>Reading</a:t>
            </a:r>
            <a:endParaRPr lang="en-US" dirty="0">
              <a:latin typeface="Euphemia" pitchFamily="34" charset="0"/>
            </a:endParaRPr>
          </a:p>
          <a:p>
            <a:pPr marL="857250" indent="-290513">
              <a:buFont typeface="Arial" pitchFamily="34" charset="0"/>
              <a:buChar char="•"/>
            </a:pPr>
            <a:r>
              <a:rPr lang="en-US" sz="2200" dirty="0" smtClean="0">
                <a:solidFill>
                  <a:schemeClr val="accent1">
                    <a:lumMod val="75000"/>
                  </a:schemeClr>
                </a:solidFill>
                <a:latin typeface="Euphemia" pitchFamily="34" charset="0"/>
              </a:rPr>
              <a:t>“The Brains of the Animal Kingdom,” </a:t>
            </a:r>
            <a:r>
              <a:rPr lang="en-US" sz="2200" dirty="0">
                <a:solidFill>
                  <a:schemeClr val="accent1">
                    <a:lumMod val="75000"/>
                  </a:schemeClr>
                </a:solidFill>
                <a:latin typeface="Euphemia" pitchFamily="34" charset="0"/>
              </a:rPr>
              <a:t>by </a:t>
            </a:r>
            <a:r>
              <a:rPr lang="en-US" sz="2200" dirty="0" err="1" smtClean="0">
                <a:solidFill>
                  <a:schemeClr val="accent1">
                    <a:lumMod val="75000"/>
                  </a:schemeClr>
                </a:solidFill>
                <a:latin typeface="Euphemia" pitchFamily="34" charset="0"/>
              </a:rPr>
              <a:t>Frans</a:t>
            </a:r>
            <a:r>
              <a:rPr lang="en-US" sz="2200" dirty="0" smtClean="0">
                <a:solidFill>
                  <a:schemeClr val="accent1">
                    <a:lumMod val="75000"/>
                  </a:schemeClr>
                </a:solidFill>
                <a:latin typeface="Euphemia" pitchFamily="34" charset="0"/>
              </a:rPr>
              <a:t> de Waal</a:t>
            </a:r>
            <a:endParaRPr lang="en-US" sz="2200" dirty="0">
              <a:solidFill>
                <a:schemeClr val="accent1">
                  <a:lumMod val="75000"/>
                </a:schemeClr>
              </a:solidFill>
              <a:latin typeface="Euphemia" pitchFamily="34" charset="0"/>
            </a:endParaRPr>
          </a:p>
          <a:p>
            <a:pPr marL="677863" marR="0" lvl="2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sz="2800" dirty="0" smtClean="0">
              <a:solidFill>
                <a:schemeClr val="accent1">
                  <a:lumMod val="75000"/>
                </a:schemeClr>
              </a:solidFill>
              <a:latin typeface="Euphemia" pitchFamily="34" charset="0"/>
            </a:endParaRPr>
          </a:p>
          <a:p>
            <a:pPr marL="509588" marR="0" lvl="2" indent="-288925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2800" dirty="0" smtClean="0">
              <a:latin typeface="Euphemia" pitchFamily="34" charset="0"/>
            </a:endParaRPr>
          </a:p>
          <a:p>
            <a:pPr marL="509588" marR="0" lvl="2" indent="-288925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2800" dirty="0" smtClean="0">
              <a:latin typeface="Euphemia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04800" y="304800"/>
            <a:ext cx="8458200" cy="6172200"/>
          </a:xfrm>
          <a:prstGeom prst="rect">
            <a:avLst/>
          </a:prstGeom>
          <a:noFill/>
          <a:ln w="57150">
            <a:solidFill>
              <a:srgbClr val="C3D97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7835" y="543059"/>
            <a:ext cx="1089258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843425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304800"/>
            <a:ext cx="8458200" cy="6172200"/>
          </a:xfrm>
          <a:prstGeom prst="rect">
            <a:avLst/>
          </a:prstGeom>
          <a:noFill/>
          <a:ln w="57150">
            <a:solidFill>
              <a:srgbClr val="C3D97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1383" y="832834"/>
            <a:ext cx="7073450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614603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304800"/>
            <a:ext cx="8458200" cy="6172200"/>
          </a:xfrm>
          <a:prstGeom prst="rect">
            <a:avLst/>
          </a:prstGeom>
          <a:noFill/>
          <a:ln w="57150">
            <a:solidFill>
              <a:srgbClr val="C3D97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691166" y="2286000"/>
            <a:ext cx="77724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3038">
              <a:tabLst>
                <a:tab pos="115888" algn="l"/>
              </a:tabLst>
            </a:pPr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  <a:latin typeface="Euphemia" pitchFamily="34" charset="0"/>
              </a:rPr>
              <a:t>Reading</a:t>
            </a:r>
          </a:p>
          <a:p>
            <a:pPr marL="173038">
              <a:tabLst>
                <a:tab pos="115888" algn="l"/>
              </a:tabLst>
            </a:pPr>
            <a:endParaRPr lang="en-US" sz="3200" dirty="0">
              <a:latin typeface="Euphemia" pitchFamily="34" charset="0"/>
            </a:endParaRPr>
          </a:p>
          <a:p>
            <a:pPr marL="857250" indent="-290513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Euphemia" pitchFamily="34" charset="0"/>
              </a:rPr>
              <a:t>“</a:t>
            </a:r>
            <a:r>
              <a:rPr lang="en-US" sz="2400" dirty="0" err="1" smtClean="0">
                <a:solidFill>
                  <a:schemeClr val="accent1">
                    <a:lumMod val="75000"/>
                  </a:schemeClr>
                </a:solidFill>
                <a:latin typeface="Euphemia" pitchFamily="34" charset="0"/>
              </a:rPr>
              <a:t>Rambos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Euphemia" pitchFamily="34" charset="0"/>
              </a:rPr>
              <a:t> of the Road,” 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Euphemia" pitchFamily="34" charset="0"/>
              </a:rPr>
              <a:t>by 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Euphemia" pitchFamily="34" charset="0"/>
              </a:rPr>
              <a:t>Martin Gottfried</a:t>
            </a:r>
            <a:endParaRPr lang="en-US" sz="2400" dirty="0">
              <a:solidFill>
                <a:schemeClr val="accent1">
                  <a:lumMod val="75000"/>
                </a:schemeClr>
              </a:solidFill>
              <a:latin typeface="Euphemi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30491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304800"/>
            <a:ext cx="8458200" cy="6172200"/>
          </a:xfrm>
          <a:prstGeom prst="rect">
            <a:avLst/>
          </a:prstGeom>
          <a:noFill/>
          <a:ln w="57150">
            <a:solidFill>
              <a:srgbClr val="C3D97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7121" y="571500"/>
            <a:ext cx="5713557" cy="563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940315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304800"/>
            <a:ext cx="8458200" cy="6172200"/>
          </a:xfrm>
          <a:prstGeom prst="rect">
            <a:avLst/>
          </a:prstGeom>
          <a:noFill/>
          <a:ln w="57150">
            <a:solidFill>
              <a:srgbClr val="C3D97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85800" y="609600"/>
            <a:ext cx="7848600" cy="1200329"/>
          </a:xfrm>
          <a:prstGeom prst="rect">
            <a:avLst/>
          </a:prstGeom>
          <a:solidFill>
            <a:srgbClr val="6E9DC8"/>
          </a:solidFill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  <a:latin typeface="Euphemia" pitchFamily="34" charset="0"/>
              </a:rPr>
              <a:t>Integrating </a:t>
            </a:r>
            <a:r>
              <a:rPr lang="en-US" sz="3600" b="1" dirty="0" smtClean="0">
                <a:solidFill>
                  <a:schemeClr val="bg1"/>
                </a:solidFill>
                <a:latin typeface="Euphemia" pitchFamily="34" charset="0"/>
              </a:rPr>
              <a:t>Illustration into </a:t>
            </a:r>
            <a:endParaRPr lang="en-US" sz="3600" b="1" dirty="0" smtClean="0">
              <a:solidFill>
                <a:schemeClr val="bg1"/>
              </a:solidFill>
              <a:latin typeface="Euphemia" pitchFamily="34" charset="0"/>
            </a:endParaRPr>
          </a:p>
          <a:p>
            <a:r>
              <a:rPr lang="en-US" sz="3600" b="1" dirty="0" smtClean="0">
                <a:solidFill>
                  <a:schemeClr val="bg1"/>
                </a:solidFill>
                <a:latin typeface="Euphemia" pitchFamily="34" charset="0"/>
              </a:rPr>
              <a:t>An Essay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9600" y="1990516"/>
            <a:ext cx="80010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3037">
              <a:tabLst>
                <a:tab pos="115888" algn="l"/>
              </a:tabLst>
            </a:pPr>
            <a:endParaRPr lang="en-US" sz="2800" dirty="0" smtClean="0">
              <a:solidFill>
                <a:schemeClr val="accent6">
                  <a:lumMod val="75000"/>
                </a:schemeClr>
              </a:solidFill>
              <a:latin typeface="Euphemia" pitchFamily="34" charset="0"/>
            </a:endParaRPr>
          </a:p>
          <a:p>
            <a:pPr marL="1144587" lvl="1" indent="-514350">
              <a:buFont typeface="+mj-lt"/>
              <a:buAutoNum type="arabicPeriod"/>
              <a:tabLst>
                <a:tab pos="115888" algn="l"/>
              </a:tabLst>
            </a:pP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Euphemia" pitchFamily="34" charset="0"/>
              </a:rPr>
              <a:t>Choose effective examples.</a:t>
            </a:r>
          </a:p>
          <a:p>
            <a:pPr marL="1144587" lvl="1" indent="-514350">
              <a:buFont typeface="+mj-lt"/>
              <a:buAutoNum type="arabicPeriod"/>
              <a:tabLst>
                <a:tab pos="115888" algn="l"/>
              </a:tabLst>
            </a:pPr>
            <a:endParaRPr lang="en-US" sz="3200" dirty="0">
              <a:solidFill>
                <a:schemeClr val="accent1">
                  <a:lumMod val="75000"/>
                </a:schemeClr>
              </a:solidFill>
              <a:latin typeface="Euphemia" pitchFamily="34" charset="0"/>
            </a:endParaRPr>
          </a:p>
          <a:p>
            <a:pPr marL="1144587" lvl="1" indent="-514350">
              <a:buFont typeface="+mj-lt"/>
              <a:buAutoNum type="arabicPeriod"/>
              <a:tabLst>
                <a:tab pos="115888" algn="l"/>
              </a:tabLst>
            </a:pP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Euphemia" pitchFamily="34" charset="0"/>
              </a:rPr>
              <a:t>Use transitions such as “for instance” or “for example.”</a:t>
            </a:r>
          </a:p>
          <a:p>
            <a:pPr marL="1144587" lvl="1" indent="-514350">
              <a:buFont typeface="+mj-lt"/>
              <a:buAutoNum type="arabicPeriod"/>
              <a:tabLst>
                <a:tab pos="115888" algn="l"/>
              </a:tabLst>
            </a:pPr>
            <a:endParaRPr lang="en-US" sz="3200" dirty="0">
              <a:solidFill>
                <a:schemeClr val="accent1">
                  <a:lumMod val="75000"/>
                </a:schemeClr>
              </a:solidFill>
              <a:latin typeface="Euphemia" pitchFamily="34" charset="0"/>
            </a:endParaRPr>
          </a:p>
          <a:p>
            <a:pPr marL="1144587" lvl="1" indent="-514350">
              <a:buFont typeface="+mj-lt"/>
              <a:buAutoNum type="arabicPeriod"/>
              <a:tabLst>
                <a:tab pos="115888" algn="l"/>
              </a:tabLst>
            </a:pP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Euphemia" pitchFamily="34" charset="0"/>
              </a:rPr>
              <a:t>Provide enough details about the example to support your point.</a:t>
            </a:r>
          </a:p>
          <a:p>
            <a:pPr marL="630237" lvl="1">
              <a:tabLst>
                <a:tab pos="115888" algn="l"/>
              </a:tabLst>
            </a:pPr>
            <a:endParaRPr lang="en-US" sz="1200" dirty="0" smtClean="0">
              <a:latin typeface="Euphemia" pitchFamily="34" charset="0"/>
            </a:endParaRPr>
          </a:p>
          <a:p>
            <a:pPr marL="630237" lvl="1">
              <a:tabLst>
                <a:tab pos="115888" algn="l"/>
              </a:tabLst>
            </a:pPr>
            <a:endParaRPr lang="en-US" sz="1200" dirty="0" smtClean="0">
              <a:latin typeface="Euphemia" pitchFamily="34" charset="0"/>
            </a:endParaRPr>
          </a:p>
          <a:p>
            <a:pPr marL="173038">
              <a:tabLst>
                <a:tab pos="115888" algn="l"/>
              </a:tabLst>
            </a:pPr>
            <a:endParaRPr lang="en-US" sz="2400" dirty="0" smtClean="0">
              <a:solidFill>
                <a:schemeClr val="accent1">
                  <a:lumMod val="75000"/>
                </a:schemeClr>
              </a:solidFill>
              <a:latin typeface="Euphemia" pitchFamily="34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4080" y="623038"/>
            <a:ext cx="1290320" cy="11734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885943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309</TotalTime>
  <Words>407</Words>
  <Application>Microsoft Office PowerPoint</Application>
  <PresentationFormat>On-screen Show (4:3)</PresentationFormat>
  <Paragraphs>92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Macmillan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Leah Rang</dc:creator>
  <cp:lastModifiedBy>Leah Rang</cp:lastModifiedBy>
  <cp:revision>13</cp:revision>
  <dcterms:created xsi:type="dcterms:W3CDTF">2014-12-08T15:29:53Z</dcterms:created>
  <dcterms:modified xsi:type="dcterms:W3CDTF">2014-12-08T20:39:47Z</dcterms:modified>
</cp:coreProperties>
</file>