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18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543800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rgbClr val="A4C539"/>
                </a:solidFill>
                <a:latin typeface="Euphemia" pitchFamily="34" charset="0"/>
              </a:rPr>
              <a:t>Definition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Explaining What You Mean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717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Reading Actively and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Thinking Critically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173037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Preview.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Understand the definition.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Identify the strategies the writer uses to explain the term.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Think about the meaning.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Consider your reactions.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44080" y="6096000"/>
            <a:ext cx="136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4711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Extended Definitions</a:t>
            </a: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Are the definitions expressed in objective language?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Are the definitions evasive?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Is the term defined completely?</a:t>
            </a:r>
          </a:p>
        </p:txBody>
      </p:sp>
    </p:spTree>
    <p:extLst>
      <p:ext uri="{BB962C8B-B14F-4D97-AF65-F5344CB8AC3E}">
        <p14:creationId xmlns:p14="http://schemas.microsoft.com/office/powerpoint/2010/main" val="1308557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Essay Assignment</a:t>
            </a: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Prewriting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Select a topic.</a:t>
            </a:r>
            <a:endParaRPr lang="en-US" sz="900" dirty="0">
              <a:latin typeface="Euphemia" pitchFamily="34" charset="0"/>
            </a:endParaRP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Narrow your topic to a more specific term.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Consider your purpose, audience, and point of view.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Identify distinguishing characteristics and supporting details.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Generate supporting details.</a:t>
            </a: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25426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Organizing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Drafting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thesis statement.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Choose a method of organization.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extended definition essay.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Revising</a:t>
            </a:r>
          </a:p>
          <a:p>
            <a:pPr marL="1601787" lvl="2" indent="-514350">
              <a:buFont typeface="+mj-lt"/>
              <a:buAutoNum type="arabicPeriod" startAt="9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Evaluate your draft and revise as necessary.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Editing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Proofreading</a:t>
            </a:r>
          </a:p>
          <a:p>
            <a:pPr marL="1601787" lvl="2" indent="-514350">
              <a:buFont typeface="+mj-lt"/>
              <a:buAutoNum type="arabicPeriod" startAt="10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Edit and proofread your essay.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48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633" y="304801"/>
            <a:ext cx="3743325" cy="226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535" y="2550688"/>
            <a:ext cx="3728730" cy="380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386" y="2296733"/>
            <a:ext cx="2057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50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of Chapter 18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4478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Characteristics of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Extended Definitions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Reading: </a:t>
            </a:r>
            <a:r>
              <a:rPr lang="en-US" sz="2000" dirty="0" smtClean="0">
                <a:latin typeface="Euphemia" pitchFamily="34" charset="0"/>
              </a:rPr>
              <a:t>“</a:t>
            </a:r>
            <a:r>
              <a:rPr lang="en-US" sz="2000" dirty="0" err="1" smtClean="0">
                <a:latin typeface="Euphemia" pitchFamily="34" charset="0"/>
              </a:rPr>
              <a:t>Freegans</a:t>
            </a:r>
            <a:r>
              <a:rPr lang="en-US" sz="2000" dirty="0" smtClean="0">
                <a:latin typeface="Euphemia" pitchFamily="34" charset="0"/>
              </a:rPr>
              <a:t>: They Live Off What We Throw Away,” by Jan Goodwin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50" dirty="0" smtClean="0">
              <a:latin typeface="Euphemia" pitchFamily="34" charset="0"/>
            </a:endParaRPr>
          </a:p>
          <a:p>
            <a:pPr marL="225425" lvl="1">
              <a:spcBef>
                <a:spcPct val="20000"/>
              </a:spcBef>
              <a:defRPr/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Visualizing an Extended Definition Essay: A Graphic Organizer</a:t>
            </a:r>
          </a:p>
          <a:p>
            <a:pPr marL="1025525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“Dude, Do You Know What You Just Said?” by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Mik</a:t>
            </a:r>
            <a:r>
              <a:rPr lang="en-US" sz="2000" dirty="0" smtClean="0">
                <a:latin typeface="Euphemia" pitchFamily="34" charset="0"/>
              </a:rPr>
              <a:t>e </a:t>
            </a:r>
            <a:r>
              <a:rPr lang="en-US" sz="2000" dirty="0" err="1" smtClean="0">
                <a:latin typeface="Euphemia" pitchFamily="34" charset="0"/>
              </a:rPr>
              <a:t>Crissey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Integrating Definition into an Essay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 Actively and Thinking Critically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Analyzing Extended Definitions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7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5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for Chapter </a:t>
            </a: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18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7389" y="1371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lvl="2" indent="-288925">
              <a:spcBef>
                <a:spcPct val="20000"/>
              </a:spcBef>
              <a:defRPr/>
            </a:pP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 Guided Writing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Assignment</a:t>
            </a:r>
          </a:p>
          <a:p>
            <a:pPr marL="509588" lvl="2" indent="-288925">
              <a:spcBef>
                <a:spcPct val="20000"/>
              </a:spcBef>
              <a:defRPr/>
            </a:pPr>
            <a:endParaRPr lang="en-US" sz="1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Readings: Extended Definition in Action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Student Essay: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“Guerrilla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 Street Art: A New Use of Public Space,” by Kate Atkinson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Definition Combined with Other Patterns: </a:t>
            </a:r>
            <a:r>
              <a:rPr lang="en-US" sz="2000" dirty="0" smtClean="0">
                <a:latin typeface="Euphemia" pitchFamily="34" charset="0"/>
              </a:rPr>
              <a:t>“Dating on the Autism Spectrum,” by Emily Shire </a:t>
            </a:r>
          </a:p>
          <a:p>
            <a:pPr marL="219075" lvl="0">
              <a:spcBef>
                <a:spcPct val="20000"/>
              </a:spcBef>
              <a:defRPr/>
            </a:pPr>
            <a:endParaRPr lang="en-US" sz="2000" dirty="0" smtClean="0"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Applying Your Skills: Additional Essay Assignments</a:t>
            </a:r>
            <a:endParaRPr kumimoji="0" lang="en-US" sz="24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92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What Is Definition?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Definition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 </a:t>
            </a:r>
            <a:r>
              <a:rPr lang="en-US" sz="3200" dirty="0" smtClean="0">
                <a:latin typeface="Euphemia" pitchFamily="34" charset="0"/>
              </a:rPr>
              <a:t>explains what a term means or which meaning is intended when a word has several different meanings.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98" y="12192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7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Characteristics of </a:t>
            </a:r>
            <a:endParaRPr lang="en-US" sz="4400" b="1" dirty="0">
              <a:solidFill>
                <a:schemeClr val="bg1"/>
              </a:solidFill>
              <a:latin typeface="Euphemia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Extended Definitions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56049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Extended Definition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is focused and detailed.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often includes a standard definition of the term:</a:t>
            </a: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term</a:t>
            </a: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class</a:t>
            </a:r>
          </a:p>
          <a:p>
            <a:pPr marL="1314450" lvl="1" indent="-2905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characteristics or details</a:t>
            </a:r>
            <a:endParaRPr lang="en-US" dirty="0" smtClean="0">
              <a:latin typeface="Euphemia" pitchFamily="34" charset="0"/>
            </a:endParaRP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is focused and detailed.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makes a point.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other patterns of development.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may use negation and address misconceptions.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05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  <a:endParaRPr lang="en-US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Freegans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They Live Off What We Throw Away,” by Jan Goodwin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40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704850"/>
            <a:ext cx="5572125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26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1166" y="22860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</a:p>
          <a:p>
            <a:pPr marL="173038">
              <a:tabLst>
                <a:tab pos="115888" algn="l"/>
              </a:tabLst>
            </a:pPr>
            <a:endParaRPr lang="en-US" sz="32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“Dude, Do You Know What You Just Said?” by Mike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Crissey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9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619125"/>
            <a:ext cx="55721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765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Integrating Definition  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into an Essay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The following kinds of terms usually require definition:</a:t>
            </a:r>
          </a:p>
          <a:p>
            <a:pPr marL="1144587" lvl="1" indent="-51435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Judgmental or controversial terms</a:t>
            </a:r>
          </a:p>
          <a:p>
            <a:pPr marL="1144587" lvl="1" indent="-51435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Technical terms</a:t>
            </a:r>
          </a:p>
          <a:p>
            <a:pPr marL="1144587" lvl="1" indent="-51435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Abstract terms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78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407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17</cp:revision>
  <dcterms:created xsi:type="dcterms:W3CDTF">2014-12-08T15:29:53Z</dcterms:created>
  <dcterms:modified xsi:type="dcterms:W3CDTF">2014-12-08T20:40:59Z</dcterms:modified>
</cp:coreProperties>
</file>