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19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543800" cy="2286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rgbClr val="A4C539"/>
                </a:solidFill>
                <a:latin typeface="Euphemia" pitchFamily="34" charset="0"/>
              </a:rPr>
              <a:t>Cause and Effect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Using Reasons and Results to Explain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057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931" y="536232"/>
            <a:ext cx="5595938" cy="570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806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Integrating </a:t>
            </a:r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Cause and Effect</a:t>
            </a:r>
            <a:endParaRPr lang="en-US" sz="3600" b="1" dirty="0" smtClean="0">
              <a:solidFill>
                <a:schemeClr val="bg1"/>
              </a:solidFill>
              <a:latin typeface="Euphemia" pitchFamily="34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into an Essay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7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Introduce the causal analysis.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Keep the causal explanation direct and simple.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causal analysis to emphasize why particular points or ideas are important.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368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Reading Actively and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Thinking Critically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800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173037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Preview.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Identify the causal relationship.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Establish the sequence of events.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Think about the meaning.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Consider your reactions.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44080" y="6096000"/>
            <a:ext cx="136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12704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Cause and Effect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is the writer’s purpose?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Does the writer cover all major causes or effects fairly?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Does the writer provide sufficient evidence for the causal relationship?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Does the writer avoid common reasoning errors?</a:t>
            </a:r>
          </a:p>
        </p:txBody>
      </p:sp>
    </p:spTree>
    <p:extLst>
      <p:ext uri="{BB962C8B-B14F-4D97-AF65-F5344CB8AC3E}">
        <p14:creationId xmlns:p14="http://schemas.microsoft.com/office/powerpoint/2010/main" val="129620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Essay Assignment</a:t>
            </a: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Prewriting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Select a topic.</a:t>
            </a:r>
            <a:endParaRPr lang="en-US" sz="900" dirty="0">
              <a:latin typeface="Euphemia" pitchFamily="34" charset="0"/>
            </a:endParaRP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Consider your purpose, audience, and point of view.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Discover causes and effects.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Identify primary causes and effects.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Gather evidence to support your thesis.</a:t>
            </a: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373783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Organizing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Drafting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thesis statement.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Choose a method of organization.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cause-and-effect essay.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Revising</a:t>
            </a:r>
          </a:p>
          <a:p>
            <a:pPr marL="1601787" lvl="2" indent="-514350">
              <a:buFont typeface="+mj-lt"/>
              <a:buAutoNum type="arabicPeriod" startAt="9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Evaluate your draft and revise as necessary.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Editing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Proofreading</a:t>
            </a:r>
          </a:p>
          <a:p>
            <a:pPr marL="1601787" lvl="2" indent="-514350">
              <a:buFont typeface="+mj-lt"/>
              <a:buAutoNum type="arabicPeriod" startAt="10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Edit and proofread your essay.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016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87294"/>
            <a:ext cx="2057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6149"/>
            <a:ext cx="4012406" cy="453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634" y="4899376"/>
            <a:ext cx="4008750" cy="156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37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of Chapter 19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4478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Characteristics of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Cause-and-Effect Essays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Reading: </a:t>
            </a:r>
            <a:r>
              <a:rPr lang="en-US" sz="2000" dirty="0" smtClean="0">
                <a:latin typeface="Euphemia" pitchFamily="34" charset="0"/>
              </a:rPr>
              <a:t>“Why Summer Makes Us Lazy,” by Maria </a:t>
            </a:r>
            <a:r>
              <a:rPr lang="en-US" sz="2000" dirty="0" err="1" smtClean="0">
                <a:latin typeface="Euphemia" pitchFamily="34" charset="0"/>
              </a:rPr>
              <a:t>Konnikova</a:t>
            </a:r>
            <a:endParaRPr lang="en-US" sz="2000" dirty="0" smtClean="0">
              <a:latin typeface="Euphemia" pitchFamily="34" charset="0"/>
            </a:endParaRP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50" dirty="0" smtClean="0">
              <a:latin typeface="Euphemia" pitchFamily="34" charset="0"/>
            </a:endParaRPr>
          </a:p>
          <a:p>
            <a:pPr marL="225425" lvl="1">
              <a:spcBef>
                <a:spcPct val="20000"/>
              </a:spcBef>
              <a:defRPr/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Visualizing Cause-and-Effect Essays: Three Graphic Organizers</a:t>
            </a:r>
          </a:p>
          <a:p>
            <a:pPr marL="1025525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“How Labels Like </a:t>
            </a:r>
            <a:r>
              <a:rPr kumimoji="0" lang="en-US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Black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 and </a:t>
            </a:r>
            <a:r>
              <a:rPr lang="en-US" sz="2000" i="1" dirty="0" smtClean="0">
                <a:latin typeface="Euphemia" pitchFamily="34" charset="0"/>
              </a:rPr>
              <a:t>Working Class</a:t>
            </a:r>
            <a:r>
              <a:rPr lang="en-US" sz="2000" dirty="0" smtClean="0">
                <a:latin typeface="Euphemia" pitchFamily="34" charset="0"/>
              </a:rPr>
              <a:t> Shape Your Identity,” by Adam Alter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Integrating Cause and Effect into an Essay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 Actively and Thinking Critically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Analyzing Cause and Effect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7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51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for Chapter </a:t>
            </a: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19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12192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lvl="2" indent="-288925">
              <a:spcBef>
                <a:spcPct val="20000"/>
              </a:spcBef>
              <a:defRPr/>
            </a:pP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 Guided Writing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Assignment</a:t>
            </a:r>
          </a:p>
          <a:p>
            <a:pPr marL="509588" lvl="2" indent="-288925">
              <a:spcBef>
                <a:spcPct val="20000"/>
              </a:spcBef>
              <a:defRPr/>
            </a:pPr>
            <a:endParaRPr lang="en-US" sz="1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Readings: Cause and Effect in Action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Student Essay: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“Is Sharing Files Online Killing Music?” by Jonathan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Adamczak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latin typeface="Euphemia" pitchFamily="34" charset="0"/>
            </a:endParaRPr>
          </a:p>
          <a:p>
            <a:pPr marL="561975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Cause and Effect Essay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lang="en-US" sz="2000" dirty="0" smtClean="0">
                <a:latin typeface="Euphemia" pitchFamily="34" charset="0"/>
              </a:rPr>
              <a:t>“Can Diet Help Stop Depression and Violence?” by </a:t>
            </a:r>
            <a:r>
              <a:rPr lang="en-US" sz="2000" dirty="0" err="1" smtClean="0">
                <a:latin typeface="Euphemia" pitchFamily="34" charset="0"/>
              </a:rPr>
              <a:t>Jurriaan</a:t>
            </a:r>
            <a:r>
              <a:rPr lang="en-US" sz="2000" dirty="0" smtClean="0">
                <a:latin typeface="Euphemia" pitchFamily="34" charset="0"/>
              </a:rPr>
              <a:t> Kamp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Cause and Effect Combined with Other Patterns: </a:t>
            </a:r>
            <a:r>
              <a:rPr lang="en-US" sz="2000" dirty="0" smtClean="0">
                <a:latin typeface="Euphemia" pitchFamily="34" charset="0"/>
              </a:rPr>
              <a:t>“Dining in the Dark,” by Charles Spence and </a:t>
            </a:r>
            <a:r>
              <a:rPr lang="en-US" sz="2000" dirty="0" err="1" smtClean="0">
                <a:latin typeface="Euphemia" pitchFamily="34" charset="0"/>
              </a:rPr>
              <a:t>Betina</a:t>
            </a:r>
            <a:r>
              <a:rPr lang="en-US" sz="2000" dirty="0" smtClean="0">
                <a:latin typeface="Euphemia" pitchFamily="34" charset="0"/>
              </a:rPr>
              <a:t> </a:t>
            </a:r>
            <a:r>
              <a:rPr lang="en-US" sz="2000" dirty="0" err="1" smtClean="0">
                <a:latin typeface="Euphemia" pitchFamily="34" charset="0"/>
              </a:rPr>
              <a:t>Piqueras-Fiszman</a:t>
            </a:r>
            <a:endParaRPr lang="en-US" sz="2000" dirty="0" smtClean="0"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Applying Your Skills: Additional Essay Assignments</a:t>
            </a:r>
            <a:endParaRPr kumimoji="0" lang="en-US" sz="24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43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5334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What Are Causes and Effects?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001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latin typeface="Euphemia" pitchFamily="34" charset="0"/>
              </a:rPr>
              <a:t>A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cause-and-effect </a:t>
            </a:r>
            <a:r>
              <a:rPr lang="en-US" sz="3200" dirty="0" smtClean="0">
                <a:latin typeface="Euphemia" pitchFamily="34" charset="0"/>
              </a:rPr>
              <a:t>essay, also called a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causal analysis</a:t>
            </a:r>
            <a:r>
              <a:rPr lang="en-US" sz="3200" dirty="0" smtClean="0">
                <a:latin typeface="Euphemia" pitchFamily="34" charset="0"/>
              </a:rPr>
              <a:t>, analyzes:</a:t>
            </a:r>
          </a:p>
          <a:p>
            <a:pPr marL="1144588" lvl="1" indent="-514350">
              <a:buAutoNum type="arabicPeriod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144588" lvl="1" indent="-514350">
              <a:buAutoNum type="arabicPeriod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Causes (why an event or phenomenon happens),</a:t>
            </a:r>
          </a:p>
          <a:p>
            <a:pPr marL="1144588" lvl="1" indent="-514350">
              <a:buAutoNum type="arabicPeriod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144588" lvl="1" indent="-514350">
              <a:buAutoNum type="arabicPeriod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Effects (what happens because of the event or phenomenon), or </a:t>
            </a:r>
          </a:p>
          <a:p>
            <a:pPr marL="1144588" lvl="1" indent="-514350">
              <a:buAutoNum type="arabicPeriod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144588" lvl="1" indent="-514350">
              <a:buAutoNum type="arabicPeriod"/>
              <a:tabLst>
                <a:tab pos="115888" algn="l"/>
              </a:tabLst>
            </a:pPr>
            <a:r>
              <a:rPr lang="en-US" sz="2800" dirty="0" smtClean="0">
                <a:latin typeface="Euphemia" pitchFamily="34" charset="0"/>
              </a:rPr>
              <a:t>Both causes and effects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687388" indent="-514350">
              <a:buAutoNum type="arabicPeriod" startAt="3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687388" indent="-514350">
              <a:buAutoNum type="arabicPeriod" startAt="3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98" y="572869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21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Characteristics of </a:t>
            </a:r>
            <a:endParaRPr lang="en-US" sz="4400" b="1" dirty="0">
              <a:solidFill>
                <a:schemeClr val="bg1"/>
              </a:solidFill>
              <a:latin typeface="Euphemia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Cause-and-Effect Essays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56049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Causal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Analysis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may focus on causes, effects, or both.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includes a clear thesis statement.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is logically organized.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explains each cause or effect fully.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may challenge readers’ assumptions or offer surprising reasons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05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05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  <a:endParaRPr lang="en-US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“Why Summer Makes Us Lazy,” Maria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Konnikova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27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43" y="707617"/>
            <a:ext cx="6143625" cy="536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85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7" y="685800"/>
            <a:ext cx="6677025" cy="515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35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692150"/>
            <a:ext cx="6667500" cy="539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77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1166" y="22860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</a:p>
          <a:p>
            <a:pPr marL="173038">
              <a:tabLst>
                <a:tab pos="115888" algn="l"/>
              </a:tabLst>
            </a:pPr>
            <a:endParaRPr lang="en-US" sz="32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“How Labels Like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Black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and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Working Class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Shape Your Identity,” by Adam Alter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91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461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18</cp:revision>
  <dcterms:created xsi:type="dcterms:W3CDTF">2014-12-08T15:29:53Z</dcterms:created>
  <dcterms:modified xsi:type="dcterms:W3CDTF">2014-12-08T20:41:17Z</dcterms:modified>
</cp:coreProperties>
</file>