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0" y="-8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18DF4-2D5F-49DC-AF3C-1A4B79072506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32BF1-11F7-4123-A2A9-09339951D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8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9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06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34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576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45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75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11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1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73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329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60BA58-EFEE-418F-A3D5-282A2955DB6F}" type="datetimeFigureOut">
              <a:rPr lang="en-US" smtClean="0"/>
              <a:t>12/8/2014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A4F1D-3199-4CC7-A427-2927EA4E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44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962400" y="762000"/>
            <a:ext cx="4495800" cy="1447800"/>
          </a:xfrm>
          <a:prstGeom prst="rect">
            <a:avLst/>
          </a:prstGeom>
          <a:solidFill>
            <a:srgbClr val="6E9DC8"/>
          </a:solidFill>
          <a:ln>
            <a:solidFill>
              <a:schemeClr val="bg1"/>
            </a:solidFill>
          </a:ln>
        </p:spPr>
        <p:txBody>
          <a:bodyPr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/>
            </a:r>
            <a:b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</a:br>
            <a:r>
              <a:rPr kumimoji="0" lang="en-US" sz="4800" b="1" i="0" u="none" strike="noStrike" kern="1200" cap="small" spc="6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chapter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20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3581400"/>
            <a:ext cx="7543800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6000" b="1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Reading Arguments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0999"/>
            <a:ext cx="2010938" cy="18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1219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7848600" cy="1200329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Reading Actively and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Thinking Critically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8001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7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Before You Read</a:t>
            </a:r>
          </a:p>
          <a:p>
            <a:pPr marL="173037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Think about the title.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Check the author’s name and credentials.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Look for the original source of publication, its slant, and its intended audience.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Check the publication date.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Preview the essay.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Think about the issue before you read.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80" y="623038"/>
            <a:ext cx="1290320" cy="117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44080" y="6096000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70355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09600" y="2057400"/>
            <a:ext cx="8001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7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While You Read</a:t>
            </a:r>
          </a:p>
          <a:p>
            <a:pPr marL="173037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Read first for an initial impression.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Read a second time with a pen in hand.</a:t>
            </a:r>
          </a:p>
          <a:p>
            <a:pPr marL="1601787" lvl="2" indent="-514350">
              <a:buFont typeface="+mj-lt"/>
              <a:buAutoNum type="arabicPeriod"/>
              <a:tabLst>
                <a:tab pos="115888" algn="l"/>
              </a:tabLst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Euphemia" pitchFamily="34" charset="0"/>
              </a:rPr>
              <a:t>Check your comprehension by summarizing or drawing a graphic organizer</a:t>
            </a:r>
          </a:p>
          <a:p>
            <a:pPr marL="1087437" lvl="2">
              <a:tabLst>
                <a:tab pos="115888" algn="l"/>
              </a:tabLst>
            </a:pPr>
            <a:endParaRPr lang="en-US" sz="2400" dirty="0" smtClean="0">
              <a:solidFill>
                <a:schemeClr val="tx2">
                  <a:lumMod val="50000"/>
                </a:schemeClr>
              </a:solidFill>
              <a:latin typeface="Euphemi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4080" y="6096000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04444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838200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Analyzing the Basic Components of an Argument</a:t>
            </a: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The writer’s purpose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The intended audience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The writer’s credibility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Support: reasons and evidence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Definitions of key terms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4080" y="6096000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9685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887" y="457200"/>
            <a:ext cx="8001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630237" lvl="1">
              <a:tabLst>
                <a:tab pos="115888" algn="l"/>
              </a:tabLst>
            </a:pPr>
            <a:endParaRPr lang="en-US" sz="1200" dirty="0" smtClean="0">
              <a:latin typeface="Euphemia" pitchFamily="34" charset="0"/>
            </a:endParaRPr>
          </a:p>
          <a:p>
            <a:pPr marL="173038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Identifying Emotional Appeals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4080" y="6096000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99671"/>
            <a:ext cx="6531399" cy="4696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041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4814" y="533400"/>
            <a:ext cx="8001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Evaluating Opposing Viewpoints</a:t>
            </a:r>
          </a:p>
          <a:p>
            <a:pPr marL="173038">
              <a:tabLst>
                <a:tab pos="115888" algn="l"/>
              </a:tabLst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Does the author state the opposing viewpoint clearly?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Does the author present the opposing viewpoint fairly and completely?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Does the author clearly show why he or she considers the opposing viewpoint wrong or inappropriate?</a:t>
            </a: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630238" indent="-457200">
              <a:buFont typeface="Arial" pitchFamily="34" charset="0"/>
              <a:buChar char="•"/>
              <a:tabLst>
                <a:tab pos="115888" algn="l"/>
              </a:tabLst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Does the author acknowledge or accommodate points that cannot be refuted?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44080" y="6096000"/>
            <a:ext cx="1366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23257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940" y="914467"/>
            <a:ext cx="4506557" cy="552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25887" y="4572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Detecting Faulty Reasoning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49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Contents of Chapter 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577662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  <a:ea typeface="+mn-ea"/>
                <a:cs typeface="+mn-cs"/>
              </a:rPr>
              <a:t>The Basic Parts of an Argument</a:t>
            </a:r>
          </a:p>
          <a:p>
            <a:pPr marL="971550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Reading: </a:t>
            </a:r>
            <a:r>
              <a:rPr lang="en-US" sz="2000" dirty="0" smtClean="0">
                <a:latin typeface="Euphemia" pitchFamily="34" charset="0"/>
              </a:rPr>
              <a:t>“Organ Donation: A Life-Saving Gift,” by </a:t>
            </a:r>
            <a:r>
              <a:rPr lang="en-US" sz="2000" dirty="0" err="1" smtClean="0">
                <a:latin typeface="Euphemia" pitchFamily="34" charset="0"/>
              </a:rPr>
              <a:t>Quinne</a:t>
            </a:r>
            <a:r>
              <a:rPr lang="en-US" sz="2000" dirty="0" smtClean="0">
                <a:latin typeface="Euphemia" pitchFamily="34" charset="0"/>
              </a:rPr>
              <a:t> </a:t>
            </a:r>
            <a:r>
              <a:rPr lang="en-US" sz="2000" dirty="0" err="1" smtClean="0">
                <a:latin typeface="Euphemia" pitchFamily="34" charset="0"/>
              </a:rPr>
              <a:t>Sember</a:t>
            </a:r>
            <a:endParaRPr lang="en-US" sz="2000" dirty="0" smtClean="0">
              <a:latin typeface="Euphemia" pitchFamily="34" charset="0"/>
            </a:endParaRPr>
          </a:p>
          <a:p>
            <a:pPr marL="971550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Reading</a:t>
            </a:r>
            <a:r>
              <a:rPr lang="en-US" sz="2000" dirty="0" smtClean="0">
                <a:latin typeface="Euphemia" pitchFamily="34" charset="0"/>
              </a:rPr>
              <a:t>: “Tipping Is an Abomination,” by Brian Palmer</a:t>
            </a:r>
          </a:p>
          <a:p>
            <a:pPr marL="971550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050" dirty="0" smtClean="0">
              <a:latin typeface="Euphemia" pitchFamily="34" charset="0"/>
            </a:endParaRPr>
          </a:p>
          <a:p>
            <a:pPr marL="225425" lvl="1">
              <a:spcBef>
                <a:spcPct val="20000"/>
              </a:spcBef>
              <a:defRPr/>
            </a:pPr>
            <a:r>
              <a:rPr lang="en-US" sz="23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 Actively and Thinking Critically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Before You Read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While You Read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Analyzing the Basic Components of an Argument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Identifying Emotional Appeals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Evaluating Opposing Viewpoints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Detecting Faulty Reasoning</a:t>
            </a:r>
          </a:p>
          <a:p>
            <a:pPr marL="563563" lvl="2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700" i="0" u="none" strike="noStrike" kern="1200" cap="none" spc="0" normalizeH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07835" y="6096000"/>
            <a:ext cx="137896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280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uphemia" pitchFamily="34" charset="0"/>
                <a:ea typeface="+mj-ea"/>
                <a:cs typeface="+mj-cs"/>
              </a:rPr>
              <a:t>Contents for Chapter </a:t>
            </a: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20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uphemia" pitchFamily="34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213360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lvl="2" indent="-288925">
              <a:spcBef>
                <a:spcPct val="20000"/>
              </a:spcBef>
              <a:defRPr/>
            </a:pP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09588" lvl="2" indent="-288925">
              <a:spcBef>
                <a:spcPct val="20000"/>
              </a:spcBef>
              <a:defRPr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09588" lvl="2" indent="-288925">
              <a:spcBef>
                <a:spcPct val="20000"/>
              </a:spcBef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Readings: Argument in Action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400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Euphemia" pitchFamily="34" charset="0"/>
              </a:rPr>
              <a:t>Reading: </a:t>
            </a:r>
            <a:r>
              <a:rPr kumimoji="0" lang="en-US" sz="2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“How (and Why) to Stop Multitasking,” by Peter </a:t>
            </a:r>
            <a:r>
              <a:rPr kumimoji="0" lang="en-US" sz="2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Euphemia" pitchFamily="34" charset="0"/>
              </a:rPr>
              <a:t>Bregman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latin typeface="Euphemia" pitchFamily="34" charset="0"/>
            </a:endParaRPr>
          </a:p>
          <a:p>
            <a:pPr marL="561975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Reading: </a:t>
            </a:r>
            <a:r>
              <a:rPr lang="en-US" sz="2000" dirty="0" smtClean="0">
                <a:latin typeface="Euphemia" pitchFamily="34" charset="0"/>
              </a:rPr>
              <a:t>“In Defense of Multitasking,” by David Silverman</a:t>
            </a:r>
            <a:endParaRPr kumimoji="0" lang="en-US" sz="20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Euphemia" pitchFamily="34" charset="0"/>
            </a:endParaRPr>
          </a:p>
          <a:p>
            <a:pPr marL="561975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0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Euphemia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462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848600" cy="646331"/>
          </a:xfrm>
          <a:prstGeom prst="rect">
            <a:avLst/>
          </a:prstGeom>
          <a:solidFill>
            <a:srgbClr val="6E9DC8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Euphemia" pitchFamily="34" charset="0"/>
              </a:rPr>
              <a:t>What Is an Argument?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209800"/>
            <a:ext cx="8001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3200" dirty="0" smtClean="0">
                <a:latin typeface="Euphemia" pitchFamily="34" charset="0"/>
              </a:rPr>
              <a:t>A sound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argument </a:t>
            </a:r>
            <a:r>
              <a:rPr lang="en-US" sz="3200" dirty="0" smtClean="0">
                <a:latin typeface="Euphemia" pitchFamily="34" charset="0"/>
              </a:rPr>
              <a:t>makes a claim and offers reasons and evidence in support of that claim, while anticipating, acknowledging, and responding to opposing viewpoints.</a:t>
            </a:r>
          </a:p>
          <a:p>
            <a:pPr marL="173038">
              <a:tabLst>
                <a:tab pos="115888" algn="l"/>
              </a:tabLst>
            </a:pPr>
            <a:endParaRPr lang="en-US" sz="3200" dirty="0" smtClean="0">
              <a:latin typeface="Euphemi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698" y="1219200"/>
            <a:ext cx="71070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65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The Basic Parts of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Argument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457" y="1560490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The Issue</a:t>
            </a:r>
          </a:p>
          <a:p>
            <a:pPr marL="1135063" lvl="3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 controversy, problem, or idea about which people hold different points of view.</a:t>
            </a:r>
          </a:p>
          <a:p>
            <a:pPr marL="677863" marR="0" lvl="2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800" dirty="0" smtClean="0">
              <a:solidFill>
                <a:schemeClr val="accent6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The Claim</a:t>
            </a:r>
          </a:p>
          <a:p>
            <a:pPr marL="1135063" lvl="3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Claims of fact</a:t>
            </a:r>
          </a:p>
          <a:p>
            <a:pPr marL="1135063" lvl="3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Claims of value</a:t>
            </a:r>
          </a:p>
          <a:p>
            <a:pPr marL="1135063" lvl="3" indent="-45720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Claims of policy</a:t>
            </a: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07835" y="6019800"/>
            <a:ext cx="1455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(continued)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0798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533400"/>
            <a:ext cx="7696200" cy="990600"/>
          </a:xfrm>
          <a:prstGeom prst="rect">
            <a:avLst/>
          </a:prstGeom>
          <a:solidFill>
            <a:srgbClr val="6E9DC8"/>
          </a:solidFill>
        </p:spPr>
        <p:txBody>
          <a:bodyPr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The Basic Parts of an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Euphemia" pitchFamily="34" charset="0"/>
                <a:ea typeface="+mj-ea"/>
                <a:cs typeface="+mj-cs"/>
              </a:rPr>
              <a:t>Argument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37457" y="1727915"/>
            <a:ext cx="8305800" cy="5715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0663" lvl="2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The Support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Reasons (general statement that supports a claim)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Evidence (Facts, statistics, examples, expert opinion, personal experience)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Emotional Appeal</a:t>
            </a: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latin typeface="Euphemia" pitchFamily="34" charset="0"/>
              </a:rPr>
              <a:t>Appealing to needs</a:t>
            </a:r>
            <a:endParaRPr lang="en-US" sz="2400" dirty="0">
              <a:latin typeface="Euphemia" pitchFamily="34" charset="0"/>
            </a:endParaRPr>
          </a:p>
          <a:p>
            <a:pPr marL="1314450" lvl="1" indent="-290513">
              <a:buFont typeface="Euphemia" pitchFamily="34" charset="0"/>
              <a:buChar char="–"/>
            </a:pPr>
            <a:r>
              <a:rPr lang="en-US" sz="2400" dirty="0" smtClean="0">
                <a:latin typeface="Euphemia" pitchFamily="34" charset="0"/>
              </a:rPr>
              <a:t>Appealing to values</a:t>
            </a:r>
            <a:endParaRPr lang="en-US" sz="2800" dirty="0" smtClean="0"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Euphemia" pitchFamily="34" charset="0"/>
            </a:endParaRPr>
          </a:p>
          <a:p>
            <a:pPr marL="509588" lvl="2" indent="-288925">
              <a:spcBef>
                <a:spcPct val="20000"/>
              </a:spcBef>
              <a:defRPr/>
            </a:pP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Refutation</a:t>
            </a:r>
          </a:p>
          <a:p>
            <a:pPr marL="677863" lvl="2" indent="-4572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A rebuttal that acknowledges an opposing view and argues against it.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509588" marR="0" lvl="2" indent="-2889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 smtClean="0">
              <a:latin typeface="Euphemia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35" y="543059"/>
            <a:ext cx="1089258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447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928" y="353015"/>
            <a:ext cx="5181600" cy="6075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78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9752" y="1905000"/>
            <a:ext cx="7772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>
              <a:tabLst>
                <a:tab pos="115888" algn="l"/>
              </a:tabLst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Euphemia" pitchFamily="34" charset="0"/>
              </a:rPr>
              <a:t>Readings</a:t>
            </a:r>
          </a:p>
          <a:p>
            <a:pPr marL="173038">
              <a:tabLst>
                <a:tab pos="115888" algn="l"/>
              </a:tabLst>
            </a:pPr>
            <a:endParaRPr lang="en-US" sz="3200" dirty="0"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“Organ Donation: A Life-Saving Gift,” by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Quinne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 </a:t>
            </a:r>
            <a:r>
              <a:rPr lang="en-US" sz="2400" dirty="0" err="1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Sember</a:t>
            </a:r>
            <a:endParaRPr lang="en-US" sz="2400" dirty="0" smtClean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  <a:p>
            <a:pPr marL="857250" indent="-290513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Euphemia" pitchFamily="34" charset="0"/>
              </a:rPr>
              <a:t>“Tipping Is an Abomination,” by Brian Palmer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Euphemi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644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458200" cy="6172200"/>
          </a:xfrm>
          <a:prstGeom prst="rect">
            <a:avLst/>
          </a:prstGeom>
          <a:noFill/>
          <a:ln w="57150">
            <a:solidFill>
              <a:srgbClr val="C3D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57393"/>
            <a:ext cx="5181600" cy="606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28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426</Words>
  <Application>Microsoft Office PowerPoint</Application>
  <PresentationFormat>On-screen Show (4:3)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Macmillan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Rang</dc:creator>
  <cp:lastModifiedBy>Leah Rang</cp:lastModifiedBy>
  <cp:revision>19</cp:revision>
  <dcterms:created xsi:type="dcterms:W3CDTF">2014-12-08T15:29:53Z</dcterms:created>
  <dcterms:modified xsi:type="dcterms:W3CDTF">2014-12-08T20:41:33Z</dcterms:modified>
</cp:coreProperties>
</file>