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90" y="-84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818DF4-2D5F-49DC-AF3C-1A4B79072506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832BF1-11F7-4123-A2A9-09339951DB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8265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0BA58-EFEE-418F-A3D5-282A2955DB6F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A4F1D-3199-4CC7-A427-2927EA4EEF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847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0BA58-EFEE-418F-A3D5-282A2955DB6F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A4F1D-3199-4CC7-A427-2927EA4EEF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79715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0BA58-EFEE-418F-A3D5-282A2955DB6F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A4F1D-3199-4CC7-A427-2927EA4EEF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36068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0BA58-EFEE-418F-A3D5-282A2955DB6F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A4F1D-3199-4CC7-A427-2927EA4EEF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13441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0BA58-EFEE-418F-A3D5-282A2955DB6F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A4F1D-3199-4CC7-A427-2927EA4EEF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35764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0BA58-EFEE-418F-A3D5-282A2955DB6F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A4F1D-3199-4CC7-A427-2927EA4EEF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34455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0BA58-EFEE-418F-A3D5-282A2955DB6F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A4F1D-3199-4CC7-A427-2927EA4EEF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13757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0BA58-EFEE-418F-A3D5-282A2955DB6F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A4F1D-3199-4CC7-A427-2927EA4EEF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0118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0BA58-EFEE-418F-A3D5-282A2955DB6F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A4F1D-3199-4CC7-A427-2927EA4EEF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00113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0BA58-EFEE-418F-A3D5-282A2955DB6F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A4F1D-3199-4CC7-A427-2927EA4EEF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92730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0BA58-EFEE-418F-A3D5-282A2955DB6F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A4F1D-3199-4CC7-A427-2927EA4EEF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13291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60BA58-EFEE-418F-A3D5-282A2955DB6F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BA4F1D-3199-4CC7-A427-2927EA4EEF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6448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3962400" y="762000"/>
            <a:ext cx="4495800" cy="1447800"/>
          </a:xfrm>
          <a:prstGeom prst="rect">
            <a:avLst/>
          </a:prstGeom>
          <a:solidFill>
            <a:srgbClr val="6E9DC8"/>
          </a:solidFill>
          <a:ln>
            <a:solidFill>
              <a:schemeClr val="bg1"/>
            </a:solidFill>
          </a:ln>
        </p:spPr>
        <p:txBody>
          <a:bodyPr>
            <a:normAutofit fontScale="97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200" cap="small" spc="6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Euphemia" pitchFamily="34" charset="0"/>
                <a:ea typeface="+mj-ea"/>
                <a:cs typeface="+mj-cs"/>
              </a:rPr>
              <a:t/>
            </a:r>
            <a:br>
              <a:rPr kumimoji="0" lang="en-US" sz="4800" b="1" i="0" u="none" strike="noStrike" kern="1200" cap="small" spc="6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Euphemia" pitchFamily="34" charset="0"/>
                <a:ea typeface="+mj-ea"/>
                <a:cs typeface="+mj-cs"/>
              </a:rPr>
            </a:br>
            <a:r>
              <a:rPr kumimoji="0" lang="en-US" sz="4800" b="1" i="0" u="none" strike="noStrike" kern="1200" cap="small" spc="6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Euphemia" pitchFamily="34" charset="0"/>
                <a:ea typeface="+mj-ea"/>
                <a:cs typeface="+mj-cs"/>
              </a:rPr>
              <a:t>chapter</a:t>
            </a:r>
            <a:r>
              <a:rPr kumimoji="0" 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Euphemia" pitchFamily="34" charset="0"/>
                <a:ea typeface="+mj-ea"/>
                <a:cs typeface="+mj-cs"/>
              </a:rPr>
              <a:t> </a:t>
            </a:r>
            <a:r>
              <a:rPr kumimoji="0" 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Euphemia" pitchFamily="34" charset="0"/>
                <a:ea typeface="+mj-ea"/>
                <a:cs typeface="+mj-cs"/>
              </a:rPr>
              <a:t>21</a:t>
            </a:r>
            <a:endParaRPr kumimoji="0" lang="en-US" sz="48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Euphemia" pitchFamily="34" charset="0"/>
              <a:ea typeface="+mj-ea"/>
              <a:cs typeface="+mj-cs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04800" y="304800"/>
            <a:ext cx="8458200" cy="6172200"/>
          </a:xfrm>
          <a:prstGeom prst="rect">
            <a:avLst/>
          </a:prstGeom>
          <a:noFill/>
          <a:ln w="57150">
            <a:solidFill>
              <a:srgbClr val="C3D97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838200" y="3581400"/>
            <a:ext cx="7543800" cy="2286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>
              <a:spcBef>
                <a:spcPct val="20000"/>
              </a:spcBef>
            </a:pPr>
            <a:r>
              <a:rPr lang="en-US" sz="6000" b="1" dirty="0" smtClean="0">
                <a:solidFill>
                  <a:schemeClr val="accent1">
                    <a:lumMod val="75000"/>
                  </a:schemeClr>
                </a:solidFill>
                <a:latin typeface="Euphemia" pitchFamily="34" charset="0"/>
              </a:rPr>
              <a:t>Writing Arguments</a:t>
            </a:r>
            <a:endParaRPr kumimoji="0" lang="en-US" sz="60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Euphemia" pitchFamily="34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999" y="380999"/>
            <a:ext cx="2010938" cy="18288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857217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304800"/>
            <a:ext cx="8458200" cy="6172200"/>
          </a:xfrm>
          <a:prstGeom prst="rect">
            <a:avLst/>
          </a:prstGeom>
          <a:noFill/>
          <a:ln w="57150">
            <a:solidFill>
              <a:srgbClr val="C3D97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350901"/>
            <a:ext cx="5081789" cy="6079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354308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304800"/>
            <a:ext cx="8458200" cy="6172200"/>
          </a:xfrm>
          <a:prstGeom prst="rect">
            <a:avLst/>
          </a:prstGeom>
          <a:noFill/>
          <a:ln w="57150">
            <a:solidFill>
              <a:srgbClr val="C3D97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609600" y="609600"/>
            <a:ext cx="7848600" cy="646331"/>
          </a:xfrm>
          <a:prstGeom prst="rect">
            <a:avLst/>
          </a:prstGeom>
          <a:solidFill>
            <a:srgbClr val="6E9DC8"/>
          </a:solidFill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chemeClr val="bg1"/>
                </a:solidFill>
                <a:latin typeface="Euphemia" pitchFamily="34" charset="0"/>
              </a:rPr>
              <a:t>A Guided Writing Assignment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06185" y="1447800"/>
            <a:ext cx="8001000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71550" lvl="1" indent="-341313">
              <a:buFont typeface="Arial" pitchFamily="34" charset="0"/>
              <a:buChar char="•"/>
              <a:tabLst>
                <a:tab pos="115888" algn="l"/>
              </a:tabLst>
            </a:pP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Euphemia" pitchFamily="34" charset="0"/>
              </a:rPr>
              <a:t>Your Essay Assignment</a:t>
            </a:r>
          </a:p>
          <a:p>
            <a:pPr marL="971550" lvl="1" indent="-341313">
              <a:buFont typeface="Arial" pitchFamily="34" charset="0"/>
              <a:buChar char="•"/>
              <a:tabLst>
                <a:tab pos="115888" algn="l"/>
              </a:tabLst>
            </a:pPr>
            <a:endParaRPr lang="en-US" sz="2800" dirty="0" smtClean="0">
              <a:solidFill>
                <a:schemeClr val="accent1">
                  <a:lumMod val="75000"/>
                </a:schemeClr>
              </a:solidFill>
              <a:latin typeface="Euphemia" pitchFamily="34" charset="0"/>
            </a:endParaRPr>
          </a:p>
          <a:p>
            <a:pPr marL="971550" lvl="1" indent="-341313">
              <a:buFont typeface="Arial" pitchFamily="34" charset="0"/>
              <a:buChar char="•"/>
              <a:tabLst>
                <a:tab pos="115888" algn="l"/>
              </a:tabLst>
            </a:pPr>
            <a:endParaRPr lang="en-US" sz="1200" dirty="0" smtClean="0">
              <a:solidFill>
                <a:schemeClr val="accent1">
                  <a:lumMod val="75000"/>
                </a:schemeClr>
              </a:solidFill>
              <a:latin typeface="Euphemia" pitchFamily="34" charset="0"/>
            </a:endParaRPr>
          </a:p>
          <a:p>
            <a:pPr marL="971550" lvl="1" indent="-341313">
              <a:buFont typeface="Arial" pitchFamily="34" charset="0"/>
              <a:buChar char="•"/>
              <a:tabLst>
                <a:tab pos="115888" algn="l"/>
              </a:tabLst>
            </a:pP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Euphemia" pitchFamily="34" charset="0"/>
              </a:rPr>
              <a:t>Prewriting</a:t>
            </a:r>
          </a:p>
          <a:p>
            <a:pPr marL="1538287" lvl="1" indent="-514350">
              <a:buFont typeface="+mj-lt"/>
              <a:buAutoNum type="arabicPeriod"/>
            </a:pPr>
            <a:r>
              <a:rPr lang="en-US" sz="2400" dirty="0" smtClean="0">
                <a:latin typeface="Euphemia" pitchFamily="34" charset="0"/>
              </a:rPr>
              <a:t>Choose and narrow a controversial issue.</a:t>
            </a:r>
            <a:endParaRPr lang="en-US" sz="900" dirty="0">
              <a:latin typeface="Euphemia" pitchFamily="34" charset="0"/>
            </a:endParaRPr>
          </a:p>
          <a:p>
            <a:pPr marL="1538287" lvl="1" indent="-514350">
              <a:buFont typeface="+mj-lt"/>
              <a:buAutoNum type="arabicPeriod"/>
            </a:pPr>
            <a:r>
              <a:rPr lang="en-US" sz="2400" dirty="0" smtClean="0">
                <a:latin typeface="Euphemia" pitchFamily="34" charset="0"/>
              </a:rPr>
              <a:t>Consider your purpose, audience, and point of view.</a:t>
            </a:r>
          </a:p>
          <a:p>
            <a:pPr marL="1538287" lvl="1" indent="-514350">
              <a:buFont typeface="+mj-lt"/>
              <a:buAutoNum type="arabicPeriod"/>
            </a:pPr>
            <a:r>
              <a:rPr lang="en-US" sz="2400" dirty="0" smtClean="0">
                <a:latin typeface="Euphemia" pitchFamily="34" charset="0"/>
              </a:rPr>
              <a:t>Explore your issue.</a:t>
            </a:r>
          </a:p>
          <a:p>
            <a:pPr marL="1538287" lvl="1" indent="-514350">
              <a:buFont typeface="+mj-lt"/>
              <a:buAutoNum type="arabicPeriod"/>
            </a:pPr>
            <a:r>
              <a:rPr lang="en-US" sz="2400" dirty="0" smtClean="0">
                <a:latin typeface="Euphemia" pitchFamily="34" charset="0"/>
              </a:rPr>
              <a:t>Research your issue.</a:t>
            </a:r>
          </a:p>
          <a:p>
            <a:pPr marL="1538287" lvl="1" indent="-514350">
              <a:buFont typeface="+mj-lt"/>
              <a:buAutoNum type="arabicPeriod"/>
            </a:pPr>
            <a:r>
              <a:rPr lang="en-US" sz="2400" dirty="0" smtClean="0">
                <a:latin typeface="Euphemia" pitchFamily="34" charset="0"/>
              </a:rPr>
              <a:t>Consider alternative viewpoints.</a:t>
            </a:r>
          </a:p>
          <a:p>
            <a:pPr marL="173038">
              <a:tabLst>
                <a:tab pos="115888" algn="l"/>
              </a:tabLst>
            </a:pPr>
            <a:endParaRPr lang="en-US" sz="2800" dirty="0" smtClean="0">
              <a:solidFill>
                <a:schemeClr val="tx2">
                  <a:lumMod val="50000"/>
                </a:schemeClr>
              </a:solidFill>
              <a:latin typeface="Euphemia" pitchFamily="34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2418" y="609600"/>
            <a:ext cx="710702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ectangle 6"/>
          <p:cNvSpPr/>
          <p:nvPr/>
        </p:nvSpPr>
        <p:spPr>
          <a:xfrm>
            <a:off x="7307835" y="5943600"/>
            <a:ext cx="13853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>
                <a:latin typeface="Euphemia" pitchFamily="34" charset="0"/>
              </a:rPr>
              <a:t>(continued)</a:t>
            </a:r>
          </a:p>
        </p:txBody>
      </p:sp>
    </p:spTree>
    <p:extLst>
      <p:ext uri="{BB962C8B-B14F-4D97-AF65-F5344CB8AC3E}">
        <p14:creationId xmlns:p14="http://schemas.microsoft.com/office/powerpoint/2010/main" val="34019784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304800"/>
            <a:ext cx="8458200" cy="6172200"/>
          </a:xfrm>
          <a:prstGeom prst="rect">
            <a:avLst/>
          </a:prstGeom>
          <a:noFill/>
          <a:ln w="57150">
            <a:solidFill>
              <a:srgbClr val="C3D97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609600" y="609600"/>
            <a:ext cx="7848600" cy="646331"/>
          </a:xfrm>
          <a:prstGeom prst="rect">
            <a:avLst/>
          </a:prstGeom>
          <a:solidFill>
            <a:srgbClr val="6E9DC8"/>
          </a:solidFill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chemeClr val="bg1"/>
                </a:solidFill>
                <a:latin typeface="Euphemia" pitchFamily="34" charset="0"/>
              </a:rPr>
              <a:t>A Guided Writing Assignment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06185" y="1447800"/>
            <a:ext cx="80010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71550" lvl="1" indent="-341313">
              <a:buFont typeface="Arial" pitchFamily="34" charset="0"/>
              <a:buChar char="•"/>
              <a:tabLst>
                <a:tab pos="115888" algn="l"/>
              </a:tabLst>
            </a:pP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Euphemia" pitchFamily="34" charset="0"/>
              </a:rPr>
              <a:t>Organizing 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  <a:latin typeface="Euphemia" pitchFamily="34" charset="0"/>
              </a:rPr>
              <a:t>and 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Euphemia" pitchFamily="34" charset="0"/>
              </a:rPr>
              <a:t>Drafting</a:t>
            </a:r>
          </a:p>
          <a:p>
            <a:pPr marL="1601787" lvl="2" indent="-514350">
              <a:buFont typeface="+mj-lt"/>
              <a:buAutoNum type="arabicPeriod" startAt="6"/>
              <a:tabLst>
                <a:tab pos="115888" algn="l"/>
              </a:tabLst>
            </a:pPr>
            <a:r>
              <a:rPr lang="en-US" sz="2400" dirty="0" smtClean="0">
                <a:latin typeface="Euphemia" pitchFamily="34" charset="0"/>
              </a:rPr>
              <a:t>Draft your thesis statement.</a:t>
            </a:r>
          </a:p>
          <a:p>
            <a:pPr marL="1601787" lvl="2" indent="-514350">
              <a:buFont typeface="+mj-lt"/>
              <a:buAutoNum type="arabicPeriod" startAt="6"/>
              <a:tabLst>
                <a:tab pos="115888" algn="l"/>
              </a:tabLst>
            </a:pPr>
            <a:r>
              <a:rPr lang="en-US" sz="2400" dirty="0" smtClean="0">
                <a:latin typeface="Euphemia" pitchFamily="34" charset="0"/>
              </a:rPr>
              <a:t>Choose a line of reasoning and a method of organization.</a:t>
            </a:r>
          </a:p>
          <a:p>
            <a:pPr marL="1601787" lvl="2" indent="-514350">
              <a:buFont typeface="+mj-lt"/>
              <a:buAutoNum type="arabicPeriod" startAt="6"/>
              <a:tabLst>
                <a:tab pos="115888" algn="l"/>
              </a:tabLst>
            </a:pPr>
            <a:r>
              <a:rPr lang="en-US" sz="2400" dirty="0" smtClean="0">
                <a:latin typeface="Euphemia" pitchFamily="34" charset="0"/>
              </a:rPr>
              <a:t>Draft your argument essay.</a:t>
            </a:r>
            <a:endParaRPr lang="en-US" sz="2400" dirty="0">
              <a:latin typeface="Euphemia" pitchFamily="34" charset="0"/>
            </a:endParaRPr>
          </a:p>
          <a:p>
            <a:pPr marL="971550" lvl="1" indent="-341313">
              <a:buFont typeface="Arial" pitchFamily="34" charset="0"/>
              <a:buChar char="•"/>
              <a:tabLst>
                <a:tab pos="115888" algn="l"/>
              </a:tabLst>
            </a:pPr>
            <a:endParaRPr lang="en-US" sz="2800" dirty="0">
              <a:latin typeface="Euphemia" pitchFamily="34" charset="0"/>
            </a:endParaRPr>
          </a:p>
          <a:p>
            <a:pPr marL="971550" lvl="1" indent="-341313">
              <a:buFont typeface="Arial" pitchFamily="34" charset="0"/>
              <a:buChar char="•"/>
              <a:tabLst>
                <a:tab pos="115888" algn="l"/>
              </a:tabLst>
            </a:pP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Euphemia" pitchFamily="34" charset="0"/>
              </a:rPr>
              <a:t>Revising</a:t>
            </a:r>
          </a:p>
          <a:p>
            <a:pPr marL="1601787" lvl="2" indent="-514350">
              <a:buFont typeface="+mj-lt"/>
              <a:buAutoNum type="arabicPeriod" startAt="9"/>
              <a:tabLst>
                <a:tab pos="115888" algn="l"/>
              </a:tabLst>
            </a:pPr>
            <a:r>
              <a:rPr lang="en-US" sz="2400" dirty="0" smtClean="0">
                <a:latin typeface="Euphemia" pitchFamily="34" charset="0"/>
              </a:rPr>
              <a:t>Evaluate your draft and revise as necessary.</a:t>
            </a:r>
            <a:endParaRPr lang="en-US" sz="2400" dirty="0">
              <a:latin typeface="Euphemia" pitchFamily="34" charset="0"/>
            </a:endParaRPr>
          </a:p>
          <a:p>
            <a:pPr marL="971550" lvl="1" indent="-341313">
              <a:buFont typeface="Arial" pitchFamily="34" charset="0"/>
              <a:buChar char="•"/>
              <a:tabLst>
                <a:tab pos="115888" algn="l"/>
              </a:tabLst>
            </a:pPr>
            <a:endParaRPr lang="en-US" sz="2800" dirty="0">
              <a:solidFill>
                <a:schemeClr val="accent1">
                  <a:lumMod val="75000"/>
                </a:schemeClr>
              </a:solidFill>
              <a:latin typeface="Euphemia" pitchFamily="34" charset="0"/>
            </a:endParaRPr>
          </a:p>
          <a:p>
            <a:pPr marL="971550" lvl="1" indent="-341313">
              <a:buFont typeface="Arial" pitchFamily="34" charset="0"/>
              <a:buChar char="•"/>
              <a:tabLst>
                <a:tab pos="115888" algn="l"/>
              </a:tabLst>
            </a:pPr>
            <a:r>
              <a:rPr lang="en-US" sz="2800" dirty="0">
                <a:solidFill>
                  <a:schemeClr val="accent1">
                    <a:lumMod val="75000"/>
                  </a:schemeClr>
                </a:solidFill>
                <a:latin typeface="Euphemia" pitchFamily="34" charset="0"/>
              </a:rPr>
              <a:t>Editing and 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Euphemia" pitchFamily="34" charset="0"/>
              </a:rPr>
              <a:t>Proofreading</a:t>
            </a:r>
          </a:p>
          <a:p>
            <a:pPr marL="1601787" lvl="2" indent="-514350">
              <a:buFont typeface="+mj-lt"/>
              <a:buAutoNum type="arabicPeriod" startAt="10"/>
              <a:tabLst>
                <a:tab pos="115888" algn="l"/>
              </a:tabLst>
            </a:pPr>
            <a:r>
              <a:rPr lang="en-US" sz="2400" dirty="0" smtClean="0">
                <a:latin typeface="Euphemia" pitchFamily="34" charset="0"/>
              </a:rPr>
              <a:t>Edit and proofread your essay.</a:t>
            </a:r>
            <a:endParaRPr lang="en-US" sz="2400" dirty="0">
              <a:latin typeface="Euphemia" pitchFamily="34" charset="0"/>
            </a:endParaRPr>
          </a:p>
          <a:p>
            <a:pPr marL="173038">
              <a:tabLst>
                <a:tab pos="115888" algn="l"/>
              </a:tabLst>
            </a:pPr>
            <a:endParaRPr lang="en-US" sz="2800" dirty="0" smtClean="0">
              <a:solidFill>
                <a:schemeClr val="tx2">
                  <a:lumMod val="50000"/>
                </a:schemeClr>
              </a:solidFill>
              <a:latin typeface="Euphemia" pitchFamily="34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2418" y="609600"/>
            <a:ext cx="710702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920769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304800"/>
            <a:ext cx="8458200" cy="6172200"/>
          </a:xfrm>
          <a:prstGeom prst="rect">
            <a:avLst/>
          </a:prstGeom>
          <a:noFill/>
          <a:ln w="57150">
            <a:solidFill>
              <a:srgbClr val="C3D97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3100" y="349869"/>
            <a:ext cx="5181600" cy="60820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7320566" y="6107668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(continued)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031710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304800"/>
            <a:ext cx="8458200" cy="6172200"/>
          </a:xfrm>
          <a:prstGeom prst="rect">
            <a:avLst/>
          </a:prstGeom>
          <a:noFill/>
          <a:ln w="57150">
            <a:solidFill>
              <a:srgbClr val="C3D97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27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4412" y="342900"/>
            <a:ext cx="5173319" cy="6095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166751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04800" y="304800"/>
            <a:ext cx="8458200" cy="6172200"/>
          </a:xfrm>
          <a:prstGeom prst="rect">
            <a:avLst/>
          </a:prstGeom>
          <a:noFill/>
          <a:ln w="57150">
            <a:solidFill>
              <a:srgbClr val="C3D97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85800" y="533400"/>
            <a:ext cx="7696200" cy="990600"/>
          </a:xfrm>
          <a:prstGeom prst="rect">
            <a:avLst/>
          </a:prstGeom>
          <a:solidFill>
            <a:srgbClr val="6E9DC8"/>
          </a:solidFill>
        </p:spPr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Euphemia" pitchFamily="34" charset="0"/>
                <a:ea typeface="+mj-ea"/>
                <a:cs typeface="+mj-cs"/>
              </a:rPr>
              <a:t>Contents of Chapter 21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Euphemia" pitchFamily="34" charset="0"/>
              <a:ea typeface="+mj-ea"/>
              <a:cs typeface="+mj-cs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381000" y="1447800"/>
            <a:ext cx="8305800" cy="57150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561975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400" i="0" u="none" strike="noStrike" kern="1200" cap="none" spc="0" normalizeH="0" baseline="0" noProof="0" dirty="0" smtClean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uLnTx/>
              <a:uFillTx/>
              <a:latin typeface="Euphemia" pitchFamily="34" charset="0"/>
              <a:ea typeface="+mn-ea"/>
              <a:cs typeface="+mn-cs"/>
            </a:endParaRPr>
          </a:p>
          <a:p>
            <a:pPr marL="561975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40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Euphemia" pitchFamily="34" charset="0"/>
                <a:ea typeface="+mn-ea"/>
                <a:cs typeface="+mn-cs"/>
              </a:rPr>
              <a:t>Characteristics of Argument Essays</a:t>
            </a:r>
          </a:p>
          <a:p>
            <a:pPr marL="971550" marR="0" lvl="2" indent="-288925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Euphemia" pitchFamily="34" charset="0"/>
              </a:rPr>
              <a:t>Reading: </a:t>
            </a:r>
            <a:r>
              <a:rPr lang="en-US" sz="2000" dirty="0" smtClean="0">
                <a:latin typeface="Euphemia" pitchFamily="34" charset="0"/>
              </a:rPr>
              <a:t>“Second Chances, Social Forgiveness, and the Internet,” by </a:t>
            </a:r>
            <a:r>
              <a:rPr lang="en-US" sz="2000" dirty="0" err="1" smtClean="0">
                <a:latin typeface="Euphemia" pitchFamily="34" charset="0"/>
              </a:rPr>
              <a:t>Amitai</a:t>
            </a:r>
            <a:r>
              <a:rPr lang="en-US" sz="2000" dirty="0" smtClean="0">
                <a:latin typeface="Euphemia" pitchFamily="34" charset="0"/>
              </a:rPr>
              <a:t> </a:t>
            </a:r>
            <a:r>
              <a:rPr lang="en-US" sz="2000" dirty="0" err="1" smtClean="0">
                <a:latin typeface="Euphemia" pitchFamily="34" charset="0"/>
              </a:rPr>
              <a:t>Etzioni</a:t>
            </a:r>
            <a:r>
              <a:rPr lang="en-US" sz="2000" dirty="0" smtClean="0">
                <a:latin typeface="Euphemia" pitchFamily="34" charset="0"/>
              </a:rPr>
              <a:t> and </a:t>
            </a:r>
            <a:r>
              <a:rPr lang="en-US" sz="2000" dirty="0" err="1" smtClean="0">
                <a:latin typeface="Euphemia" pitchFamily="34" charset="0"/>
              </a:rPr>
              <a:t>Radhika</a:t>
            </a:r>
            <a:r>
              <a:rPr lang="en-US" sz="2000" dirty="0" smtClean="0">
                <a:latin typeface="Euphemia" pitchFamily="34" charset="0"/>
              </a:rPr>
              <a:t> </a:t>
            </a:r>
            <a:r>
              <a:rPr lang="en-US" sz="2000" dirty="0" err="1" smtClean="0">
                <a:latin typeface="Euphemia" pitchFamily="34" charset="0"/>
              </a:rPr>
              <a:t>Bhat</a:t>
            </a:r>
            <a:endParaRPr lang="en-US" sz="2000" dirty="0" smtClean="0">
              <a:latin typeface="Euphemia" pitchFamily="34" charset="0"/>
            </a:endParaRPr>
          </a:p>
          <a:p>
            <a:pPr marL="971550" marR="0" lvl="2" indent="-288925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US" sz="1050" dirty="0" smtClean="0">
              <a:latin typeface="Euphemia" pitchFamily="34" charset="0"/>
            </a:endParaRPr>
          </a:p>
          <a:p>
            <a:pPr marL="971550" marR="0" lvl="2" indent="-288925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US" sz="1050" dirty="0">
              <a:latin typeface="Euphemia" pitchFamily="34" charset="0"/>
            </a:endParaRPr>
          </a:p>
          <a:p>
            <a:pPr marL="971550" marR="0" lvl="2" indent="-288925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US" sz="1050" dirty="0" smtClean="0">
              <a:latin typeface="Euphemia" pitchFamily="34" charset="0"/>
            </a:endParaRPr>
          </a:p>
          <a:p>
            <a:pPr marL="225425" lvl="1">
              <a:spcBef>
                <a:spcPct val="20000"/>
              </a:spcBef>
              <a:defRPr/>
            </a:pPr>
            <a:r>
              <a:rPr lang="en-US" sz="2300" dirty="0" smtClean="0">
                <a:solidFill>
                  <a:schemeClr val="accent6">
                    <a:lumMod val="75000"/>
                  </a:schemeClr>
                </a:solidFill>
                <a:latin typeface="Euphemia" pitchFamily="34" charset="0"/>
              </a:rPr>
              <a:t>Visualizing an Argument Essay: A Graphic Organizer</a:t>
            </a:r>
          </a:p>
          <a:p>
            <a:pPr marL="1025525" lvl="2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000" dirty="0">
                <a:solidFill>
                  <a:schemeClr val="accent1">
                    <a:lumMod val="75000"/>
                  </a:schemeClr>
                </a:solidFill>
                <a:latin typeface="Euphemia" pitchFamily="34" charset="0"/>
              </a:rPr>
              <a:t>Reading: </a:t>
            </a:r>
            <a:r>
              <a:rPr lang="en-US" sz="2000" dirty="0" smtClean="0">
                <a:latin typeface="Euphemia" pitchFamily="34" charset="0"/>
              </a:rPr>
              <a:t>“Abolish the Penny,” by William Safire</a:t>
            </a:r>
            <a:endParaRPr lang="en-US" sz="2000" dirty="0">
              <a:latin typeface="Euphemia" pitchFamily="34" charset="0"/>
            </a:endParaRPr>
          </a:p>
          <a:p>
            <a:pPr marL="225425" lvl="1">
              <a:spcBef>
                <a:spcPct val="20000"/>
              </a:spcBef>
              <a:defRPr/>
            </a:pPr>
            <a:endParaRPr lang="en-US" sz="2300" dirty="0" smtClean="0">
              <a:solidFill>
                <a:schemeClr val="accent6">
                  <a:lumMod val="75000"/>
                </a:schemeClr>
              </a:solidFill>
              <a:latin typeface="Euphemia" pitchFamily="34" charset="0"/>
            </a:endParaRPr>
          </a:p>
          <a:p>
            <a:pPr marL="563563" lvl="2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endParaRPr kumimoji="0" lang="en-US" sz="700" i="0" u="none" strike="noStrike" kern="1200" cap="none" spc="0" normalizeH="0" noProof="0" dirty="0" smtClean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uLnTx/>
              <a:uFillTx/>
              <a:latin typeface="Euphemia" pitchFamily="34" charset="0"/>
            </a:endParaRPr>
          </a:p>
          <a:p>
            <a:pPr marL="509588" lvl="2" indent="-288925">
              <a:spcBef>
                <a:spcPct val="20000"/>
              </a:spcBef>
              <a:defRPr/>
            </a:pP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latin typeface="Euphemia" pitchFamily="34" charset="0"/>
              </a:rPr>
              <a:t>Guided Writing Assignment</a:t>
            </a:r>
            <a:endParaRPr lang="en-US" sz="2400" dirty="0">
              <a:solidFill>
                <a:schemeClr val="accent6">
                  <a:lumMod val="75000"/>
                </a:schemeClr>
              </a:solidFill>
              <a:latin typeface="Euphemia" pitchFamily="34" charset="0"/>
            </a:endParaRPr>
          </a:p>
          <a:p>
            <a:pPr marL="509588" marR="0" lvl="2" indent="-288925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2400" b="1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Euphemia" pitchFamily="34" charset="0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7835" y="543059"/>
            <a:ext cx="1089258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7307835" y="6096000"/>
            <a:ext cx="1378965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(continued)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112545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85800" y="533400"/>
            <a:ext cx="7696200" cy="990600"/>
          </a:xfrm>
          <a:prstGeom prst="rect">
            <a:avLst/>
          </a:prstGeom>
          <a:solidFill>
            <a:srgbClr val="6E9DC8"/>
          </a:solidFill>
        </p:spPr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Euphemia" pitchFamily="34" charset="0"/>
                <a:ea typeface="+mj-ea"/>
                <a:cs typeface="+mj-cs"/>
              </a:rPr>
              <a:t>Contents for Chapter </a:t>
            </a:r>
            <a:r>
              <a:rPr lang="en-US" sz="4400" b="1" dirty="0" smtClean="0">
                <a:solidFill>
                  <a:schemeClr val="bg1"/>
                </a:solidFill>
                <a:latin typeface="Euphemia" pitchFamily="34" charset="0"/>
                <a:ea typeface="+mj-ea"/>
                <a:cs typeface="+mj-cs"/>
              </a:rPr>
              <a:t>21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Euphemia" pitchFamily="34" charset="0"/>
              <a:ea typeface="+mj-ea"/>
              <a:cs typeface="+mj-cs"/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457200" y="1828800"/>
            <a:ext cx="8305800" cy="57150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509588" lvl="2" indent="-288925">
              <a:spcBef>
                <a:spcPct val="20000"/>
              </a:spcBef>
              <a:defRPr/>
            </a:pPr>
            <a:endParaRPr lang="en-US" sz="1600" dirty="0" smtClean="0">
              <a:solidFill>
                <a:schemeClr val="accent6">
                  <a:lumMod val="75000"/>
                </a:schemeClr>
              </a:solidFill>
              <a:latin typeface="Euphemia" pitchFamily="34" charset="0"/>
            </a:endParaRPr>
          </a:p>
          <a:p>
            <a:pPr marL="509588" lvl="2" indent="-288925">
              <a:spcBef>
                <a:spcPct val="20000"/>
              </a:spcBef>
              <a:defRPr/>
            </a:pPr>
            <a:endParaRPr lang="en-US" sz="1400" dirty="0">
              <a:solidFill>
                <a:schemeClr val="accent6">
                  <a:lumMod val="75000"/>
                </a:schemeClr>
              </a:solidFill>
              <a:latin typeface="Euphemia" pitchFamily="34" charset="0"/>
            </a:endParaRPr>
          </a:p>
          <a:p>
            <a:pPr marL="509588" lvl="2" indent="-288925">
              <a:spcBef>
                <a:spcPct val="20000"/>
              </a:spcBef>
              <a:defRPr/>
            </a:pP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  <a:latin typeface="Euphemia" pitchFamily="34" charset="0"/>
              </a:rPr>
              <a:t>Readings: Argument in Action</a:t>
            </a:r>
            <a:endParaRPr lang="en-US" sz="2800" dirty="0">
              <a:solidFill>
                <a:schemeClr val="accent6">
                  <a:lumMod val="75000"/>
                </a:schemeClr>
              </a:solidFill>
              <a:latin typeface="Euphemia" pitchFamily="34" charset="0"/>
            </a:endParaRPr>
          </a:p>
          <a:p>
            <a:pPr marL="561975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400" i="0" u="none" strike="noStrike" kern="1200" cap="none" spc="0" normalizeH="0" baseline="0" noProof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Euphemia" pitchFamily="34" charset="0"/>
            </a:endParaRPr>
          </a:p>
          <a:p>
            <a:pPr marL="561975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Euphemia" pitchFamily="34" charset="0"/>
              </a:rPr>
              <a:t>Student Essay: </a:t>
            </a:r>
            <a:r>
              <a:rPr kumimoji="0" lang="en-US" sz="24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Euphemia" pitchFamily="34" charset="0"/>
              </a:rPr>
              <a:t>“Pull</a:t>
            </a:r>
            <a:r>
              <a:rPr kumimoji="0" lang="en-US" sz="240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Euphemia" pitchFamily="34" charset="0"/>
              </a:rPr>
              <a:t> the Plug on Explicit Lyrics,” by James Sturm</a:t>
            </a:r>
            <a:endParaRPr kumimoji="0" lang="en-US" sz="240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Euphemia" pitchFamily="34" charset="0"/>
            </a:endParaRPr>
          </a:p>
          <a:p>
            <a:pPr marL="561975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US" sz="2000" dirty="0">
              <a:latin typeface="Euphemia" pitchFamily="34" charset="0"/>
            </a:endParaRPr>
          </a:p>
          <a:p>
            <a:pPr marL="561975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US" sz="2000" dirty="0">
              <a:solidFill>
                <a:schemeClr val="accent1">
                  <a:lumMod val="75000"/>
                </a:schemeClr>
              </a:solidFill>
              <a:latin typeface="Euphemia" pitchFamily="34" charset="0"/>
            </a:endParaRPr>
          </a:p>
          <a:p>
            <a:pPr marL="509588" lvl="2" indent="-288925">
              <a:spcBef>
                <a:spcPct val="20000"/>
              </a:spcBef>
              <a:defRPr/>
            </a:pP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  <a:latin typeface="Euphemia" pitchFamily="34" charset="0"/>
              </a:rPr>
              <a:t>Applying Your Skills: Additional Essay Assignments</a:t>
            </a:r>
            <a:endParaRPr lang="en-US" sz="2800" dirty="0">
              <a:solidFill>
                <a:schemeClr val="accent6">
                  <a:lumMod val="75000"/>
                </a:schemeClr>
              </a:solidFill>
              <a:latin typeface="Euphemia" pitchFamily="34" charset="0"/>
            </a:endParaRPr>
          </a:p>
          <a:p>
            <a:pPr marL="509588" marR="0" lvl="2" indent="-288925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2800" b="1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Euphemia" pitchFamily="34" charset="0"/>
              <a:ea typeface="+mn-ea"/>
              <a:cs typeface="+mn-cs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04800" y="304800"/>
            <a:ext cx="8458200" cy="6172200"/>
          </a:xfrm>
          <a:prstGeom prst="rect">
            <a:avLst/>
          </a:prstGeom>
          <a:noFill/>
          <a:ln w="57150">
            <a:solidFill>
              <a:srgbClr val="C3D97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7835" y="543059"/>
            <a:ext cx="1089258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81888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85800" y="533400"/>
            <a:ext cx="7696200" cy="990600"/>
          </a:xfrm>
          <a:prstGeom prst="rect">
            <a:avLst/>
          </a:prstGeom>
          <a:solidFill>
            <a:srgbClr val="6E9DC8"/>
          </a:solidFill>
        </p:spPr>
        <p:txBody>
          <a:bodyPr>
            <a:normAutofit fontScale="775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b="1" dirty="0" smtClean="0">
                <a:solidFill>
                  <a:schemeClr val="bg1"/>
                </a:solidFill>
                <a:latin typeface="Euphemia" pitchFamily="34" charset="0"/>
                <a:ea typeface="+mj-ea"/>
                <a:cs typeface="+mj-cs"/>
              </a:rPr>
              <a:t>Characteristics of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b="1" dirty="0" smtClean="0">
                <a:solidFill>
                  <a:schemeClr val="bg1"/>
                </a:solidFill>
                <a:latin typeface="Euphemia" pitchFamily="34" charset="0"/>
                <a:ea typeface="+mj-ea"/>
                <a:cs typeface="+mj-cs"/>
              </a:rPr>
              <a:t>Argument Essays</a:t>
            </a: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337457" y="1560490"/>
            <a:ext cx="8305800" cy="57150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509588" marR="0" lvl="2" indent="-288925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2800" dirty="0" smtClean="0">
              <a:solidFill>
                <a:schemeClr val="accent6">
                  <a:lumMod val="75000"/>
                </a:schemeClr>
              </a:solidFill>
              <a:latin typeface="Euphemia" pitchFamily="34" charset="0"/>
            </a:endParaRPr>
          </a:p>
          <a:p>
            <a:pPr marL="509588" marR="0" lvl="2" indent="-288925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  <a:latin typeface="Euphemia" pitchFamily="34" charset="0"/>
              </a:rPr>
              <a:t>An argument</a:t>
            </a:r>
          </a:p>
          <a:p>
            <a:pPr marL="1135063" lvl="3" indent="-4572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400" dirty="0">
                <a:solidFill>
                  <a:schemeClr val="accent1">
                    <a:lumMod val="75000"/>
                  </a:schemeClr>
                </a:solidFill>
                <a:latin typeface="Euphemia" pitchFamily="34" charset="0"/>
              </a:rPr>
              <a:t>f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Euphemia" pitchFamily="34" charset="0"/>
              </a:rPr>
              <a:t>ocuses on arguable, narrowly defined issues.</a:t>
            </a:r>
          </a:p>
          <a:p>
            <a:pPr marL="1135063" lvl="3" indent="-457200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US" sz="2400" dirty="0" smtClean="0">
              <a:solidFill>
                <a:schemeClr val="accent1">
                  <a:lumMod val="75000"/>
                </a:schemeClr>
              </a:solidFill>
              <a:latin typeface="Euphemia" pitchFamily="34" charset="0"/>
            </a:endParaRPr>
          </a:p>
          <a:p>
            <a:pPr marL="1135063" lvl="3" indent="-4572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400" dirty="0">
                <a:solidFill>
                  <a:schemeClr val="accent1">
                    <a:lumMod val="75000"/>
                  </a:schemeClr>
                </a:solidFill>
                <a:latin typeface="Euphemia" pitchFamily="34" charset="0"/>
              </a:rPr>
              <a:t>states a specific claim in a 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Euphemia" pitchFamily="34" charset="0"/>
              </a:rPr>
              <a:t>thesis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  <a:latin typeface="Euphemia" pitchFamily="34" charset="0"/>
              </a:rPr>
              <a:t> 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Euphemia" pitchFamily="34" charset="0"/>
              </a:rPr>
              <a:t>and may call for action.</a:t>
            </a:r>
          </a:p>
          <a:p>
            <a:pPr marL="1135063" lvl="3" indent="-457200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US" sz="2400" dirty="0">
              <a:solidFill>
                <a:schemeClr val="accent1">
                  <a:lumMod val="75000"/>
                </a:schemeClr>
              </a:solidFill>
              <a:latin typeface="Euphemia" pitchFamily="34" charset="0"/>
            </a:endParaRPr>
          </a:p>
          <a:p>
            <a:pPr marL="1135063" lvl="3" indent="-4572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400" dirty="0">
                <a:solidFill>
                  <a:schemeClr val="accent1">
                    <a:lumMod val="75000"/>
                  </a:schemeClr>
                </a:solidFill>
                <a:latin typeface="Euphemia" pitchFamily="34" charset="0"/>
              </a:rPr>
              <a:t>follows a logical line of reasoning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Euphemia" pitchFamily="34" charset="0"/>
              </a:rPr>
              <a:t>.</a:t>
            </a:r>
          </a:p>
          <a:p>
            <a:pPr marL="1771650" lvl="2" indent="-290513">
              <a:buFont typeface="Euphemia" pitchFamily="34" charset="0"/>
              <a:buChar char="–"/>
            </a:pPr>
            <a:r>
              <a:rPr lang="en-US" sz="2000" dirty="0" smtClean="0">
                <a:latin typeface="Euphemia" pitchFamily="34" charset="0"/>
              </a:rPr>
              <a:t>inductive reasoning</a:t>
            </a:r>
            <a:endParaRPr lang="en-US" sz="2000" dirty="0">
              <a:latin typeface="Euphemia" pitchFamily="34" charset="0"/>
            </a:endParaRPr>
          </a:p>
          <a:p>
            <a:pPr marL="1771650" lvl="2" indent="-290513">
              <a:buFont typeface="Euphemia" pitchFamily="34" charset="0"/>
              <a:buChar char="–"/>
            </a:pPr>
            <a:r>
              <a:rPr lang="en-US" sz="2000" dirty="0" smtClean="0">
                <a:latin typeface="Euphemia" pitchFamily="34" charset="0"/>
              </a:rPr>
              <a:t>deductive reasoning</a:t>
            </a:r>
            <a:endParaRPr lang="en-US" sz="2000" dirty="0">
              <a:solidFill>
                <a:schemeClr val="accent1">
                  <a:lumMod val="75000"/>
                </a:schemeClr>
              </a:solidFill>
              <a:latin typeface="Euphemia" pitchFamily="34" charset="0"/>
            </a:endParaRPr>
          </a:p>
          <a:p>
            <a:pPr marL="1135063" lvl="3" indent="-457200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US" sz="2400" dirty="0" smtClean="0">
              <a:solidFill>
                <a:schemeClr val="accent1">
                  <a:lumMod val="75000"/>
                </a:schemeClr>
              </a:solidFill>
              <a:latin typeface="Euphemia" pitchFamily="34" charset="0"/>
            </a:endParaRPr>
          </a:p>
          <a:p>
            <a:pPr marL="677863" marR="0" lvl="2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US" sz="2800" dirty="0" smtClean="0">
              <a:solidFill>
                <a:schemeClr val="accent6">
                  <a:lumMod val="75000"/>
                </a:schemeClr>
              </a:solidFill>
              <a:latin typeface="Euphemia" pitchFamily="34" charset="0"/>
            </a:endParaRPr>
          </a:p>
          <a:p>
            <a:pPr marL="509588" marR="0" lvl="2" indent="-288925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2800" dirty="0" smtClean="0">
              <a:latin typeface="Euphemia" pitchFamily="34" charset="0"/>
            </a:endParaRPr>
          </a:p>
          <a:p>
            <a:pPr marL="509588" marR="0" lvl="2" indent="-288925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2800" dirty="0" smtClean="0">
              <a:latin typeface="Euphemia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04800" y="304800"/>
            <a:ext cx="8458200" cy="6172200"/>
          </a:xfrm>
          <a:prstGeom prst="rect">
            <a:avLst/>
          </a:prstGeom>
          <a:noFill/>
          <a:ln w="57150">
            <a:solidFill>
              <a:srgbClr val="C3D97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7835" y="543059"/>
            <a:ext cx="1089258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7307835" y="6019800"/>
            <a:ext cx="14551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(continued)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7101445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 txBox="1">
            <a:spLocks/>
          </p:cNvSpPr>
          <p:nvPr/>
        </p:nvSpPr>
        <p:spPr>
          <a:xfrm>
            <a:off x="349263" y="533400"/>
            <a:ext cx="8305800" cy="57150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1135063" lvl="3" indent="-457200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US" sz="2400" dirty="0" smtClean="0">
              <a:solidFill>
                <a:schemeClr val="accent1">
                  <a:lumMod val="75000"/>
                </a:schemeClr>
              </a:solidFill>
              <a:latin typeface="Euphemia" pitchFamily="34" charset="0"/>
            </a:endParaRPr>
          </a:p>
          <a:p>
            <a:pPr marL="677863" marR="0" lvl="2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US" sz="2800" dirty="0" smtClean="0">
              <a:solidFill>
                <a:schemeClr val="accent6">
                  <a:lumMod val="75000"/>
                </a:schemeClr>
              </a:solidFill>
              <a:latin typeface="Euphemia" pitchFamily="34" charset="0"/>
            </a:endParaRPr>
          </a:p>
          <a:p>
            <a:pPr marL="509588" marR="0" lvl="2" indent="-288925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2800" dirty="0" smtClean="0">
              <a:latin typeface="Euphemia" pitchFamily="34" charset="0"/>
            </a:endParaRPr>
          </a:p>
          <a:p>
            <a:pPr marL="509588" marR="0" lvl="2" indent="-288925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2800" dirty="0" smtClean="0">
              <a:latin typeface="Euphemia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04800" y="304800"/>
            <a:ext cx="8458200" cy="6172200"/>
          </a:xfrm>
          <a:prstGeom prst="rect">
            <a:avLst/>
          </a:prstGeom>
          <a:noFill/>
          <a:ln w="57150">
            <a:solidFill>
              <a:srgbClr val="C3D97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5406" y="848796"/>
            <a:ext cx="6376988" cy="50842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630234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 txBox="1">
            <a:spLocks/>
          </p:cNvSpPr>
          <p:nvPr/>
        </p:nvSpPr>
        <p:spPr>
          <a:xfrm>
            <a:off x="349263" y="533400"/>
            <a:ext cx="8305800" cy="57150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509588" marR="0" lvl="2" indent="-288925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800" i="1" dirty="0" smtClean="0">
                <a:latin typeface="Euphemia" pitchFamily="34" charset="0"/>
              </a:rPr>
              <a:t>An argument (cont.)</a:t>
            </a:r>
          </a:p>
          <a:p>
            <a:pPr marL="509588" marR="0" lvl="2" indent="-288925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2800" i="1" dirty="0" smtClean="0">
              <a:latin typeface="Euphemia" pitchFamily="34" charset="0"/>
            </a:endParaRPr>
          </a:p>
          <a:p>
            <a:pPr marL="1135063" lvl="3" indent="-4572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Euphemia" pitchFamily="34" charset="0"/>
              </a:rPr>
              <a:t>depends 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  <a:latin typeface="Euphemia" pitchFamily="34" charset="0"/>
              </a:rPr>
              <a:t>on careful audience analysis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Euphemia" pitchFamily="34" charset="0"/>
              </a:rPr>
              <a:t>.</a:t>
            </a:r>
          </a:p>
          <a:p>
            <a:pPr marL="1771650" lvl="2" indent="-290513">
              <a:buFont typeface="Euphemia" pitchFamily="34" charset="0"/>
              <a:buChar char="–"/>
            </a:pPr>
            <a:r>
              <a:rPr lang="en-US" sz="2000" dirty="0" smtClean="0">
                <a:latin typeface="Euphemia" pitchFamily="34" charset="0"/>
              </a:rPr>
              <a:t>agreeing audiences</a:t>
            </a:r>
          </a:p>
          <a:p>
            <a:pPr marL="1771650" lvl="2" indent="-290513">
              <a:buFont typeface="Euphemia" pitchFamily="34" charset="0"/>
              <a:buChar char="–"/>
            </a:pPr>
            <a:r>
              <a:rPr lang="en-US" sz="2000" dirty="0" smtClean="0">
                <a:latin typeface="Euphemia" pitchFamily="34" charset="0"/>
              </a:rPr>
              <a:t>neutral or wavering audiences</a:t>
            </a:r>
          </a:p>
          <a:p>
            <a:pPr marL="1771650" lvl="2" indent="-290513">
              <a:buFont typeface="Euphemia" pitchFamily="34" charset="0"/>
              <a:buChar char="–"/>
            </a:pPr>
            <a:r>
              <a:rPr lang="en-US" sz="2000" dirty="0" smtClean="0">
                <a:latin typeface="Euphemia" pitchFamily="34" charset="0"/>
              </a:rPr>
              <a:t>disagreeing audiences</a:t>
            </a:r>
            <a:endParaRPr lang="en-US" sz="2000" dirty="0">
              <a:latin typeface="Euphemia" pitchFamily="34" charset="0"/>
            </a:endParaRPr>
          </a:p>
          <a:p>
            <a:pPr marL="1135063" lvl="3" indent="-457200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US" sz="2400" dirty="0">
              <a:solidFill>
                <a:schemeClr val="accent1">
                  <a:lumMod val="75000"/>
                </a:schemeClr>
              </a:solidFill>
              <a:latin typeface="Euphemia" pitchFamily="34" charset="0"/>
            </a:endParaRPr>
          </a:p>
          <a:p>
            <a:pPr marL="1135063" lvl="3" indent="-4572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400" dirty="0">
                <a:solidFill>
                  <a:schemeClr val="accent1">
                    <a:lumMod val="75000"/>
                  </a:schemeClr>
                </a:solidFill>
                <a:latin typeface="Euphemia" pitchFamily="34" charset="0"/>
              </a:rPr>
              <a:t>presents reasons supported by convincing evidence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Euphemia" pitchFamily="34" charset="0"/>
              </a:rPr>
              <a:t>.</a:t>
            </a:r>
          </a:p>
          <a:p>
            <a:pPr marL="1135063" lvl="3" indent="-457200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US" sz="2400" dirty="0">
              <a:solidFill>
                <a:schemeClr val="accent1">
                  <a:lumMod val="75000"/>
                </a:schemeClr>
              </a:solidFill>
              <a:latin typeface="Euphemia" pitchFamily="34" charset="0"/>
            </a:endParaRPr>
          </a:p>
          <a:p>
            <a:pPr marL="1135063" lvl="3" indent="-4572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Euphemia" pitchFamily="34" charset="0"/>
              </a:rPr>
              <a:t>appeals 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  <a:latin typeface="Euphemia" pitchFamily="34" charset="0"/>
              </a:rPr>
              <a:t>to readers’ needs and values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Euphemia" pitchFamily="34" charset="0"/>
              </a:rPr>
              <a:t>.</a:t>
            </a:r>
          </a:p>
          <a:p>
            <a:pPr marL="1135063" lvl="3" indent="-457200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US" sz="2400" dirty="0">
              <a:solidFill>
                <a:schemeClr val="accent1">
                  <a:lumMod val="75000"/>
                </a:schemeClr>
              </a:solidFill>
              <a:latin typeface="Euphemia" pitchFamily="34" charset="0"/>
            </a:endParaRPr>
          </a:p>
          <a:p>
            <a:pPr marL="1135063" lvl="3" indent="-4572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400" dirty="0">
                <a:solidFill>
                  <a:schemeClr val="accent1">
                    <a:lumMod val="75000"/>
                  </a:schemeClr>
                </a:solidFill>
                <a:latin typeface="Euphemia" pitchFamily="34" charset="0"/>
              </a:rPr>
              <a:t>recognizes opposing views.</a:t>
            </a:r>
          </a:p>
          <a:p>
            <a:pPr marL="1135063" lvl="3" indent="-457200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US" sz="2400" dirty="0" smtClean="0">
              <a:solidFill>
                <a:schemeClr val="accent1">
                  <a:lumMod val="75000"/>
                </a:schemeClr>
              </a:solidFill>
              <a:latin typeface="Euphemia" pitchFamily="34" charset="0"/>
            </a:endParaRPr>
          </a:p>
          <a:p>
            <a:pPr marL="677863" marR="0" lvl="2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US" sz="2800" dirty="0" smtClean="0">
              <a:solidFill>
                <a:schemeClr val="accent6">
                  <a:lumMod val="75000"/>
                </a:schemeClr>
              </a:solidFill>
              <a:latin typeface="Euphemia" pitchFamily="34" charset="0"/>
            </a:endParaRPr>
          </a:p>
          <a:p>
            <a:pPr marL="509588" marR="0" lvl="2" indent="-288925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2800" dirty="0" smtClean="0">
              <a:latin typeface="Euphemia" pitchFamily="34" charset="0"/>
            </a:endParaRPr>
          </a:p>
          <a:p>
            <a:pPr marL="509588" marR="0" lvl="2" indent="-288925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2800" dirty="0" smtClean="0">
              <a:latin typeface="Euphemia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04800" y="304800"/>
            <a:ext cx="8458200" cy="6172200"/>
          </a:xfrm>
          <a:prstGeom prst="rect">
            <a:avLst/>
          </a:prstGeom>
          <a:noFill/>
          <a:ln w="57150">
            <a:solidFill>
              <a:srgbClr val="C3D97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9418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304800"/>
            <a:ext cx="8458200" cy="6172200"/>
          </a:xfrm>
          <a:prstGeom prst="rect">
            <a:avLst/>
          </a:prstGeom>
          <a:noFill/>
          <a:ln w="57150">
            <a:solidFill>
              <a:srgbClr val="C3D97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699752" y="1905000"/>
            <a:ext cx="77724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3038">
              <a:tabLst>
                <a:tab pos="115888" algn="l"/>
              </a:tabLst>
            </a:pPr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  <a:latin typeface="Euphemia" pitchFamily="34" charset="0"/>
              </a:rPr>
              <a:t>Reading</a:t>
            </a:r>
          </a:p>
          <a:p>
            <a:pPr marL="173038">
              <a:tabLst>
                <a:tab pos="115888" algn="l"/>
              </a:tabLst>
            </a:pPr>
            <a:endParaRPr lang="en-US" sz="3200" dirty="0">
              <a:latin typeface="Euphemia" pitchFamily="34" charset="0"/>
            </a:endParaRPr>
          </a:p>
          <a:p>
            <a:pPr marL="857250" indent="-290513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Euphemia" pitchFamily="34" charset="0"/>
              </a:rPr>
              <a:t>“Second Chances, Social Forgiveness, and the Internet,” by </a:t>
            </a:r>
            <a:r>
              <a:rPr lang="en-US" sz="2400" dirty="0" err="1" smtClean="0">
                <a:solidFill>
                  <a:schemeClr val="accent1">
                    <a:lumMod val="75000"/>
                  </a:schemeClr>
                </a:solidFill>
                <a:latin typeface="Euphemia" pitchFamily="34" charset="0"/>
              </a:rPr>
              <a:t>Amitai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Euphemia" pitchFamily="34" charset="0"/>
              </a:rPr>
              <a:t> </a:t>
            </a:r>
            <a:r>
              <a:rPr lang="en-US" sz="2400" dirty="0" err="1" smtClean="0">
                <a:solidFill>
                  <a:schemeClr val="accent1">
                    <a:lumMod val="75000"/>
                  </a:schemeClr>
                </a:solidFill>
                <a:latin typeface="Euphemia" pitchFamily="34" charset="0"/>
              </a:rPr>
              <a:t>Etzioni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Euphemia" pitchFamily="34" charset="0"/>
              </a:rPr>
              <a:t> and </a:t>
            </a:r>
            <a:r>
              <a:rPr lang="en-US" sz="2400" dirty="0" err="1" smtClean="0">
                <a:solidFill>
                  <a:schemeClr val="accent1">
                    <a:lumMod val="75000"/>
                  </a:schemeClr>
                </a:solidFill>
                <a:latin typeface="Euphemia" pitchFamily="34" charset="0"/>
              </a:rPr>
              <a:t>Rhadhika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Euphemia" pitchFamily="34" charset="0"/>
              </a:rPr>
              <a:t> </a:t>
            </a:r>
            <a:r>
              <a:rPr lang="en-US" sz="2400" dirty="0" err="1" smtClean="0">
                <a:solidFill>
                  <a:schemeClr val="accent1">
                    <a:lumMod val="75000"/>
                  </a:schemeClr>
                </a:solidFill>
                <a:latin typeface="Euphemia" pitchFamily="34" charset="0"/>
              </a:rPr>
              <a:t>Bhat</a:t>
            </a:r>
            <a:endParaRPr lang="en-US" sz="2400" dirty="0">
              <a:solidFill>
                <a:schemeClr val="accent1">
                  <a:lumMod val="75000"/>
                </a:schemeClr>
              </a:solidFill>
              <a:latin typeface="Euphemi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77047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304800"/>
            <a:ext cx="8458200" cy="6172200"/>
          </a:xfrm>
          <a:prstGeom prst="rect">
            <a:avLst/>
          </a:prstGeom>
          <a:noFill/>
          <a:ln w="57150">
            <a:solidFill>
              <a:srgbClr val="C3D97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3042" y="362167"/>
            <a:ext cx="5257800" cy="60574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939130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304800"/>
            <a:ext cx="8458200" cy="6172200"/>
          </a:xfrm>
          <a:prstGeom prst="rect">
            <a:avLst/>
          </a:prstGeom>
          <a:noFill/>
          <a:ln w="57150">
            <a:solidFill>
              <a:srgbClr val="C3D97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699752" y="2057400"/>
            <a:ext cx="77724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3038">
              <a:tabLst>
                <a:tab pos="115888" algn="l"/>
              </a:tabLst>
            </a:pPr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  <a:latin typeface="Euphemia" pitchFamily="34" charset="0"/>
              </a:rPr>
              <a:t>Reading</a:t>
            </a:r>
          </a:p>
          <a:p>
            <a:pPr marL="173038">
              <a:tabLst>
                <a:tab pos="115888" algn="l"/>
              </a:tabLst>
            </a:pPr>
            <a:endParaRPr lang="en-US" sz="3200" dirty="0">
              <a:latin typeface="Euphemia" pitchFamily="34" charset="0"/>
            </a:endParaRPr>
          </a:p>
          <a:p>
            <a:pPr marL="857250" indent="-290513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Euphemia" pitchFamily="34" charset="0"/>
              </a:rPr>
              <a:t>“Abolish the Penny,” by William Safire</a:t>
            </a:r>
          </a:p>
          <a:p>
            <a:pPr marL="566737"/>
            <a:endParaRPr lang="en-US" sz="2400" dirty="0">
              <a:solidFill>
                <a:schemeClr val="accent1">
                  <a:lumMod val="75000"/>
                </a:schemeClr>
              </a:solidFill>
              <a:latin typeface="Euphemi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8727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311</TotalTime>
  <Words>279</Words>
  <Application>Microsoft Office PowerPoint</Application>
  <PresentationFormat>On-screen Show (4:3)</PresentationFormat>
  <Paragraphs>83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Macmillan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Leah Rang</dc:creator>
  <cp:lastModifiedBy>Leah Rang</cp:lastModifiedBy>
  <cp:revision>20</cp:revision>
  <dcterms:created xsi:type="dcterms:W3CDTF">2014-12-08T15:29:53Z</dcterms:created>
  <dcterms:modified xsi:type="dcterms:W3CDTF">2014-12-08T20:41:45Z</dcterms:modified>
</cp:coreProperties>
</file>