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048000"/>
            <a:ext cx="7543800" cy="2819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Planning a Research Project and </a:t>
            </a:r>
          </a:p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Evaluating Sources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1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27597"/>
            <a:ext cx="7848600" cy="76944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</a:rPr>
              <a:t>Evaluating Sources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496" y="2185898"/>
            <a:ext cx="8028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Choosing Relevant Sources</a:t>
            </a: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435100" lvl="3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Is the source appropriate for your audience?</a:t>
            </a:r>
          </a:p>
          <a:p>
            <a:pPr marL="1435100" lvl="3" indent="-514350">
              <a:buFont typeface="+mj-lt"/>
              <a:buAutoNum type="arabicPeriod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435100" lvl="3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Is the source up-to-date?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8279"/>
            <a:ext cx="913327" cy="83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5943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362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60608"/>
            <a:ext cx="8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Choosing Reliable Sources</a:t>
            </a:r>
          </a:p>
          <a:p>
            <a:pPr marL="463550" lvl="2">
              <a:tabLst>
                <a:tab pos="115888" algn="l"/>
              </a:tabLst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Is the source scholarly?</a:t>
            </a: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endParaRPr lang="en-US" sz="1400" dirty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Does the source have a solid reputation?</a:t>
            </a: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What is the publication’s purpose?</a:t>
            </a: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Is the source professionally edited and presented?</a:t>
            </a: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Is the author an expert in the field?</a:t>
            </a: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Does the author approach the topic fairly and objectively?</a:t>
            </a: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Can the content be verified?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943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93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Evaluating Resources in the Digital Landscape</a:t>
            </a:r>
          </a:p>
          <a:p>
            <a:pPr marL="463550" lvl="2">
              <a:tabLst>
                <a:tab pos="115888" algn="l"/>
              </a:tabLst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Consider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Where you accessed the source: if through your college library, it’s most likely reliable.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If the source is an electronic version of a respected print publication.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If the source doesn’t specify authorship, be cautious.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The source may not be credible if it has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errors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poor design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too many photos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strong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943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190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8001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Thinking Critically About Sources</a:t>
            </a:r>
          </a:p>
          <a:p>
            <a:pPr marL="463550" lvl="2">
              <a:tabLst>
                <a:tab pos="115888" algn="l"/>
              </a:tabLst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463550" lvl="2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Analyze the author’s </a:t>
            </a:r>
          </a:p>
          <a:p>
            <a:pPr marL="463550" lvl="2">
              <a:tabLst>
                <a:tab pos="115888" algn="l"/>
              </a:tabLst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Ideas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Language</a:t>
            </a: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920750" lvl="2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Assumptions, generalizations, and omissions.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943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555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4373"/>
            <a:ext cx="5138738" cy="607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6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722605"/>
            <a:ext cx="6296025" cy="5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4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1135"/>
            <a:ext cx="7848600" cy="954107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Euphemia" pitchFamily="34" charset="0"/>
              </a:rPr>
              <a:t>Writing from Sources: Using  Sources to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Euphemia" pitchFamily="34" charset="0"/>
              </a:rPr>
              <a:t>Make Your Own Ideas More Convincing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94" y="1752600"/>
            <a:ext cx="8001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 information from sources to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Make general comments more specific.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Provide specific examples to illustrate your main points.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Use sources to supply technical information.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Support opinions with concrete evidence.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Provide historical information or context.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Compare information about similar events or ideas with those you are discussing.</a:t>
            </a: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2709"/>
            <a:ext cx="1066800" cy="9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8500" y="6107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492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7794" y="1498074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Synthesis allows you to</a:t>
            </a:r>
          </a:p>
          <a:p>
            <a:pPr marL="463550" lvl="2"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Explore different points of view.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Review key ideas on a topic.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Understand your topic in depth.</a:t>
            </a: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3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Planning Your Research Project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001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Define the Assignment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Choose an Interesting and Workable Topic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Narrow and Discover Ideas about Your Topic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 some preliminary reading.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Try prewriting.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Write a Working Thesis and List Research Questions</a:t>
            </a:r>
          </a:p>
          <a:p>
            <a:pPr marL="804863" lvl="2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  <a:p>
            <a:pPr marL="347663" lvl="1" indent="-341313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561924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6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5358" y="466635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Considering Source Types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158" y="1295400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Primary and Secondary Sources</a:t>
            </a: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Primary sources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are firsthand sources.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Examples: historical documents, literary works, autobiographies, research reports, eyewitness accounts, interviews, observations, and correspondence.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Secondary sources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report or comment on primary sources.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Examples: researched books and articles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1337"/>
            <a:ext cx="711558" cy="64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09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6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533400"/>
            <a:ext cx="800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Scholarly, Popular, and Reference Sources</a:t>
            </a: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Scholarly sources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are written by professional academics and researches.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Include books by university presses and professional publishing companies.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Most are peer reviewed.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Reference works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are collections of facts, data, and information.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Examples: encyclopedias, dictionaries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Popular sources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discuss the “real world.”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Examples: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newspapers, magazines, general-interest books.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09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611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8" y="549499"/>
            <a:ext cx="7391400" cy="569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7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533400"/>
            <a:ext cx="800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2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Books, Articles, and Media Sources</a:t>
            </a:r>
          </a:p>
          <a:p>
            <a:pPr marL="463550" lvl="2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Books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are often the products of years of study and are typically more in-depth.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Usually written by authorities on the subject.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Articles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are briefer than books and may be more up-to-date.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Tend to be more focused, exploring 1-2 points.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Include an abstract.</a:t>
            </a: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20750" lvl="3">
              <a:tabLst>
                <a:tab pos="115888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Media sources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can help illustrate a text.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Examples: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photographs, information graphics, podcasts, works of fine art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377950" lvl="3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609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793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501</Words>
  <Application>Microsoft Office PowerPoint</Application>
  <PresentationFormat>On-screen Show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21</cp:revision>
  <dcterms:created xsi:type="dcterms:W3CDTF">2014-12-08T15:29:53Z</dcterms:created>
  <dcterms:modified xsi:type="dcterms:W3CDTF">2014-12-08T20:42:18Z</dcterms:modified>
</cp:coreProperties>
</file>