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543800" cy="2286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Finding Sources, </a:t>
            </a:r>
          </a:p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Taking Notes,</a:t>
            </a:r>
          </a:p>
          <a:p>
            <a:pPr lvl="0">
              <a:spcBef>
                <a:spcPct val="20000"/>
              </a:spcBef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and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 Synthesizing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5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Conducting Field Research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0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Interviewing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Using a Survey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Conducting Observations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18288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90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752" y="457200"/>
            <a:ext cx="7848600" cy="1015663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Working with Sources: Taking Notes</a:t>
            </a:r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, Annotating, and Paraphrasing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332" y="1509861"/>
            <a:ext cx="8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Take notes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note-taking tools (computer folders, notebooks, software programs)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annotate and highlight source materials</a:t>
            </a:r>
          </a:p>
          <a:p>
            <a:pPr marL="6350" lvl="1">
              <a:tabLst>
                <a:tab pos="115888" algn="l"/>
              </a:tabLst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4" y="458273"/>
            <a:ext cx="1115637" cy="10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638800" cy="33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516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332" y="16002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988" y="327028"/>
            <a:ext cx="8001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Take notes that summarize, paraphrase, or quote</a:t>
            </a:r>
          </a:p>
          <a:p>
            <a:pPr marL="6350" lvl="1">
              <a:tabLst>
                <a:tab pos="115888" algn="l"/>
              </a:tabLst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Summarizing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Record only relevant information.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Condense the author’s ideas into your own words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Record the ideas in order.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Reread your summary to be sure it’s adequate.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Record the source publication information.</a:t>
            </a:r>
          </a:p>
          <a:p>
            <a:pPr marL="1314450" lvl="1" indent="-290513">
              <a:buFont typeface="Euphemia" pitchFamily="34" charset="0"/>
              <a:buChar char="–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Paraphrasing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Read first, then write.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Use synonyms.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Use your own sentence structure.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Rearrange the ideas if possible.</a:t>
            </a:r>
          </a:p>
          <a:p>
            <a:pPr marL="1314450" lvl="1" indent="-290513">
              <a:buFont typeface="Euphemia" pitchFamily="34" charset="0"/>
              <a:buChar char="–"/>
            </a:pPr>
            <a:endParaRPr lang="en-US" sz="2000" dirty="0"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Quoting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Enclose quotations with quotation marks.</a:t>
            </a:r>
            <a:endParaRPr lang="en-US" sz="2000" dirty="0"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Record source information.</a:t>
            </a:r>
            <a:endParaRPr lang="en-US" sz="2000" dirty="0"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endParaRPr lang="en-US" sz="2000" dirty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2625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820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332" y="16002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33" y="533400"/>
            <a:ext cx="8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Keep track of sources</a:t>
            </a:r>
          </a:p>
          <a:p>
            <a:pPr marL="6350" lvl="1">
              <a:tabLst>
                <a:tab pos="115888" algn="l"/>
              </a:tabLst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endParaRPr lang="en-US" sz="2000" dirty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2" y="1278427"/>
            <a:ext cx="7817922" cy="445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015663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Working with Sources: Evaluating 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Your </a:t>
            </a:r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Notes and </a:t>
            </a:r>
            <a:r>
              <a:rPr lang="en-US" sz="3000" b="1" dirty="0" smtClean="0">
                <a:solidFill>
                  <a:schemeClr val="bg1"/>
                </a:solidFill>
                <a:latin typeface="Euphemia" pitchFamily="34" charset="0"/>
              </a:rPr>
              <a:t>Synthesizing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355" y="1676400"/>
            <a:ext cx="8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Evaluate Your Research</a:t>
            </a:r>
          </a:p>
          <a:p>
            <a:pPr marL="920750" lvl="3">
              <a:tabLst>
                <a:tab pos="115888" algn="l"/>
              </a:tabLst>
            </a:pPr>
            <a:endParaRPr lang="en-US" sz="1600" dirty="0" smtClean="0"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1. What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research questions did I begin with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?</a:t>
            </a:r>
          </a:p>
          <a:p>
            <a:pPr marL="804863" lvl="2" indent="-341313"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 What answers did I find to those questions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?</a:t>
            </a:r>
          </a:p>
          <a:p>
            <a:pPr marL="804863" lvl="2" indent="-341313"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 What other information did I discover about my topic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?</a:t>
            </a:r>
          </a:p>
          <a:p>
            <a:pPr marL="804863" lvl="2" indent="-341313"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 What conclusions can I draw from what I’ve learned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?</a:t>
            </a:r>
          </a:p>
          <a:p>
            <a:pPr marL="804863" lvl="2" indent="-341313"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5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 How does my research affect my working thesis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?</a:t>
            </a:r>
          </a:p>
          <a:p>
            <a:pPr marL="804863" lvl="2" indent="-341313">
              <a:tabLst>
                <a:tab pos="115888" algn="l"/>
              </a:tabLst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Categories to Synthesize Information from Sources</a:t>
            </a:r>
          </a:p>
          <a:p>
            <a:pPr marL="6350" lvl="1">
              <a:tabLst>
                <a:tab pos="115888" algn="l"/>
              </a:tabLst>
            </a:pPr>
            <a:endParaRPr lang="en-US" sz="26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Draw a Graphic Organizer to Synthesize Sources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0081"/>
            <a:ext cx="1061720" cy="9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64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" y="400925"/>
            <a:ext cx="7586663" cy="59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110" y="544251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Create an Annotated Bibliography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66" y="1752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/>
                </a:solidFill>
                <a:latin typeface="Euphemia" pitchFamily="34" charset="0"/>
              </a:rPr>
              <a:t>Annotated Bibliography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 list of sources that includes both publication information and a brief summary of each source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551764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83" y="4191000"/>
            <a:ext cx="722214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5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609600"/>
            <a:ext cx="6448425" cy="53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0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An Overview of Library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Sources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Learn Your Way around the Library</a:t>
            </a:r>
          </a:p>
          <a:p>
            <a:pPr marL="6350" lvl="1">
              <a:tabLst>
                <a:tab pos="115888" algn="l"/>
              </a:tabLst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Take a formal tour of the library.</a:t>
            </a: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Take your own tour.</a:t>
            </a: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Tour the library’s Web site.</a:t>
            </a: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8328"/>
            <a:ext cx="1295400" cy="1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4" y="376395"/>
            <a:ext cx="8167956" cy="60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1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479" y="557011"/>
            <a:ext cx="8001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Make Use of Reference Librarians</a:t>
            </a:r>
          </a:p>
          <a:p>
            <a:pPr marL="6350" lvl="1">
              <a:tabLst>
                <a:tab pos="115888" algn="l"/>
              </a:tabLst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Librarians can help you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refine your topic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show you reference resources or basic books that can get you started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identify other collections that might help you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help you decide on search terms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obtain full text of articles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show you how to use citation systems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</a:t>
            </a: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2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6532" y="635006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Using Keywords Effectively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36519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Tips to improve search results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Use more specific terms for better results.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Include synonyms.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Use full names and titles.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Use the advanced search functions.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Use subject headings.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Combine keywords to make a more specific search.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Use subject terms to find related readings.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626"/>
            <a:ext cx="775952" cy="7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2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6532" y="635006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Using Appropriate Search Tools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332" y="16002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For books and other library holdings:</a:t>
            </a:r>
          </a:p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your library’s catalog</a:t>
            </a:r>
          </a:p>
          <a:p>
            <a:pPr marL="6350" lvl="1">
              <a:tabLst>
                <a:tab pos="115888" algn="l"/>
              </a:tabLst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For articles, use your library’s databases</a:t>
            </a:r>
          </a:p>
          <a:p>
            <a:pPr marL="6350" lvl="1">
              <a:tabLst>
                <a:tab pos="115888" algn="l"/>
              </a:tabLst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For useful Web sites, use the internet search engines.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news sites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general reference sites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government documents</a:t>
            </a:r>
          </a:p>
          <a:p>
            <a:pPr marL="6350" lvl="1">
              <a:tabLst>
                <a:tab pos="115888" algn="l"/>
              </a:tabLst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50" lvl="1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For shared information from a community interested in a particular topic, use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listservs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 and newsgroups.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626"/>
            <a:ext cx="775952" cy="7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5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332" y="16002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" y="457200"/>
            <a:ext cx="7415213" cy="57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74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332" y="16002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69570"/>
            <a:ext cx="6067425" cy="604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3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22</cp:revision>
  <dcterms:created xsi:type="dcterms:W3CDTF">2014-12-08T15:29:53Z</dcterms:created>
  <dcterms:modified xsi:type="dcterms:W3CDTF">2014-12-08T20:42:36Z</dcterms:modified>
</cp:coreProperties>
</file>