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5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3581400"/>
            <a:ext cx="72390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Prewriting: How to Find and Focus Ideas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762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8001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6737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Choosing a Point of View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200" b="1" dirty="0" smtClean="0">
              <a:latin typeface="Euphemia" pitchFamily="34" charset="0"/>
            </a:endParaRPr>
          </a:p>
          <a:p>
            <a:pPr marL="566737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Consider your topic, purpose, and audience to choose the most appropriate point of view—the perspective from which you write your essay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</a:p>
          <a:p>
            <a:pPr marL="1314450" lvl="1" indent="-290513">
              <a:buFont typeface="Euphemia" pitchFamily="34" charset="0"/>
              <a:buChar char="–"/>
            </a:pPr>
            <a:endParaRPr lang="en-US" sz="20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200" b="1" dirty="0" smtClean="0">
                <a:latin typeface="Euphemia" pitchFamily="34" charset="0"/>
              </a:rPr>
              <a:t>First Person</a:t>
            </a:r>
            <a:r>
              <a:rPr lang="en-US" sz="2200" dirty="0" smtClean="0">
                <a:latin typeface="Euphemia" pitchFamily="34" charset="0"/>
              </a:rPr>
              <a:t>: Keep it personal, using the pronouns </a:t>
            </a:r>
            <a:r>
              <a:rPr lang="en-US" sz="2200" i="1" dirty="0" smtClean="0">
                <a:latin typeface="Euphemia" pitchFamily="34" charset="0"/>
              </a:rPr>
              <a:t>I</a:t>
            </a:r>
            <a:r>
              <a:rPr lang="en-US" sz="2200" dirty="0" smtClean="0">
                <a:latin typeface="Euphemia" pitchFamily="34" charset="0"/>
              </a:rPr>
              <a:t>, </a:t>
            </a:r>
            <a:r>
              <a:rPr lang="en-US" sz="2200" i="1" dirty="0" smtClean="0">
                <a:latin typeface="Euphemia" pitchFamily="34" charset="0"/>
              </a:rPr>
              <a:t>me</a:t>
            </a:r>
            <a:r>
              <a:rPr lang="en-US" sz="2200" dirty="0" smtClean="0">
                <a:latin typeface="Euphemia" pitchFamily="34" charset="0"/>
              </a:rPr>
              <a:t>, </a:t>
            </a:r>
            <a:r>
              <a:rPr lang="en-US" sz="2200" i="1" dirty="0" smtClean="0">
                <a:latin typeface="Euphemia" pitchFamily="34" charset="0"/>
              </a:rPr>
              <a:t>mine</a:t>
            </a:r>
            <a:r>
              <a:rPr lang="en-US" sz="2200" dirty="0" smtClean="0">
                <a:latin typeface="Euphemia" pitchFamily="34" charset="0"/>
              </a:rPr>
              <a:t>, </a:t>
            </a:r>
            <a:r>
              <a:rPr lang="en-US" sz="2200" i="1" dirty="0" smtClean="0">
                <a:latin typeface="Euphemia" pitchFamily="34" charset="0"/>
              </a:rPr>
              <a:t>we</a:t>
            </a:r>
            <a:r>
              <a:rPr lang="en-US" sz="2200" dirty="0" smtClean="0">
                <a:latin typeface="Euphemia" pitchFamily="34" charset="0"/>
              </a:rPr>
              <a:t>, and </a:t>
            </a:r>
            <a:r>
              <a:rPr lang="en-US" sz="2200" i="1" dirty="0" smtClean="0">
                <a:latin typeface="Euphemia" pitchFamily="34" charset="0"/>
              </a:rPr>
              <a:t>ours</a:t>
            </a:r>
            <a:r>
              <a:rPr lang="en-US" sz="2200" dirty="0" smtClean="0">
                <a:latin typeface="Euphemia" pitchFamily="34" charset="0"/>
              </a:rPr>
              <a:t> and writing from your own perspective and experience. </a:t>
            </a:r>
          </a:p>
          <a:p>
            <a:pPr marL="1771650" lvl="2" indent="-290513">
              <a:buFont typeface="Arial" pitchFamily="34" charset="0"/>
              <a:buChar char="•"/>
            </a:pPr>
            <a:endParaRPr lang="en-US" sz="16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200" b="1" dirty="0" smtClean="0">
                <a:latin typeface="Euphemia" pitchFamily="34" charset="0"/>
              </a:rPr>
              <a:t>Second Person</a:t>
            </a:r>
            <a:r>
              <a:rPr lang="en-US" sz="2200" dirty="0" smtClean="0">
                <a:latin typeface="Euphemia" pitchFamily="34" charset="0"/>
              </a:rPr>
              <a:t>: Address or appeal to the reader directly, using the pronouns </a:t>
            </a:r>
            <a:r>
              <a:rPr lang="en-US" sz="2200" i="1" dirty="0" smtClean="0">
                <a:latin typeface="Euphemia" pitchFamily="34" charset="0"/>
              </a:rPr>
              <a:t>you</a:t>
            </a:r>
            <a:r>
              <a:rPr lang="en-US" sz="2200" dirty="0" smtClean="0">
                <a:latin typeface="Euphemia" pitchFamily="34" charset="0"/>
              </a:rPr>
              <a:t>, </a:t>
            </a:r>
            <a:r>
              <a:rPr lang="en-US" sz="2200" i="1" dirty="0" smtClean="0">
                <a:latin typeface="Euphemia" pitchFamily="34" charset="0"/>
              </a:rPr>
              <a:t>your</a:t>
            </a:r>
            <a:r>
              <a:rPr lang="en-US" sz="2200" dirty="0" smtClean="0">
                <a:latin typeface="Euphemia" pitchFamily="34" charset="0"/>
              </a:rPr>
              <a:t>, and </a:t>
            </a:r>
            <a:r>
              <a:rPr lang="en-US" sz="2200" i="1" dirty="0" smtClean="0">
                <a:latin typeface="Euphemia" pitchFamily="34" charset="0"/>
              </a:rPr>
              <a:t>yours</a:t>
            </a:r>
            <a:r>
              <a:rPr lang="en-US" sz="2200" dirty="0" smtClean="0">
                <a:latin typeface="Euphemia" pitchFamily="34" charset="0"/>
              </a:rPr>
              <a:t> to instruct, explain, or persuade.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6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200" b="1" dirty="0" smtClean="0">
                <a:latin typeface="Euphemia" pitchFamily="34" charset="0"/>
              </a:rPr>
              <a:t>Third Person</a:t>
            </a:r>
            <a:r>
              <a:rPr lang="en-US" sz="2200" dirty="0" smtClean="0">
                <a:latin typeface="Euphemia" pitchFamily="34" charset="0"/>
              </a:rPr>
              <a:t>: Show your objectivity, using the pronouns </a:t>
            </a:r>
            <a:r>
              <a:rPr lang="en-US" sz="2200" i="1" dirty="0" smtClean="0">
                <a:latin typeface="Euphemia" pitchFamily="34" charset="0"/>
              </a:rPr>
              <a:t>he</a:t>
            </a:r>
            <a:r>
              <a:rPr lang="en-US" sz="2200" dirty="0" smtClean="0">
                <a:latin typeface="Euphemia" pitchFamily="34" charset="0"/>
              </a:rPr>
              <a:t>, </a:t>
            </a:r>
            <a:r>
              <a:rPr lang="en-US" sz="2200" i="1" dirty="0" smtClean="0">
                <a:latin typeface="Euphemia" pitchFamily="34" charset="0"/>
              </a:rPr>
              <a:t>she</a:t>
            </a:r>
            <a:r>
              <a:rPr lang="en-US" sz="2200" dirty="0" smtClean="0">
                <a:latin typeface="Euphemia" pitchFamily="34" charset="0"/>
              </a:rPr>
              <a:t>, and </a:t>
            </a:r>
            <a:r>
              <a:rPr lang="en-US" sz="2200" i="1" dirty="0" smtClean="0">
                <a:latin typeface="Euphemia" pitchFamily="34" charset="0"/>
              </a:rPr>
              <a:t>they</a:t>
            </a:r>
            <a:r>
              <a:rPr lang="en-US" sz="2200" dirty="0" smtClean="0">
                <a:latin typeface="Euphemia" pitchFamily="34" charset="0"/>
              </a:rPr>
              <a:t> to report your observations and arguments.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99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8001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6737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Considering the Genre and Medium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200" b="1" dirty="0" smtClean="0">
              <a:latin typeface="Euphemia" pitchFamily="34" charset="0"/>
            </a:endParaRPr>
          </a:p>
          <a:p>
            <a:pPr marL="566737"/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66737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Each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genre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 (type of text) has its own conventions, which you need to understand by reviewing examples of the writing.</a:t>
            </a:r>
          </a:p>
          <a:p>
            <a:pPr marL="1314450" lvl="1" indent="-290513">
              <a:buFont typeface="Euphemia" pitchFamily="34" charset="0"/>
              <a:buChar char="–"/>
            </a:pPr>
            <a:endParaRPr lang="en-US" sz="2000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200" dirty="0" smtClean="0">
                <a:latin typeface="Euphemia" pitchFamily="34" charset="0"/>
              </a:rPr>
              <a:t>Examples: laboratory reports, proposals, blog posts</a:t>
            </a:r>
            <a:endParaRPr lang="en-US" sz="2200" dirty="0">
              <a:latin typeface="Euphemia" pitchFamily="34" charset="0"/>
            </a:endParaRPr>
          </a:p>
          <a:p>
            <a:pPr marL="566737"/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66737"/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66737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The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medium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 (means through which ideas are expressed) should suit your purpose and audience.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314450" lvl="1" indent="-290513">
              <a:buFont typeface="Euphemia" pitchFamily="34" charset="0"/>
              <a:buChar char="–"/>
            </a:pPr>
            <a:endParaRPr lang="en-US" sz="20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200" dirty="0" smtClean="0">
                <a:latin typeface="Euphemia" pitchFamily="34" charset="0"/>
              </a:rPr>
              <a:t>Examples: print, electronic, Web, videos</a:t>
            </a:r>
          </a:p>
          <a:p>
            <a:pPr marL="1771650" lvl="2" indent="-290513">
              <a:buFont typeface="Arial" pitchFamily="34" charset="0"/>
              <a:buChar char="•"/>
            </a:pPr>
            <a:endParaRPr lang="en-US" sz="16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61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696200" cy="1143000"/>
          </a:xfrm>
          <a:solidFill>
            <a:srgbClr val="6E9DC8"/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Euphemia" pitchFamily="34" charset="0"/>
              </a:rPr>
              <a:t>Discovering Ideas to </a:t>
            </a:r>
            <a:br>
              <a:rPr lang="en-US" b="1" dirty="0" smtClean="0">
                <a:solidFill>
                  <a:schemeClr val="bg1"/>
                </a:solidFill>
                <a:latin typeface="Euphemi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Euphemia" pitchFamily="34" charset="0"/>
              </a:rPr>
              <a:t>Write About</a:t>
            </a:r>
            <a:endParaRPr lang="en-US" b="1" dirty="0">
              <a:solidFill>
                <a:schemeClr val="bg1"/>
              </a:solidFill>
              <a:latin typeface="Euphemi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01000" cy="4144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Freewriting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66737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Set a timer for five to ten minutes and write nonstop, recording ideas as they come to you.</a:t>
            </a:r>
          </a:p>
          <a:p>
            <a:pPr marL="566737"/>
            <a:endParaRPr lang="en-US" sz="28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66737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Don’t worry about grammar, punctuation, or spelling.</a:t>
            </a:r>
          </a:p>
          <a:p>
            <a:pPr marL="1314450" lvl="1" indent="-290513">
              <a:buFont typeface="Euphemia" pitchFamily="34" charset="0"/>
              <a:buChar char="–"/>
            </a:pPr>
            <a:endParaRPr lang="en-US" sz="2400" dirty="0">
              <a:latin typeface="Euphemia" pitchFamily="34" charset="0"/>
            </a:endParaRPr>
          </a:p>
          <a:p>
            <a:pPr marL="804862" lvl="1" indent="-457200">
              <a:buFont typeface="Arial" pitchFamily="34" charset="0"/>
              <a:buChar char="•"/>
            </a:pPr>
            <a:endParaRPr lang="en-US" i="1" dirty="0" smtClean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  <a:p>
            <a:pPr marL="1023937" lvl="1" indent="0">
              <a:buNone/>
            </a:pPr>
            <a:endParaRPr lang="en-US" sz="2400" dirty="0">
              <a:latin typeface="Euphemia" pitchFamily="34" charset="0"/>
            </a:endParaRPr>
          </a:p>
          <a:p>
            <a:pPr marL="804862" lvl="1" indent="-457200">
              <a:buFont typeface="Arial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  <a:p>
            <a:pPr>
              <a:buNone/>
            </a:pPr>
            <a:endParaRPr lang="en-US" b="1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>
              <a:buNone/>
            </a:pPr>
            <a:endParaRPr lang="en-US" sz="1200" b="1" dirty="0" smtClean="0">
              <a:latin typeface="Euphemia" pitchFamily="34" charset="0"/>
            </a:endParaRPr>
          </a:p>
          <a:p>
            <a:pPr marL="804862" lvl="1" indent="-457200">
              <a:buFont typeface="Arial" pitchFamily="34" charset="0"/>
              <a:buChar char="•"/>
            </a:pPr>
            <a:endParaRPr lang="en-US" sz="1200" dirty="0" smtClean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233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914400"/>
            <a:ext cx="8001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Mapping</a:t>
            </a:r>
          </a:p>
          <a:p>
            <a:pPr>
              <a:buNone/>
            </a:pPr>
            <a:endParaRPr lang="en-US" sz="2800" b="1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023937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Write your topic in the middle of a blank sheet of paper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</a:p>
          <a:p>
            <a:pPr marL="1023937" indent="-457200">
              <a:buFont typeface="Arial" pitchFamily="34" charset="0"/>
              <a:buChar char="•"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23937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Think of related ideas and write them around your topic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</a:p>
          <a:p>
            <a:pPr marL="1023937" indent="-457200">
              <a:buFont typeface="Arial" pitchFamily="34" charset="0"/>
              <a:buChar char="•"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23937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lines to indicate related ideas and show how general ideas can branch out into many more specific ideas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07835" y="5943600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Euphemia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677601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" y="744122"/>
            <a:ext cx="8320088" cy="5293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9863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Brainstorming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023937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List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everything that comes to mind when you think about your topic.</a:t>
            </a:r>
          </a:p>
          <a:p>
            <a:pPr marL="1319213" lvl="4" indent="-288925">
              <a:buFont typeface="Euphemia" pitchFamily="34" charset="0"/>
              <a:buChar char="–"/>
            </a:pPr>
            <a:r>
              <a:rPr lang="en-US" sz="2600" dirty="0">
                <a:latin typeface="Euphemia" pitchFamily="34" charset="0"/>
              </a:rPr>
              <a:t>Impressions</a:t>
            </a:r>
          </a:p>
          <a:p>
            <a:pPr marL="1319213" lvl="4" indent="-288925">
              <a:buFont typeface="Euphemia" pitchFamily="34" charset="0"/>
              <a:buChar char="–"/>
            </a:pPr>
            <a:r>
              <a:rPr lang="en-US" sz="2600" dirty="0">
                <a:latin typeface="Euphemia" pitchFamily="34" charset="0"/>
              </a:rPr>
              <a:t>Emotions</a:t>
            </a:r>
          </a:p>
          <a:p>
            <a:pPr marL="1319213" lvl="4" indent="-288925">
              <a:buFont typeface="Euphemia" pitchFamily="34" charset="0"/>
              <a:buChar char="–"/>
            </a:pPr>
            <a:r>
              <a:rPr lang="en-US" sz="2600" dirty="0">
                <a:latin typeface="Euphemia" pitchFamily="34" charset="0"/>
              </a:rPr>
              <a:t>Reactions</a:t>
            </a:r>
          </a:p>
          <a:p>
            <a:pPr marL="1319213" lvl="4" indent="-288925">
              <a:buFont typeface="Euphemia" pitchFamily="34" charset="0"/>
              <a:buChar char="–"/>
            </a:pPr>
            <a:r>
              <a:rPr lang="en-US" sz="2600" dirty="0" smtClean="0">
                <a:latin typeface="Euphemia" pitchFamily="34" charset="0"/>
              </a:rPr>
              <a:t>Facts</a:t>
            </a:r>
          </a:p>
          <a:p>
            <a:pPr marL="1030288" lvl="4"/>
            <a:endParaRPr lang="en-US" sz="2600" dirty="0">
              <a:latin typeface="Euphemia" pitchFamily="34" charset="0"/>
            </a:endParaRPr>
          </a:p>
          <a:p>
            <a:pPr marL="107950" lvl="2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Questioning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30288" lvl="3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Write down every question you can think of about your topic.</a:t>
            </a:r>
          </a:p>
          <a:p>
            <a:pPr marL="1030288" lvl="3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Start with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who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,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what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,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where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,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when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,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why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, and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how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 and then dig deeper with questions like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What if…?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 or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So what that…?</a:t>
            </a:r>
          </a:p>
          <a:p>
            <a:pPr marL="1319213" lvl="4" indent="-288925">
              <a:buFont typeface="Euphemia" pitchFamily="34" charset="0"/>
              <a:buChar char="–"/>
            </a:pPr>
            <a:endParaRPr lang="en-US" sz="24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608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7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8001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6737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Using the Patterns of Development</a:t>
            </a:r>
          </a:p>
          <a:p>
            <a:pPr marL="566737"/>
            <a:endParaRPr lang="en-US" sz="800" b="1" dirty="0" smtClean="0">
              <a:latin typeface="Euphemia" pitchFamily="34" charset="0"/>
            </a:endParaRPr>
          </a:p>
          <a:p>
            <a:pPr marL="1319213" lvl="4" indent="-288925">
              <a:buFont typeface="Euphemia" pitchFamily="34" charset="0"/>
              <a:buChar char="–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The 9 patterns of development are:</a:t>
            </a:r>
          </a:p>
          <a:p>
            <a:pPr marL="2233613" lvl="6" indent="-288925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Narration</a:t>
            </a:r>
          </a:p>
          <a:p>
            <a:pPr marL="2233613" lvl="6" indent="-288925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Description</a:t>
            </a:r>
          </a:p>
          <a:p>
            <a:pPr marL="2233613" lvl="6" indent="-288925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Illustration</a:t>
            </a:r>
          </a:p>
          <a:p>
            <a:pPr marL="2233613" lvl="6" indent="-288925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Process analysis</a:t>
            </a:r>
          </a:p>
          <a:p>
            <a:pPr marL="2233613" lvl="6" indent="-288925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Comparison and contrast</a:t>
            </a:r>
          </a:p>
          <a:p>
            <a:pPr marL="2233613" lvl="6" indent="-288925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Classification and division</a:t>
            </a:r>
          </a:p>
          <a:p>
            <a:pPr marL="2233613" lvl="6" indent="-288925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Definition</a:t>
            </a:r>
          </a:p>
          <a:p>
            <a:pPr marL="2233613" lvl="6" indent="-288925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Cause and effect</a:t>
            </a:r>
          </a:p>
          <a:p>
            <a:pPr marL="2233613" lvl="6" indent="-288925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Argument</a:t>
            </a:r>
          </a:p>
          <a:p>
            <a:pPr marL="2233613" lvl="6" indent="-288925">
              <a:buFont typeface="Arial" pitchFamily="34" charset="0"/>
              <a:buChar char="•"/>
            </a:pPr>
            <a:endParaRPr lang="en-US" sz="2400" dirty="0" smtClean="0">
              <a:latin typeface="Euphemia" pitchFamily="34" charset="0"/>
            </a:endParaRPr>
          </a:p>
          <a:p>
            <a:pPr marL="1319213" lvl="6" indent="-288925">
              <a:buFont typeface="Euphemia" pitchFamily="34" charset="0"/>
              <a:buChar char="–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Think about your topic through the lens of each pattern, using the questions in Table 5.2.</a:t>
            </a:r>
          </a:p>
        </p:txBody>
      </p:sp>
    </p:spTree>
    <p:extLst>
      <p:ext uri="{BB962C8B-B14F-4D97-AF65-F5344CB8AC3E}">
        <p14:creationId xmlns:p14="http://schemas.microsoft.com/office/powerpoint/2010/main" val="3770371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001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Visualizing or Sketching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023937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Close your eyes and picture the subject in your mind.</a:t>
            </a:r>
          </a:p>
          <a:p>
            <a:pPr marL="1023937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Draw a picture – or a series of sketches, called a storyboard – to show events or relationships among ideas.</a:t>
            </a:r>
            <a:endParaRPr lang="en-US" sz="2600" dirty="0" smtClean="0">
              <a:latin typeface="Euphemia" pitchFamily="34" charset="0"/>
            </a:endParaRPr>
          </a:p>
          <a:p>
            <a:pPr marL="1030288" lvl="4"/>
            <a:endParaRPr lang="en-US" sz="2600" dirty="0">
              <a:latin typeface="Euphemia" pitchFamily="34" charset="0"/>
            </a:endParaRPr>
          </a:p>
          <a:p>
            <a:pPr marL="107950" lvl="2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Researching Your Topic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30288" lvl="3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Do some preliminary searching to see what others have already said about your topic.</a:t>
            </a:r>
          </a:p>
          <a:p>
            <a:pPr marL="1030288" lvl="3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Take notes with good citations to avoid plagiarism and help you find the source later.</a:t>
            </a: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319213" lvl="4" indent="-288925">
              <a:buFont typeface="Euphemia" pitchFamily="34" charset="0"/>
              <a:buChar char="–"/>
            </a:pPr>
            <a:endParaRPr lang="en-US" sz="24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608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61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334851"/>
            <a:ext cx="5181600" cy="6083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08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696200" cy="1143000"/>
          </a:xfrm>
          <a:solidFill>
            <a:srgbClr val="6E9DC8"/>
          </a:solidFill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Euphemia" pitchFamily="34" charset="0"/>
              </a:rPr>
              <a:t>Choosing a Topic</a:t>
            </a:r>
            <a:endParaRPr lang="en-US" b="1" dirty="0">
              <a:solidFill>
                <a:schemeClr val="bg1"/>
              </a:solidFill>
              <a:latin typeface="Euphemi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01000" cy="4144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Look for topics that</a:t>
            </a:r>
          </a:p>
          <a:p>
            <a:pPr>
              <a:buNone/>
            </a:pPr>
            <a:endParaRPr lang="en-US" sz="1200" b="1" dirty="0" smtClean="0">
              <a:latin typeface="Euphemia" pitchFamily="34" charset="0"/>
            </a:endParaRPr>
          </a:p>
          <a:p>
            <a:pPr marL="804862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are appropriate for the assignment</a:t>
            </a:r>
          </a:p>
          <a:p>
            <a:pPr marL="804862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you know something about</a:t>
            </a:r>
          </a:p>
          <a:p>
            <a:pPr marL="804862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you want to learn more about</a:t>
            </a:r>
          </a:p>
          <a:p>
            <a:pPr marL="804862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will maintain your interest</a:t>
            </a:r>
          </a:p>
          <a:p>
            <a:pPr marL="804862" lvl="1" indent="-457200">
              <a:buFont typeface="Arial" pitchFamily="34" charset="0"/>
              <a:buChar char="•"/>
            </a:pPr>
            <a:endParaRPr lang="en-US" sz="1200" dirty="0" smtClean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97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330558"/>
            <a:ext cx="6019800" cy="608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467600" y="6078586"/>
            <a:ext cx="15637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>
                <a:latin typeface="Euphemia" pitchFamily="34" charset="0"/>
              </a:rPr>
              <a:t>(continued)</a:t>
            </a:r>
            <a:endParaRPr lang="en-US" sz="1050" i="1" dirty="0" smtClean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1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868" y="1828800"/>
            <a:ext cx="5996105" cy="3851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56073" y="500352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Euphemia" pitchFamily="34" charset="0"/>
              </a:rPr>
              <a:t>An Overview of the Writing Process (cont.)</a:t>
            </a:r>
            <a:endParaRPr lang="en-US" sz="1100" i="1" dirty="0" smtClean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10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696200" cy="1143000"/>
          </a:xfrm>
          <a:solidFill>
            <a:srgbClr val="6E9DC8"/>
          </a:solidFill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Euphemia" pitchFamily="34" charset="0"/>
              </a:rPr>
              <a:t>Narrowing a Topic</a:t>
            </a:r>
            <a:endParaRPr lang="en-US" b="1" dirty="0">
              <a:solidFill>
                <a:schemeClr val="bg1"/>
              </a:solidFill>
              <a:latin typeface="Euphemi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01000" cy="4144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Use a Branching Diagram</a:t>
            </a:r>
          </a:p>
          <a:p>
            <a:pPr>
              <a:buNone/>
            </a:pPr>
            <a:endParaRPr lang="en-US" sz="1200" b="1" dirty="0" smtClean="0">
              <a:latin typeface="Euphemia" pitchFamily="34" charset="0"/>
            </a:endParaRPr>
          </a:p>
          <a:p>
            <a:pPr marL="804862" lvl="1" indent="-457200">
              <a:buFont typeface="Arial" pitchFamily="34" charset="0"/>
              <a:buChar char="•"/>
            </a:pPr>
            <a:endParaRPr lang="en-US" sz="1200" dirty="0" smtClean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868" y="4495800"/>
            <a:ext cx="49149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502920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98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Ask Questions to Narrow a Broad Topic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99311"/>
            <a:ext cx="6536862" cy="365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1676400"/>
            <a:ext cx="73750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Ask questions—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who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,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what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,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where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,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when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,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why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, and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how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—to narrow your attention to specific aspects within the topic.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451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696200" cy="1143000"/>
          </a:xfrm>
          <a:solidFill>
            <a:srgbClr val="6E9DC8"/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Euphemia" pitchFamily="34" charset="0"/>
              </a:rPr>
              <a:t>Thinking About Your</a:t>
            </a:r>
            <a:br>
              <a:rPr lang="en-US" b="1" dirty="0" smtClean="0">
                <a:solidFill>
                  <a:schemeClr val="bg1"/>
                </a:solidFill>
                <a:latin typeface="Euphemi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Euphemia" pitchFamily="34" charset="0"/>
              </a:rPr>
              <a:t>Writing Situation</a:t>
            </a:r>
            <a:endParaRPr lang="en-US" b="1" dirty="0">
              <a:solidFill>
                <a:schemeClr val="bg1"/>
              </a:solidFill>
              <a:latin typeface="Euphemi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01000" cy="4144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Determining Your Purpose</a:t>
            </a:r>
          </a:p>
          <a:p>
            <a:pPr marL="804862" lvl="1" indent="-457200"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  <a:p>
            <a:pPr marL="804862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To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express </a:t>
            </a:r>
          </a:p>
          <a:p>
            <a:pPr marL="804862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To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inform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 </a:t>
            </a:r>
          </a:p>
          <a:p>
            <a:pPr marL="804862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To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persuade</a:t>
            </a:r>
          </a:p>
          <a:p>
            <a:pPr marL="804862" lvl="1" indent="-457200">
              <a:buFont typeface="Arial" pitchFamily="34" charset="0"/>
              <a:buChar char="•"/>
            </a:pPr>
            <a:endParaRPr lang="en-US" i="1" dirty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  <a:p>
            <a:pPr marL="804862" lvl="1" indent="-457200">
              <a:buFont typeface="Arial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Why are you writing the essay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?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  <a:p>
            <a:pPr marL="804862" lvl="1" indent="-457200">
              <a:buFont typeface="Arial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What do you want the essay to accomplish?</a:t>
            </a:r>
          </a:p>
          <a:p>
            <a:pPr marL="804862" lvl="1" indent="-457200">
              <a:buFont typeface="Arial" pitchFamily="34" charset="0"/>
              <a:buChar char="•"/>
            </a:pPr>
            <a:endParaRPr lang="en-US" i="1" dirty="0" smtClean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  <a:p>
            <a:pPr marL="1023937" lvl="1" indent="0">
              <a:buNone/>
            </a:pPr>
            <a:endParaRPr lang="en-US" sz="2400" dirty="0">
              <a:latin typeface="Euphemia" pitchFamily="34" charset="0"/>
            </a:endParaRPr>
          </a:p>
          <a:p>
            <a:pPr marL="804862" lvl="1" indent="-457200">
              <a:buFont typeface="Arial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  <a:p>
            <a:pPr>
              <a:buNone/>
            </a:pPr>
            <a:endParaRPr lang="en-US" b="1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>
              <a:buNone/>
            </a:pPr>
            <a:endParaRPr lang="en-US" sz="1200" b="1" dirty="0" smtClean="0">
              <a:latin typeface="Euphemia" pitchFamily="34" charset="0"/>
            </a:endParaRPr>
          </a:p>
          <a:p>
            <a:pPr marL="804862" lvl="1" indent="-457200">
              <a:buFont typeface="Arial" pitchFamily="34" charset="0"/>
              <a:buChar char="•"/>
            </a:pPr>
            <a:endParaRPr lang="en-US" sz="1200" dirty="0" smtClean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9753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1885" y="457200"/>
            <a:ext cx="81534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Considering Your Audience</a:t>
            </a:r>
          </a:p>
          <a:p>
            <a:pPr marL="804862" lvl="1" indent="-457200">
              <a:buFont typeface="Arial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804862" lvl="1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How to consider your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audience: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Your readers </a:t>
            </a:r>
            <a:endParaRPr lang="en-US" sz="3600" b="1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82675" lvl="1" indent="-277813">
              <a:buFont typeface="Euphemia" pitchFamily="34" charset="0"/>
              <a:buChar char="–"/>
            </a:pPr>
            <a:r>
              <a:rPr lang="en-US" sz="2000" dirty="0" smtClean="0">
                <a:latin typeface="Euphemia" pitchFamily="34" charset="0"/>
              </a:rPr>
              <a:t>are not present</a:t>
            </a:r>
          </a:p>
          <a:p>
            <a:pPr marL="1082675" lvl="1" indent="-277813">
              <a:buFont typeface="Euphemia" pitchFamily="34" charset="0"/>
              <a:buChar char="–"/>
            </a:pPr>
            <a:r>
              <a:rPr lang="en-US" sz="2000" dirty="0" smtClean="0">
                <a:latin typeface="Euphemia" pitchFamily="34" charset="0"/>
              </a:rPr>
              <a:t>do not know everything you know</a:t>
            </a:r>
          </a:p>
          <a:p>
            <a:pPr marL="1082675" lvl="1" indent="-277813">
              <a:buFont typeface="Euphemia" pitchFamily="34" charset="0"/>
              <a:buChar char="–"/>
            </a:pPr>
            <a:r>
              <a:rPr lang="en-US" sz="2000" dirty="0" smtClean="0">
                <a:latin typeface="Euphemia" pitchFamily="34" charset="0"/>
              </a:rPr>
              <a:t>may not share your opinions and values</a:t>
            </a:r>
          </a:p>
          <a:p>
            <a:pPr marL="1082675" lvl="1" indent="-277813">
              <a:buFont typeface="Euphemia" pitchFamily="34" charset="0"/>
              <a:buChar char="–"/>
            </a:pPr>
            <a:r>
              <a:rPr lang="en-US" sz="2000" dirty="0" smtClean="0">
                <a:latin typeface="Euphemia" pitchFamily="34" charset="0"/>
              </a:rPr>
              <a:t>may not respond to situations and issues like you do</a:t>
            </a:r>
          </a:p>
          <a:p>
            <a:pPr marL="1082675" lvl="1" indent="-277813">
              <a:buFont typeface="Euphemia" pitchFamily="34" charset="0"/>
              <a:buChar char="–"/>
            </a:pPr>
            <a:endParaRPr lang="en-US" sz="2400" dirty="0">
              <a:latin typeface="Euphemia" pitchFamily="34" charset="0"/>
            </a:endParaRPr>
          </a:p>
          <a:p>
            <a:pPr marL="909637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Adjust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your tone—how you sound—to fit your audience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</a:p>
          <a:p>
            <a:pPr marL="1082675" lvl="1" indent="-277813">
              <a:buFont typeface="Euphemia" pitchFamily="34" charset="0"/>
              <a:buChar char="–"/>
            </a:pPr>
            <a:r>
              <a:rPr lang="en-US" sz="2000" dirty="0">
                <a:latin typeface="Euphemia" pitchFamily="34" charset="0"/>
              </a:rPr>
              <a:t>What does your audience know or not know about your topic</a:t>
            </a:r>
            <a:r>
              <a:rPr lang="en-US" sz="2000" dirty="0" smtClean="0">
                <a:latin typeface="Euphemia" pitchFamily="34" charset="0"/>
              </a:rPr>
              <a:t>?</a:t>
            </a:r>
            <a:endParaRPr lang="en-US" sz="2000" dirty="0">
              <a:latin typeface="Euphemia" pitchFamily="34" charset="0"/>
            </a:endParaRPr>
          </a:p>
          <a:p>
            <a:pPr marL="1082675" lvl="1" indent="-277813">
              <a:buFont typeface="Euphemia" pitchFamily="34" charset="0"/>
              <a:buChar char="–"/>
            </a:pPr>
            <a:r>
              <a:rPr lang="en-US" sz="2000" dirty="0">
                <a:latin typeface="Euphemia" pitchFamily="34" charset="0"/>
              </a:rPr>
              <a:t>What is the education, background, and experience of your audience</a:t>
            </a:r>
            <a:r>
              <a:rPr lang="en-US" sz="2000" dirty="0" smtClean="0">
                <a:latin typeface="Euphemia" pitchFamily="34" charset="0"/>
              </a:rPr>
              <a:t>?</a:t>
            </a:r>
            <a:endParaRPr lang="en-US" sz="2000" dirty="0">
              <a:latin typeface="Euphemia" pitchFamily="34" charset="0"/>
            </a:endParaRPr>
          </a:p>
          <a:p>
            <a:pPr marL="1082675" lvl="1" indent="-277813">
              <a:buFont typeface="Euphemia" pitchFamily="34" charset="0"/>
              <a:buChar char="–"/>
            </a:pPr>
            <a:r>
              <a:rPr lang="en-US" sz="2000" dirty="0">
                <a:latin typeface="Euphemia" pitchFamily="34" charset="0"/>
              </a:rPr>
              <a:t>What attitudes, beliefs, opinions, or biases is your audience likely to hold</a:t>
            </a:r>
            <a:r>
              <a:rPr lang="en-US" sz="2000" dirty="0" smtClean="0">
                <a:latin typeface="Euphemia" pitchFamily="34" charset="0"/>
              </a:rPr>
              <a:t>?</a:t>
            </a:r>
            <a:endParaRPr lang="en-US" sz="2000" dirty="0">
              <a:latin typeface="Euphemia" pitchFamily="34" charset="0"/>
            </a:endParaRPr>
          </a:p>
          <a:p>
            <a:pPr marL="1082675" lvl="1" indent="-277813">
              <a:buFont typeface="Euphemia" pitchFamily="34" charset="0"/>
              <a:buChar char="–"/>
            </a:pPr>
            <a:r>
              <a:rPr lang="en-US" sz="2000" dirty="0">
                <a:latin typeface="Euphemia" pitchFamily="34" charset="0"/>
              </a:rPr>
              <a:t>What tone do your readers expect you to take</a:t>
            </a:r>
            <a:r>
              <a:rPr lang="en-US" sz="2000" dirty="0" smtClean="0">
                <a:latin typeface="Euphemia" pitchFamily="34" charset="0"/>
              </a:rPr>
              <a:t>?</a:t>
            </a:r>
            <a:endParaRPr lang="en-US" sz="2000" dirty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292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385762"/>
            <a:ext cx="6029325" cy="601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528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639</Words>
  <Application>Microsoft Office PowerPoint</Application>
  <PresentationFormat>On-screen Show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Choosing a Topic</vt:lpstr>
      <vt:lpstr>PowerPoint Presentation</vt:lpstr>
      <vt:lpstr>PowerPoint Presentation</vt:lpstr>
      <vt:lpstr>Narrowing a Topic</vt:lpstr>
      <vt:lpstr>PowerPoint Presentation</vt:lpstr>
      <vt:lpstr>Thinking About Your Writing Situation</vt:lpstr>
      <vt:lpstr>PowerPoint Presentation</vt:lpstr>
      <vt:lpstr>PowerPoint Presentation</vt:lpstr>
      <vt:lpstr>PowerPoint Presentation</vt:lpstr>
      <vt:lpstr>PowerPoint Presentation</vt:lpstr>
      <vt:lpstr>Discovering Ideas to  Write About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4</cp:revision>
  <dcterms:created xsi:type="dcterms:W3CDTF">2014-12-08T15:29:53Z</dcterms:created>
  <dcterms:modified xsi:type="dcterms:W3CDTF">2014-12-08T20:36:51Z</dcterms:modified>
</cp:coreProperties>
</file>