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90" y="-8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818DF4-2D5F-49DC-AF3C-1A4B79072506}"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32BF1-11F7-4123-A2A9-09339951DBB7}" type="slidenum">
              <a:rPr lang="en-US" smtClean="0"/>
              <a:t>‹#›</a:t>
            </a:fld>
            <a:endParaRPr lang="en-US"/>
          </a:p>
        </p:txBody>
      </p:sp>
    </p:spTree>
    <p:extLst>
      <p:ext uri="{BB962C8B-B14F-4D97-AF65-F5344CB8AC3E}">
        <p14:creationId xmlns:p14="http://schemas.microsoft.com/office/powerpoint/2010/main" val="2311826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F9BC6C-7E3C-41DA-8FD5-F3CC232E6E31}"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60BA58-EFEE-418F-A3D5-282A2955DB6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19958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0BA58-EFEE-418F-A3D5-282A2955DB6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367797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0BA58-EFEE-418F-A3D5-282A2955DB6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1223606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0BA58-EFEE-418F-A3D5-282A2955DB6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132134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60BA58-EFEE-418F-A3D5-282A2955DB6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347357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60BA58-EFEE-418F-A3D5-282A2955DB6F}"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47344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60BA58-EFEE-418F-A3D5-282A2955DB6F}"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292137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60BA58-EFEE-418F-A3D5-282A2955DB6F}"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70101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0BA58-EFEE-418F-A3D5-282A2955DB6F}"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233001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0BA58-EFEE-418F-A3D5-282A2955DB6F}"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135927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0BA58-EFEE-418F-A3D5-282A2955DB6F}"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A4F1D-3199-4CC7-A427-2927EA4EEF00}" type="slidenum">
              <a:rPr lang="en-US" smtClean="0"/>
              <a:t>‹#›</a:t>
            </a:fld>
            <a:endParaRPr lang="en-US"/>
          </a:p>
        </p:txBody>
      </p:sp>
    </p:spTree>
    <p:extLst>
      <p:ext uri="{BB962C8B-B14F-4D97-AF65-F5344CB8AC3E}">
        <p14:creationId xmlns:p14="http://schemas.microsoft.com/office/powerpoint/2010/main" val="367132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0BA58-EFEE-418F-A3D5-282A2955DB6F}"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A4F1D-3199-4CC7-A427-2927EA4EEF00}" type="slidenum">
              <a:rPr lang="en-US" smtClean="0"/>
              <a:t>‹#›</a:t>
            </a:fld>
            <a:endParaRPr lang="en-US"/>
          </a:p>
        </p:txBody>
      </p:sp>
    </p:spTree>
    <p:extLst>
      <p:ext uri="{BB962C8B-B14F-4D97-AF65-F5344CB8AC3E}">
        <p14:creationId xmlns:p14="http://schemas.microsoft.com/office/powerpoint/2010/main" val="1671644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txBox="1">
            <a:spLocks/>
          </p:cNvSpPr>
          <p:nvPr/>
        </p:nvSpPr>
        <p:spPr>
          <a:xfrm>
            <a:off x="3962400" y="762000"/>
            <a:ext cx="4495800" cy="1447800"/>
          </a:xfrm>
          <a:prstGeom prst="rect">
            <a:avLst/>
          </a:prstGeom>
          <a:solidFill>
            <a:srgbClr val="6E9DC8"/>
          </a:solidFill>
          <a:ln>
            <a:solidFill>
              <a:schemeClr val="bg1"/>
            </a:solidFill>
          </a:ln>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small" spc="600" normalizeH="0" baseline="0" noProof="0" dirty="0" smtClean="0">
                <a:ln>
                  <a:noFill/>
                </a:ln>
                <a:solidFill>
                  <a:schemeClr val="tx1"/>
                </a:solidFill>
                <a:effectLst/>
                <a:uLnTx/>
                <a:uFillTx/>
                <a:latin typeface="Euphemia" pitchFamily="34" charset="0"/>
                <a:ea typeface="+mj-ea"/>
                <a:cs typeface="+mj-cs"/>
              </a:rPr>
              <a:t/>
            </a:r>
            <a:br>
              <a:rPr kumimoji="0" lang="en-US" sz="4800" b="1" i="0" u="none" strike="noStrike" kern="1200" cap="small" spc="600" normalizeH="0" baseline="0" noProof="0" dirty="0" smtClean="0">
                <a:ln>
                  <a:noFill/>
                </a:ln>
                <a:solidFill>
                  <a:schemeClr val="tx1"/>
                </a:solidFill>
                <a:effectLst/>
                <a:uLnTx/>
                <a:uFillTx/>
                <a:latin typeface="Euphemia" pitchFamily="34" charset="0"/>
                <a:ea typeface="+mj-ea"/>
                <a:cs typeface="+mj-cs"/>
              </a:rPr>
            </a:br>
            <a:r>
              <a:rPr kumimoji="0" lang="en-US" sz="4800" b="1" i="0" u="none" strike="noStrike" kern="1200" cap="small" spc="600" normalizeH="0" baseline="0" noProof="0" dirty="0" smtClean="0">
                <a:ln>
                  <a:noFill/>
                </a:ln>
                <a:solidFill>
                  <a:schemeClr val="tx1"/>
                </a:solidFill>
                <a:effectLst/>
                <a:uLnTx/>
                <a:uFillTx/>
                <a:latin typeface="Euphemia" pitchFamily="34" charset="0"/>
                <a:ea typeface="+mj-ea"/>
                <a:cs typeface="+mj-cs"/>
              </a:rPr>
              <a:t>chapter</a:t>
            </a:r>
            <a:r>
              <a:rPr kumimoji="0" lang="en-US" sz="4800" b="1" i="0" u="none" strike="noStrike" kern="1200" cap="none" spc="0" normalizeH="0" baseline="0" noProof="0" dirty="0" smtClean="0">
                <a:ln>
                  <a:noFill/>
                </a:ln>
                <a:solidFill>
                  <a:schemeClr val="tx1"/>
                </a:solidFill>
                <a:effectLst/>
                <a:uLnTx/>
                <a:uFillTx/>
                <a:latin typeface="Euphemia" pitchFamily="34" charset="0"/>
                <a:ea typeface="+mj-ea"/>
                <a:cs typeface="+mj-cs"/>
              </a:rPr>
              <a:t> </a:t>
            </a:r>
            <a:r>
              <a:rPr kumimoji="0" lang="en-US" sz="4800" b="1" i="0" u="none" strike="noStrike" kern="1200" cap="none" spc="0" normalizeH="0" baseline="0" noProof="0" dirty="0" smtClean="0">
                <a:ln>
                  <a:noFill/>
                </a:ln>
                <a:solidFill>
                  <a:schemeClr val="bg1"/>
                </a:solidFill>
                <a:effectLst/>
                <a:uLnTx/>
                <a:uFillTx/>
                <a:latin typeface="Euphemia" pitchFamily="34" charset="0"/>
                <a:ea typeface="+mj-ea"/>
                <a:cs typeface="+mj-cs"/>
              </a:rPr>
              <a:t>6</a:t>
            </a:r>
            <a:endParaRPr kumimoji="0" lang="en-US" sz="4800" b="1" i="0" u="none" strike="noStrike" kern="1200" cap="none" spc="0" normalizeH="0" baseline="0" noProof="0" dirty="0">
              <a:ln>
                <a:noFill/>
              </a:ln>
              <a:solidFill>
                <a:schemeClr val="bg1"/>
              </a:solidFill>
              <a:effectLst/>
              <a:uLnTx/>
              <a:uFillTx/>
              <a:latin typeface="Euphemia" pitchFamily="34" charset="0"/>
              <a:ea typeface="+mj-ea"/>
              <a:cs typeface="+mj-cs"/>
            </a:endParaRPr>
          </a:p>
        </p:txBody>
      </p:sp>
      <p:sp>
        <p:nvSpPr>
          <p:cNvPr id="4" name="Subtitle 2"/>
          <p:cNvSpPr txBox="1">
            <a:spLocks/>
          </p:cNvSpPr>
          <p:nvPr/>
        </p:nvSpPr>
        <p:spPr>
          <a:xfrm>
            <a:off x="838200" y="3581400"/>
            <a:ext cx="7239000" cy="1752600"/>
          </a:xfrm>
          <a:prstGeom prst="rect">
            <a:avLst/>
          </a:prstGeom>
        </p:spPr>
        <p:txBody>
          <a:bodyPr>
            <a:normAutofit/>
          </a:bodyPr>
          <a:lstStyle/>
          <a:p>
            <a:pPr lvl="0">
              <a:spcBef>
                <a:spcPct val="20000"/>
              </a:spcBef>
            </a:pPr>
            <a:r>
              <a:rPr lang="en-US" sz="5400" b="1" dirty="0" smtClean="0">
                <a:solidFill>
                  <a:schemeClr val="accent1">
                    <a:lumMod val="75000"/>
                  </a:schemeClr>
                </a:solidFill>
                <a:latin typeface="Euphemia" pitchFamily="34" charset="0"/>
              </a:rPr>
              <a:t>Developing and Supporting a Thesis</a:t>
            </a:r>
            <a:endParaRPr kumimoji="0" lang="en-US" sz="5400" b="1" i="0" u="none" strike="noStrike" kern="1200" cap="none" spc="0" normalizeH="0" baseline="0" noProof="0" dirty="0">
              <a:ln>
                <a:noFill/>
              </a:ln>
              <a:solidFill>
                <a:schemeClr val="accent1">
                  <a:lumMod val="75000"/>
                </a:schemeClr>
              </a:solidFill>
              <a:effectLst/>
              <a:uLnTx/>
              <a:uFillTx/>
              <a:latin typeface="Euphemia"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999" y="380999"/>
            <a:ext cx="2010938" cy="1828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289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145" y="381000"/>
            <a:ext cx="4943510" cy="601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545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9600" y="609600"/>
            <a:ext cx="8001000" cy="5632311"/>
          </a:xfrm>
          <a:prstGeom prst="rect">
            <a:avLst/>
          </a:prstGeom>
          <a:noFill/>
        </p:spPr>
        <p:txBody>
          <a:bodyPr wrap="square" rtlCol="0">
            <a:spAutoFit/>
          </a:bodyPr>
          <a:lstStyle/>
          <a:p>
            <a:pPr marL="566737"/>
            <a:r>
              <a:rPr lang="en-US" sz="2800" dirty="0" smtClean="0">
                <a:solidFill>
                  <a:schemeClr val="accent6">
                    <a:lumMod val="75000"/>
                  </a:schemeClr>
                </a:solidFill>
                <a:latin typeface="Euphemia" pitchFamily="34" charset="0"/>
              </a:rPr>
              <a:t>Collecting Evidence to Support Your Thesis</a:t>
            </a:r>
          </a:p>
          <a:p>
            <a:pPr marL="857250" indent="-290513">
              <a:buFont typeface="Arial" pitchFamily="34" charset="0"/>
              <a:buChar char="•"/>
            </a:pPr>
            <a:endParaRPr lang="en-US" sz="1200" b="1" dirty="0" smtClean="0">
              <a:latin typeface="Euphemia" pitchFamily="34" charset="0"/>
            </a:endParaRPr>
          </a:p>
          <a:p>
            <a:pPr marL="1481137" lvl="1" indent="-457200">
              <a:buFont typeface="+mj-lt"/>
              <a:buAutoNum type="arabicPeriod"/>
            </a:pPr>
            <a:r>
              <a:rPr lang="en-US" sz="2200" dirty="0" smtClean="0">
                <a:solidFill>
                  <a:schemeClr val="accent1">
                    <a:lumMod val="75000"/>
                  </a:schemeClr>
                </a:solidFill>
                <a:latin typeface="Euphemia" pitchFamily="34" charset="0"/>
              </a:rPr>
              <a:t>Complete the evidence worksheet (Figure 6.2), collecting only the evidence that is appropriate to your topic</a:t>
            </a:r>
          </a:p>
          <a:p>
            <a:pPr marL="1314450" lvl="1" indent="-290513">
              <a:buFont typeface="+mj-lt"/>
              <a:buAutoNum type="arabicPeriod"/>
            </a:pPr>
            <a:endParaRPr lang="en-US" sz="1000" dirty="0" smtClean="0">
              <a:solidFill>
                <a:schemeClr val="accent1">
                  <a:lumMod val="75000"/>
                </a:schemeClr>
              </a:solidFill>
              <a:latin typeface="Euphemia" pitchFamily="34" charset="0"/>
            </a:endParaRPr>
          </a:p>
          <a:p>
            <a:pPr marL="1481137" lvl="1" indent="-457200">
              <a:buFont typeface="+mj-lt"/>
              <a:buAutoNum type="arabicPeriod"/>
            </a:pPr>
            <a:r>
              <a:rPr lang="en-US" sz="2200" dirty="0" smtClean="0">
                <a:solidFill>
                  <a:schemeClr val="accent1">
                    <a:lumMod val="75000"/>
                  </a:schemeClr>
                </a:solidFill>
                <a:latin typeface="Euphemia" pitchFamily="34" charset="0"/>
              </a:rPr>
              <a:t>Talk it out. What would you say to convince your audience of your thesis?</a:t>
            </a:r>
          </a:p>
          <a:p>
            <a:pPr marL="1314450" lvl="1" indent="-290513">
              <a:buFont typeface="+mj-lt"/>
              <a:buAutoNum type="arabicPeriod"/>
            </a:pPr>
            <a:endParaRPr lang="en-US" sz="1200" dirty="0" smtClean="0">
              <a:solidFill>
                <a:schemeClr val="accent1">
                  <a:lumMod val="75000"/>
                </a:schemeClr>
              </a:solidFill>
              <a:latin typeface="Euphemia" pitchFamily="34" charset="0"/>
            </a:endParaRPr>
          </a:p>
          <a:p>
            <a:pPr marL="1481137" lvl="1" indent="-457200">
              <a:buFont typeface="+mj-lt"/>
              <a:buAutoNum type="arabicPeriod"/>
            </a:pPr>
            <a:r>
              <a:rPr lang="en-US" sz="2200" dirty="0" smtClean="0">
                <a:solidFill>
                  <a:schemeClr val="accent1">
                    <a:lumMod val="75000"/>
                  </a:schemeClr>
                </a:solidFill>
                <a:latin typeface="Euphemia" pitchFamily="34" charset="0"/>
              </a:rPr>
              <a:t>List the headings or main points of the essay and write ideas for evidence under each.</a:t>
            </a:r>
          </a:p>
          <a:p>
            <a:pPr marL="1314450" lvl="1" indent="-290513">
              <a:buFont typeface="+mj-lt"/>
              <a:buAutoNum type="arabicPeriod"/>
            </a:pPr>
            <a:endParaRPr lang="en-US" sz="1200" dirty="0" smtClean="0">
              <a:solidFill>
                <a:schemeClr val="accent1">
                  <a:lumMod val="75000"/>
                </a:schemeClr>
              </a:solidFill>
              <a:latin typeface="Euphemia" pitchFamily="34" charset="0"/>
            </a:endParaRPr>
          </a:p>
          <a:p>
            <a:pPr marL="1481137" lvl="1" indent="-457200">
              <a:buFont typeface="+mj-lt"/>
              <a:buAutoNum type="arabicPeriod"/>
            </a:pPr>
            <a:r>
              <a:rPr lang="en-US" sz="2200" dirty="0" smtClean="0">
                <a:solidFill>
                  <a:schemeClr val="accent1">
                    <a:lumMod val="75000"/>
                  </a:schemeClr>
                </a:solidFill>
                <a:latin typeface="Euphemia" pitchFamily="34" charset="0"/>
              </a:rPr>
              <a:t>Draw a graphic organizer of your essay and fill in supporting evidence as you think of it.</a:t>
            </a:r>
          </a:p>
          <a:p>
            <a:pPr marL="1481137" lvl="1" indent="-457200">
              <a:buFont typeface="+mj-lt"/>
              <a:buAutoNum type="arabicPeriod"/>
            </a:pPr>
            <a:endParaRPr lang="en-US" sz="2200" dirty="0" smtClean="0">
              <a:solidFill>
                <a:schemeClr val="accent1">
                  <a:lumMod val="75000"/>
                </a:schemeClr>
              </a:solidFill>
              <a:latin typeface="Euphemia" pitchFamily="34" charset="0"/>
            </a:endParaRPr>
          </a:p>
          <a:p>
            <a:pPr marL="1481137" lvl="1" indent="-457200">
              <a:buFont typeface="+mj-lt"/>
              <a:buAutoNum type="arabicPeriod"/>
            </a:pPr>
            <a:r>
              <a:rPr lang="en-US" sz="2200" dirty="0" smtClean="0">
                <a:solidFill>
                  <a:schemeClr val="accent1">
                    <a:lumMod val="75000"/>
                  </a:schemeClr>
                </a:solidFill>
                <a:latin typeface="Euphemia" pitchFamily="34" charset="0"/>
              </a:rPr>
              <a:t>Try to convince a classmate. Why should he or she accept your thesis?</a:t>
            </a:r>
          </a:p>
          <a:p>
            <a:pPr marL="1771650" lvl="2" indent="-290513">
              <a:buFont typeface="Euphemia" pitchFamily="34" charset="0"/>
              <a:buChar char="–"/>
            </a:pPr>
            <a:endParaRPr lang="en-US" sz="2200" dirty="0" smtClean="0">
              <a:latin typeface="Euphemia" pitchFamily="34" charset="0"/>
            </a:endParaRPr>
          </a:p>
        </p:txBody>
      </p:sp>
    </p:spTree>
    <p:extLst>
      <p:ext uri="{BB962C8B-B14F-4D97-AF65-F5344CB8AC3E}">
        <p14:creationId xmlns:p14="http://schemas.microsoft.com/office/powerpoint/2010/main" val="3394115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85" y="340217"/>
            <a:ext cx="4395581" cy="3926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3321" y="2921810"/>
            <a:ext cx="4800600" cy="343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49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01000" cy="5170646"/>
          </a:xfrm>
          <a:prstGeom prst="rect">
            <a:avLst/>
          </a:prstGeom>
          <a:noFill/>
        </p:spPr>
        <p:txBody>
          <a:bodyPr wrap="square" rtlCol="0">
            <a:spAutoFit/>
          </a:bodyPr>
          <a:lstStyle/>
          <a:p>
            <a:pPr marL="173038">
              <a:tabLst>
                <a:tab pos="115888" algn="l"/>
              </a:tabLst>
            </a:pPr>
            <a:r>
              <a:rPr lang="en-US" sz="3200" b="1" dirty="0" smtClean="0">
                <a:solidFill>
                  <a:schemeClr val="accent6">
                    <a:lumMod val="75000"/>
                  </a:schemeClr>
                </a:solidFill>
                <a:latin typeface="Euphemia" pitchFamily="34" charset="0"/>
              </a:rPr>
              <a:t>Choosing the Best Evidence</a:t>
            </a:r>
          </a:p>
          <a:p>
            <a:pPr marL="173038">
              <a:tabLst>
                <a:tab pos="115888" algn="l"/>
              </a:tabLst>
            </a:pPr>
            <a:endParaRPr lang="en-US" sz="1600" b="1" dirty="0" smtClean="0">
              <a:solidFill>
                <a:schemeClr val="accent6">
                  <a:lumMod val="75000"/>
                </a:schemeClr>
              </a:solidFill>
              <a:latin typeface="Euphemia" pitchFamily="34" charset="0"/>
            </a:endParaRPr>
          </a:p>
          <a:p>
            <a:pPr marL="173038">
              <a:tabLst>
                <a:tab pos="115888" algn="l"/>
              </a:tabLst>
            </a:pPr>
            <a:endParaRPr lang="en-US" sz="2400" dirty="0" smtClean="0">
              <a:solidFill>
                <a:schemeClr val="accent1">
                  <a:lumMod val="75000"/>
                </a:schemeClr>
              </a:solidFill>
              <a:latin typeface="Euphemia" pitchFamily="34" charset="0"/>
            </a:endParaRPr>
          </a:p>
          <a:p>
            <a:pPr marL="173038">
              <a:tabLst>
                <a:tab pos="115888" algn="l"/>
              </a:tabLst>
            </a:pPr>
            <a:r>
              <a:rPr lang="en-US" sz="2400" dirty="0" smtClean="0">
                <a:solidFill>
                  <a:schemeClr val="accent1">
                    <a:lumMod val="75000"/>
                  </a:schemeClr>
                </a:solidFill>
                <a:latin typeface="Euphemia" pitchFamily="34" charset="0"/>
              </a:rPr>
              <a:t>Evidence must</a:t>
            </a:r>
          </a:p>
          <a:p>
            <a:pPr marL="630238" indent="-457200">
              <a:buFont typeface="+mj-lt"/>
              <a:buAutoNum type="arabicPeriod"/>
              <a:tabLst>
                <a:tab pos="115888" algn="l"/>
              </a:tabLst>
            </a:pPr>
            <a:endParaRPr lang="en-US" sz="2400" dirty="0" smtClean="0">
              <a:solidFill>
                <a:schemeClr val="accent1">
                  <a:lumMod val="75000"/>
                </a:schemeClr>
              </a:solidFill>
              <a:latin typeface="Euphemia" pitchFamily="34" charset="0"/>
            </a:endParaRPr>
          </a:p>
          <a:p>
            <a:pPr marL="1938337" lvl="2" indent="-457200">
              <a:buFont typeface="+mj-lt"/>
              <a:buAutoNum type="arabicPeriod"/>
            </a:pPr>
            <a:r>
              <a:rPr lang="en-US" sz="2200" dirty="0">
                <a:latin typeface="Euphemia" pitchFamily="34" charset="0"/>
              </a:rPr>
              <a:t>Be relevant</a:t>
            </a:r>
          </a:p>
          <a:p>
            <a:pPr marL="1824037" lvl="2" indent="-342900">
              <a:buFont typeface="+mj-lt"/>
              <a:buAutoNum type="arabicPeriod"/>
            </a:pPr>
            <a:endParaRPr lang="en-US" sz="1400" dirty="0">
              <a:latin typeface="Euphemia" pitchFamily="34" charset="0"/>
            </a:endParaRPr>
          </a:p>
          <a:p>
            <a:pPr marL="1938337" lvl="2" indent="-457200">
              <a:buFont typeface="+mj-lt"/>
              <a:buAutoNum type="arabicPeriod"/>
            </a:pPr>
            <a:r>
              <a:rPr lang="en-US" sz="2200" dirty="0">
                <a:latin typeface="Euphemia" pitchFamily="34" charset="0"/>
              </a:rPr>
              <a:t>Provide specific evidence</a:t>
            </a:r>
          </a:p>
          <a:p>
            <a:pPr marL="1824037" lvl="2" indent="-342900">
              <a:buFont typeface="+mj-lt"/>
              <a:buAutoNum type="arabicPeriod"/>
            </a:pPr>
            <a:endParaRPr lang="en-US" sz="1400" dirty="0">
              <a:latin typeface="Euphemia" pitchFamily="34" charset="0"/>
            </a:endParaRPr>
          </a:p>
          <a:p>
            <a:pPr marL="1938337" lvl="2" indent="-457200">
              <a:buFont typeface="+mj-lt"/>
              <a:buAutoNum type="arabicPeriod"/>
            </a:pPr>
            <a:r>
              <a:rPr lang="en-US" sz="2200" dirty="0">
                <a:latin typeface="Euphemia" pitchFamily="34" charset="0"/>
              </a:rPr>
              <a:t>Be varied</a:t>
            </a:r>
          </a:p>
          <a:p>
            <a:pPr marL="1824037" lvl="2" indent="-342900">
              <a:buFont typeface="+mj-lt"/>
              <a:buAutoNum type="arabicPeriod"/>
            </a:pPr>
            <a:endParaRPr lang="en-US" sz="1400" dirty="0">
              <a:latin typeface="Euphemia" pitchFamily="34" charset="0"/>
            </a:endParaRPr>
          </a:p>
          <a:p>
            <a:pPr marL="1938337" lvl="2" indent="-457200">
              <a:buFont typeface="+mj-lt"/>
              <a:buAutoNum type="arabicPeriod"/>
            </a:pPr>
            <a:r>
              <a:rPr lang="en-US" sz="2200" dirty="0">
                <a:latin typeface="Euphemia" pitchFamily="34" charset="0"/>
              </a:rPr>
              <a:t>Be representative</a:t>
            </a:r>
          </a:p>
          <a:p>
            <a:pPr marL="1824037" lvl="2" indent="-342900">
              <a:buFont typeface="+mj-lt"/>
              <a:buAutoNum type="arabicPeriod"/>
            </a:pPr>
            <a:endParaRPr lang="en-US" sz="1400" dirty="0">
              <a:latin typeface="Euphemia" pitchFamily="34" charset="0"/>
            </a:endParaRPr>
          </a:p>
          <a:p>
            <a:pPr marL="1938337" lvl="2" indent="-457200">
              <a:buFont typeface="+mj-lt"/>
              <a:buAutoNum type="arabicPeriod"/>
            </a:pPr>
            <a:r>
              <a:rPr lang="en-US" sz="2200" dirty="0">
                <a:latin typeface="Euphemia" pitchFamily="34" charset="0"/>
              </a:rPr>
              <a:t>Be accurate</a:t>
            </a:r>
          </a:p>
          <a:p>
            <a:pPr marL="1938337" lvl="2" indent="-457200">
              <a:buFont typeface="+mj-lt"/>
              <a:buAutoNum type="arabicPeriod"/>
            </a:pPr>
            <a:endParaRPr lang="en-US" sz="2200" dirty="0">
              <a:latin typeface="Euphemia" pitchFamily="34" charset="0"/>
            </a:endParaRPr>
          </a:p>
          <a:p>
            <a:pPr marL="1938337" lvl="2" indent="-457200">
              <a:buFont typeface="+mj-lt"/>
              <a:buAutoNum type="arabicPeriod"/>
            </a:pPr>
            <a:r>
              <a:rPr lang="en-US" sz="2200" dirty="0">
                <a:latin typeface="Euphemia" pitchFamily="34" charset="0"/>
              </a:rPr>
              <a:t>Be sufficient to persuade readers</a:t>
            </a:r>
          </a:p>
        </p:txBody>
      </p:sp>
      <p:sp>
        <p:nvSpPr>
          <p:cNvPr id="3" name="Rectangle 2"/>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951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9600" y="457200"/>
            <a:ext cx="8001000" cy="6186309"/>
          </a:xfrm>
          <a:prstGeom prst="rect">
            <a:avLst/>
          </a:prstGeom>
          <a:noFill/>
        </p:spPr>
        <p:txBody>
          <a:bodyPr wrap="square" rtlCol="0">
            <a:spAutoFit/>
          </a:bodyPr>
          <a:lstStyle/>
          <a:p>
            <a:pPr marL="566737"/>
            <a:r>
              <a:rPr lang="en-US" sz="2400" dirty="0" smtClean="0">
                <a:solidFill>
                  <a:schemeClr val="accent6">
                    <a:lumMod val="75000"/>
                  </a:schemeClr>
                </a:solidFill>
                <a:latin typeface="Euphemia" pitchFamily="34" charset="0"/>
              </a:rPr>
              <a:t>Choosing Evidence for Academic Writing</a:t>
            </a:r>
          </a:p>
          <a:p>
            <a:pPr marL="857250" indent="-290513">
              <a:buFont typeface="Arial" pitchFamily="34" charset="0"/>
              <a:buChar char="•"/>
            </a:pPr>
            <a:endParaRPr lang="en-US" sz="1200" dirty="0" smtClean="0">
              <a:latin typeface="Euphemia" pitchFamily="34" charset="0"/>
            </a:endParaRPr>
          </a:p>
          <a:p>
            <a:pPr marL="1314450" lvl="1" indent="-290513">
              <a:buFont typeface="Euphemia" pitchFamily="34" charset="0"/>
              <a:buChar char="–"/>
            </a:pPr>
            <a:r>
              <a:rPr lang="en-US" sz="2200" dirty="0" smtClean="0">
                <a:latin typeface="Euphemia" pitchFamily="34" charset="0"/>
              </a:rPr>
              <a:t>For academic writing, use objective evidence such as facts, statistics, historical background, and expert testimony.</a:t>
            </a:r>
          </a:p>
          <a:p>
            <a:pPr marL="566737" lvl="2"/>
            <a:endParaRPr lang="en-US" sz="2400" dirty="0" smtClean="0">
              <a:solidFill>
                <a:schemeClr val="accent6">
                  <a:lumMod val="75000"/>
                </a:schemeClr>
              </a:solidFill>
              <a:latin typeface="Euphemia" pitchFamily="34" charset="0"/>
            </a:endParaRPr>
          </a:p>
          <a:p>
            <a:pPr marL="566737" lvl="2"/>
            <a:r>
              <a:rPr lang="en-US" sz="2400" dirty="0" smtClean="0">
                <a:solidFill>
                  <a:schemeClr val="accent6">
                    <a:lumMod val="75000"/>
                  </a:schemeClr>
                </a:solidFill>
                <a:latin typeface="Euphemia" pitchFamily="34" charset="0"/>
              </a:rPr>
              <a:t>Incorporating Visuals into an Essay</a:t>
            </a:r>
            <a:endParaRPr lang="en-US" sz="2400" dirty="0">
              <a:solidFill>
                <a:schemeClr val="accent6">
                  <a:lumMod val="75000"/>
                </a:schemeClr>
              </a:solidFill>
              <a:latin typeface="Euphemia" pitchFamily="34" charset="0"/>
            </a:endParaRPr>
          </a:p>
          <a:p>
            <a:pPr marL="1771650" lvl="4" indent="-290513">
              <a:buFont typeface="Euphemia" pitchFamily="34" charset="0"/>
              <a:buChar char="–"/>
            </a:pPr>
            <a:endParaRPr lang="en-US" sz="2200" dirty="0">
              <a:latin typeface="Euphemia" pitchFamily="34" charset="0"/>
            </a:endParaRPr>
          </a:p>
          <a:p>
            <a:pPr marL="1314450" lvl="3" indent="-290513">
              <a:buFont typeface="Euphemia" pitchFamily="34" charset="0"/>
              <a:buChar char="–"/>
            </a:pPr>
            <a:r>
              <a:rPr lang="en-US" sz="2200" dirty="0" smtClean="0">
                <a:latin typeface="Euphemia" pitchFamily="34" charset="0"/>
              </a:rPr>
              <a:t>Consider using visuals to complement and enhance your ideas, appeal to your readers, and suit the genre and medium in which you are writing.</a:t>
            </a:r>
            <a:endParaRPr lang="en-US" sz="2200" dirty="0">
              <a:latin typeface="Euphemia" pitchFamily="34" charset="0"/>
            </a:endParaRPr>
          </a:p>
          <a:p>
            <a:pPr marL="566737" lvl="2"/>
            <a:endParaRPr lang="en-US" sz="2400" dirty="0" smtClean="0">
              <a:latin typeface="Euphemia" pitchFamily="34" charset="0"/>
            </a:endParaRPr>
          </a:p>
          <a:p>
            <a:pPr marL="566737" lvl="2"/>
            <a:r>
              <a:rPr lang="en-US" sz="2400" dirty="0" smtClean="0">
                <a:solidFill>
                  <a:schemeClr val="accent6">
                    <a:lumMod val="75000"/>
                  </a:schemeClr>
                </a:solidFill>
                <a:latin typeface="Euphemia" pitchFamily="34" charset="0"/>
              </a:rPr>
              <a:t>Using Sources to Support Your Thesis</a:t>
            </a:r>
          </a:p>
          <a:p>
            <a:pPr marL="1771650" lvl="4" indent="-290513">
              <a:buFont typeface="Euphemia" pitchFamily="34" charset="0"/>
              <a:buChar char="–"/>
            </a:pPr>
            <a:endParaRPr lang="en-US" sz="2200" dirty="0" smtClean="0">
              <a:latin typeface="Euphemia" pitchFamily="34" charset="0"/>
            </a:endParaRPr>
          </a:p>
          <a:p>
            <a:pPr marL="1314450" lvl="3" indent="-290513">
              <a:buFont typeface="Euphemia" pitchFamily="34" charset="0"/>
              <a:buChar char="–"/>
            </a:pPr>
            <a:r>
              <a:rPr lang="en-US" sz="2200" dirty="0" smtClean="0">
                <a:latin typeface="Euphemia" pitchFamily="34" charset="0"/>
              </a:rPr>
              <a:t>Use sources you locate through research or interview an expert to collect supporting evidence.</a:t>
            </a:r>
          </a:p>
          <a:p>
            <a:pPr marL="1771650" lvl="2" indent="-290513">
              <a:buFont typeface="Euphemia" pitchFamily="34" charset="0"/>
              <a:buChar char="–"/>
            </a:pPr>
            <a:endParaRPr lang="en-US" sz="2200" dirty="0" smtClean="0">
              <a:latin typeface="Euphemia" pitchFamily="34" charset="0"/>
            </a:endParaRPr>
          </a:p>
        </p:txBody>
      </p:sp>
    </p:spTree>
    <p:extLst>
      <p:ext uri="{BB962C8B-B14F-4D97-AF65-F5344CB8AC3E}">
        <p14:creationId xmlns:p14="http://schemas.microsoft.com/office/powerpoint/2010/main" val="292670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696200" cy="1143000"/>
          </a:xfrm>
          <a:solidFill>
            <a:srgbClr val="6E9DC8"/>
          </a:solidFill>
        </p:spPr>
        <p:txBody>
          <a:bodyPr>
            <a:normAutofit fontScale="90000"/>
          </a:bodyPr>
          <a:lstStyle/>
          <a:p>
            <a:pPr algn="l"/>
            <a:r>
              <a:rPr lang="en-US" b="1" dirty="0" smtClean="0">
                <a:solidFill>
                  <a:schemeClr val="bg1"/>
                </a:solidFill>
                <a:latin typeface="Euphemia" pitchFamily="34" charset="0"/>
              </a:rPr>
              <a:t>What Is a Thesis </a:t>
            </a:r>
            <a:br>
              <a:rPr lang="en-US" b="1" dirty="0" smtClean="0">
                <a:solidFill>
                  <a:schemeClr val="bg1"/>
                </a:solidFill>
                <a:latin typeface="Euphemia" pitchFamily="34" charset="0"/>
              </a:rPr>
            </a:br>
            <a:r>
              <a:rPr lang="en-US" b="1" dirty="0" smtClean="0">
                <a:solidFill>
                  <a:schemeClr val="bg1"/>
                </a:solidFill>
                <a:latin typeface="Euphemia" pitchFamily="34" charset="0"/>
              </a:rPr>
              <a:t>Statement?</a:t>
            </a:r>
            <a:endParaRPr lang="en-US" b="1" dirty="0">
              <a:solidFill>
                <a:schemeClr val="bg1"/>
              </a:solidFill>
              <a:latin typeface="Euphemia" pitchFamily="34" charset="0"/>
            </a:endParaRPr>
          </a:p>
        </p:txBody>
      </p:sp>
      <p:sp>
        <p:nvSpPr>
          <p:cNvPr id="3" name="Content Placeholder 2"/>
          <p:cNvSpPr>
            <a:spLocks noGrp="1"/>
          </p:cNvSpPr>
          <p:nvPr>
            <p:ph idx="1"/>
          </p:nvPr>
        </p:nvSpPr>
        <p:spPr>
          <a:xfrm>
            <a:off x="609600" y="1981200"/>
            <a:ext cx="8001000" cy="4144963"/>
          </a:xfrm>
        </p:spPr>
        <p:txBody>
          <a:bodyPr>
            <a:normAutofit fontScale="92500"/>
          </a:bodyPr>
          <a:lstStyle/>
          <a:p>
            <a:pPr>
              <a:buNone/>
            </a:pPr>
            <a:r>
              <a:rPr lang="en-US" dirty="0" smtClean="0">
                <a:solidFill>
                  <a:schemeClr val="accent1">
                    <a:lumMod val="75000"/>
                  </a:schemeClr>
                </a:solidFill>
                <a:latin typeface="Euphemia" pitchFamily="34" charset="0"/>
              </a:rPr>
              <a:t>Thesis statement</a:t>
            </a:r>
            <a:r>
              <a:rPr lang="en-US" dirty="0" smtClean="0">
                <a:solidFill>
                  <a:schemeClr val="accent6">
                    <a:lumMod val="75000"/>
                  </a:schemeClr>
                </a:solidFill>
                <a:latin typeface="Euphemia" pitchFamily="34" charset="0"/>
              </a:rPr>
              <a:t>: A </a:t>
            </a:r>
            <a:r>
              <a:rPr lang="en-US" dirty="0">
                <a:solidFill>
                  <a:schemeClr val="accent6">
                    <a:lumMod val="75000"/>
                  </a:schemeClr>
                </a:solidFill>
                <a:latin typeface="Euphemia" pitchFamily="34" charset="0"/>
              </a:rPr>
              <a:t>statement that explains what the essay is about and presents the author’s position on the </a:t>
            </a:r>
            <a:r>
              <a:rPr lang="en-US" dirty="0" smtClean="0">
                <a:solidFill>
                  <a:schemeClr val="accent6">
                    <a:lumMod val="75000"/>
                  </a:schemeClr>
                </a:solidFill>
                <a:latin typeface="Euphemia" pitchFamily="34" charset="0"/>
              </a:rPr>
              <a:t>subject</a:t>
            </a:r>
          </a:p>
          <a:p>
            <a:pPr>
              <a:buNone/>
            </a:pPr>
            <a:endParaRPr lang="en-US" dirty="0" smtClean="0">
              <a:solidFill>
                <a:schemeClr val="accent6">
                  <a:lumMod val="75000"/>
                </a:schemeClr>
              </a:solidFill>
              <a:latin typeface="Euphemia" pitchFamily="34" charset="0"/>
            </a:endParaRPr>
          </a:p>
          <a:p>
            <a:pPr>
              <a:buNone/>
            </a:pPr>
            <a:r>
              <a:rPr lang="en-US" dirty="0" smtClean="0">
                <a:solidFill>
                  <a:schemeClr val="accent6">
                    <a:lumMod val="75000"/>
                  </a:schemeClr>
                </a:solidFill>
                <a:latin typeface="Euphemia" pitchFamily="34" charset="0"/>
              </a:rPr>
              <a:t>An effective thesis should</a:t>
            </a:r>
            <a:endParaRPr lang="en-US" dirty="0">
              <a:solidFill>
                <a:schemeClr val="accent6">
                  <a:lumMod val="75000"/>
                </a:schemeClr>
              </a:solidFill>
              <a:latin typeface="Euphemia" pitchFamily="34" charset="0"/>
            </a:endParaRPr>
          </a:p>
          <a:p>
            <a:pPr marL="566737"/>
            <a:r>
              <a:rPr lang="en-US" sz="2800" dirty="0" smtClean="0">
                <a:solidFill>
                  <a:schemeClr val="accent1">
                    <a:lumMod val="75000"/>
                  </a:schemeClr>
                </a:solidFill>
                <a:latin typeface="Euphemia" pitchFamily="34" charset="0"/>
              </a:rPr>
              <a:t>Introduce your topic</a:t>
            </a:r>
          </a:p>
          <a:p>
            <a:pPr marL="566737"/>
            <a:r>
              <a:rPr lang="en-US" sz="2800" dirty="0" smtClean="0">
                <a:solidFill>
                  <a:schemeClr val="accent1">
                    <a:lumMod val="75000"/>
                  </a:schemeClr>
                </a:solidFill>
                <a:latin typeface="Euphemia" pitchFamily="34" charset="0"/>
              </a:rPr>
              <a:t>Reveal what the essay is about</a:t>
            </a:r>
          </a:p>
          <a:p>
            <a:pPr marL="566737"/>
            <a:r>
              <a:rPr lang="en-US" sz="2800" dirty="0" smtClean="0">
                <a:solidFill>
                  <a:schemeClr val="accent1">
                    <a:lumMod val="75000"/>
                  </a:schemeClr>
                </a:solidFill>
                <a:latin typeface="Euphemia" pitchFamily="34" charset="0"/>
              </a:rPr>
              <a:t>State the point you will make</a:t>
            </a:r>
          </a:p>
          <a:p>
            <a:pPr marL="566737"/>
            <a:endParaRPr lang="en-US" sz="2800" dirty="0" smtClean="0">
              <a:solidFill>
                <a:schemeClr val="accent1">
                  <a:lumMod val="75000"/>
                </a:schemeClr>
              </a:solidFill>
              <a:latin typeface="Euphemia" pitchFamily="34" charset="0"/>
            </a:endParaRPr>
          </a:p>
          <a:p>
            <a:pPr marL="1314450" lvl="1" indent="-290513">
              <a:buFont typeface="Euphemia" pitchFamily="34" charset="0"/>
              <a:buChar char="–"/>
            </a:pPr>
            <a:endParaRPr lang="en-US" sz="2400" dirty="0">
              <a:latin typeface="Euphemia" pitchFamily="34" charset="0"/>
            </a:endParaRPr>
          </a:p>
          <a:p>
            <a:pPr marL="804862" lvl="1" indent="-457200">
              <a:buFont typeface="Arial" pitchFamily="34" charset="0"/>
              <a:buChar char="•"/>
            </a:pPr>
            <a:endParaRPr lang="en-US" i="1" dirty="0" smtClean="0">
              <a:solidFill>
                <a:schemeClr val="accent1">
                  <a:lumMod val="50000"/>
                </a:schemeClr>
              </a:solidFill>
              <a:latin typeface="Euphemia" pitchFamily="34" charset="0"/>
            </a:endParaRPr>
          </a:p>
          <a:p>
            <a:pPr marL="1023937" lvl="1" indent="0">
              <a:buNone/>
            </a:pPr>
            <a:endParaRPr lang="en-US" sz="2400" dirty="0">
              <a:latin typeface="Euphemia" pitchFamily="34" charset="0"/>
            </a:endParaRPr>
          </a:p>
          <a:p>
            <a:pPr marL="804862" lvl="1" indent="-457200">
              <a:buFont typeface="Arial" pitchFamily="34" charset="0"/>
              <a:buChar char="•"/>
            </a:pPr>
            <a:endParaRPr lang="en-US" dirty="0">
              <a:solidFill>
                <a:schemeClr val="accent1">
                  <a:lumMod val="50000"/>
                </a:schemeClr>
              </a:solidFill>
              <a:latin typeface="Euphemia" pitchFamily="34" charset="0"/>
            </a:endParaRPr>
          </a:p>
          <a:p>
            <a:pPr>
              <a:buNone/>
            </a:pPr>
            <a:endParaRPr lang="en-US" b="1" dirty="0" smtClean="0">
              <a:solidFill>
                <a:schemeClr val="accent6">
                  <a:lumMod val="75000"/>
                </a:schemeClr>
              </a:solidFill>
              <a:latin typeface="Euphemia" pitchFamily="34" charset="0"/>
            </a:endParaRPr>
          </a:p>
          <a:p>
            <a:pPr>
              <a:buNone/>
            </a:pPr>
            <a:endParaRPr lang="en-US" sz="1200" b="1" dirty="0" smtClean="0">
              <a:latin typeface="Euphemia" pitchFamily="34" charset="0"/>
            </a:endParaRPr>
          </a:p>
          <a:p>
            <a:pPr marL="804862" lvl="1" indent="-457200">
              <a:buFont typeface="Arial" pitchFamily="34" charset="0"/>
              <a:buChar char="•"/>
            </a:pPr>
            <a:endParaRPr lang="en-US" sz="1200" dirty="0" smtClean="0">
              <a:solidFill>
                <a:schemeClr val="accent1">
                  <a:lumMod val="50000"/>
                </a:schemeClr>
              </a:solidFill>
              <a:latin typeface="Euphemia" pitchFamily="34" charset="0"/>
            </a:endParaRPr>
          </a:p>
        </p:txBody>
      </p:sp>
      <p:sp>
        <p:nvSpPr>
          <p:cNvPr id="6" name="Rectangle 5"/>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7168" y="535222"/>
            <a:ext cx="1254832" cy="1141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395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4562" y="403454"/>
            <a:ext cx="4638675" cy="5974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116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696200" cy="1143000"/>
          </a:xfrm>
          <a:solidFill>
            <a:srgbClr val="6E9DC8"/>
          </a:solidFill>
        </p:spPr>
        <p:txBody>
          <a:bodyPr>
            <a:normAutofit fontScale="90000"/>
          </a:bodyPr>
          <a:lstStyle/>
          <a:p>
            <a:pPr algn="l"/>
            <a:r>
              <a:rPr lang="en-US" b="1" dirty="0" smtClean="0">
                <a:solidFill>
                  <a:schemeClr val="bg1"/>
                </a:solidFill>
                <a:latin typeface="Euphemia" pitchFamily="34" charset="0"/>
              </a:rPr>
              <a:t>Developing Your Thesis </a:t>
            </a:r>
            <a:br>
              <a:rPr lang="en-US" b="1" dirty="0" smtClean="0">
                <a:solidFill>
                  <a:schemeClr val="bg1"/>
                </a:solidFill>
                <a:latin typeface="Euphemia" pitchFamily="34" charset="0"/>
              </a:rPr>
            </a:br>
            <a:r>
              <a:rPr lang="en-US" b="1" dirty="0" smtClean="0">
                <a:solidFill>
                  <a:schemeClr val="bg1"/>
                </a:solidFill>
                <a:latin typeface="Euphemia" pitchFamily="34" charset="0"/>
              </a:rPr>
              <a:t>Statement</a:t>
            </a:r>
            <a:endParaRPr lang="en-US" b="1" dirty="0">
              <a:solidFill>
                <a:schemeClr val="bg1"/>
              </a:solidFill>
              <a:latin typeface="Euphemia" pitchFamily="34" charset="0"/>
            </a:endParaRPr>
          </a:p>
        </p:txBody>
      </p:sp>
      <p:sp>
        <p:nvSpPr>
          <p:cNvPr id="3" name="Content Placeholder 2"/>
          <p:cNvSpPr>
            <a:spLocks noGrp="1"/>
          </p:cNvSpPr>
          <p:nvPr>
            <p:ph idx="1"/>
          </p:nvPr>
        </p:nvSpPr>
        <p:spPr>
          <a:xfrm>
            <a:off x="609600" y="1981200"/>
            <a:ext cx="8001000" cy="4144963"/>
          </a:xfrm>
        </p:spPr>
        <p:txBody>
          <a:bodyPr>
            <a:normAutofit/>
          </a:bodyPr>
          <a:lstStyle/>
          <a:p>
            <a:pPr>
              <a:buNone/>
            </a:pPr>
            <a:r>
              <a:rPr lang="en-US" dirty="0" smtClean="0">
                <a:solidFill>
                  <a:schemeClr val="accent6">
                    <a:lumMod val="75000"/>
                  </a:schemeClr>
                </a:solidFill>
                <a:latin typeface="Euphemia" pitchFamily="34" charset="0"/>
              </a:rPr>
              <a:t>As you develop your thesis statement, expect to</a:t>
            </a:r>
            <a:endParaRPr lang="en-US" dirty="0">
              <a:solidFill>
                <a:schemeClr val="accent6">
                  <a:lumMod val="75000"/>
                </a:schemeClr>
              </a:solidFill>
              <a:latin typeface="Euphemia" pitchFamily="34" charset="0"/>
            </a:endParaRPr>
          </a:p>
          <a:p>
            <a:pPr marL="566737"/>
            <a:r>
              <a:rPr lang="en-US" sz="2800" dirty="0" smtClean="0">
                <a:solidFill>
                  <a:schemeClr val="accent1">
                    <a:lumMod val="75000"/>
                  </a:schemeClr>
                </a:solidFill>
                <a:latin typeface="Euphemia" pitchFamily="34" charset="0"/>
              </a:rPr>
              <a:t>evolve your thesis during prewriting</a:t>
            </a:r>
          </a:p>
          <a:p>
            <a:pPr marL="566737"/>
            <a:r>
              <a:rPr lang="en-US" sz="2800" dirty="0" smtClean="0">
                <a:solidFill>
                  <a:schemeClr val="accent1">
                    <a:lumMod val="75000"/>
                  </a:schemeClr>
                </a:solidFill>
                <a:latin typeface="Euphemia" pitchFamily="34" charset="0"/>
              </a:rPr>
              <a:t>do research to revise your thesis</a:t>
            </a:r>
          </a:p>
          <a:p>
            <a:pPr marL="566737"/>
            <a:r>
              <a:rPr lang="en-US" sz="2800" dirty="0" smtClean="0">
                <a:solidFill>
                  <a:schemeClr val="accent1">
                    <a:lumMod val="75000"/>
                  </a:schemeClr>
                </a:solidFill>
                <a:latin typeface="Euphemia" pitchFamily="34" charset="0"/>
              </a:rPr>
              <a:t>revise your thesis as you draft and revise your essay</a:t>
            </a:r>
          </a:p>
          <a:p>
            <a:pPr marL="566737"/>
            <a:endParaRPr lang="en-US" sz="2800" dirty="0" smtClean="0">
              <a:solidFill>
                <a:schemeClr val="accent1">
                  <a:lumMod val="75000"/>
                </a:schemeClr>
              </a:solidFill>
              <a:latin typeface="Euphemia" pitchFamily="34" charset="0"/>
            </a:endParaRPr>
          </a:p>
          <a:p>
            <a:pPr marL="1314450" lvl="1" indent="-290513">
              <a:buFont typeface="Euphemia" pitchFamily="34" charset="0"/>
              <a:buChar char="–"/>
            </a:pPr>
            <a:endParaRPr lang="en-US" sz="2400" dirty="0">
              <a:latin typeface="Euphemia" pitchFamily="34" charset="0"/>
            </a:endParaRPr>
          </a:p>
          <a:p>
            <a:pPr marL="804862" lvl="1" indent="-457200">
              <a:buFont typeface="Arial" pitchFamily="34" charset="0"/>
              <a:buChar char="•"/>
            </a:pPr>
            <a:endParaRPr lang="en-US" i="1" dirty="0" smtClean="0">
              <a:solidFill>
                <a:schemeClr val="accent1">
                  <a:lumMod val="50000"/>
                </a:schemeClr>
              </a:solidFill>
              <a:latin typeface="Euphemia" pitchFamily="34" charset="0"/>
            </a:endParaRPr>
          </a:p>
          <a:p>
            <a:pPr marL="1023937" lvl="1" indent="0">
              <a:buNone/>
            </a:pPr>
            <a:endParaRPr lang="en-US" sz="2400" dirty="0">
              <a:latin typeface="Euphemia" pitchFamily="34" charset="0"/>
            </a:endParaRPr>
          </a:p>
          <a:p>
            <a:pPr marL="804862" lvl="1" indent="-457200">
              <a:buFont typeface="Arial" pitchFamily="34" charset="0"/>
              <a:buChar char="•"/>
            </a:pPr>
            <a:endParaRPr lang="en-US" dirty="0">
              <a:solidFill>
                <a:schemeClr val="accent1">
                  <a:lumMod val="50000"/>
                </a:schemeClr>
              </a:solidFill>
              <a:latin typeface="Euphemia" pitchFamily="34" charset="0"/>
            </a:endParaRPr>
          </a:p>
          <a:p>
            <a:pPr>
              <a:buNone/>
            </a:pPr>
            <a:endParaRPr lang="en-US" b="1" dirty="0" smtClean="0">
              <a:solidFill>
                <a:schemeClr val="accent6">
                  <a:lumMod val="75000"/>
                </a:schemeClr>
              </a:solidFill>
              <a:latin typeface="Euphemia" pitchFamily="34" charset="0"/>
            </a:endParaRPr>
          </a:p>
          <a:p>
            <a:pPr>
              <a:buNone/>
            </a:pPr>
            <a:endParaRPr lang="en-US" sz="1200" b="1" dirty="0" smtClean="0">
              <a:latin typeface="Euphemia" pitchFamily="34" charset="0"/>
            </a:endParaRPr>
          </a:p>
          <a:p>
            <a:pPr marL="804862" lvl="1" indent="-457200">
              <a:buFont typeface="Arial" pitchFamily="34" charset="0"/>
              <a:buChar char="•"/>
            </a:pPr>
            <a:endParaRPr lang="en-US" sz="1200" dirty="0" smtClean="0">
              <a:solidFill>
                <a:schemeClr val="accent1">
                  <a:lumMod val="50000"/>
                </a:schemeClr>
              </a:solidFill>
              <a:latin typeface="Euphemia" pitchFamily="34" charset="0"/>
            </a:endParaRPr>
          </a:p>
        </p:txBody>
      </p:sp>
      <p:sp>
        <p:nvSpPr>
          <p:cNvPr id="6" name="Rectangle 5"/>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7168" y="535222"/>
            <a:ext cx="1254832" cy="1141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055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01000" cy="6678751"/>
          </a:xfrm>
          <a:prstGeom prst="rect">
            <a:avLst/>
          </a:prstGeom>
          <a:noFill/>
        </p:spPr>
        <p:txBody>
          <a:bodyPr wrap="square" rtlCol="0">
            <a:spAutoFit/>
          </a:bodyPr>
          <a:lstStyle/>
          <a:p>
            <a:pPr marL="173038">
              <a:tabLst>
                <a:tab pos="115888" algn="l"/>
              </a:tabLst>
            </a:pPr>
            <a:r>
              <a:rPr lang="en-US" sz="3200" dirty="0" smtClean="0">
                <a:solidFill>
                  <a:schemeClr val="accent6">
                    <a:lumMod val="75000"/>
                  </a:schemeClr>
                </a:solidFill>
                <a:latin typeface="Euphemia" pitchFamily="34" charset="0"/>
              </a:rPr>
              <a:t>Synthesizing Ideas to Generate a Working Thesis Statement</a:t>
            </a:r>
          </a:p>
          <a:p>
            <a:pPr marL="857250" indent="-290513">
              <a:buFont typeface="Arial" pitchFamily="34" charset="0"/>
              <a:buChar char="•"/>
            </a:pPr>
            <a:endParaRPr lang="en-US" sz="2400" dirty="0" smtClean="0">
              <a:latin typeface="Euphemia" pitchFamily="34" charset="0"/>
            </a:endParaRPr>
          </a:p>
          <a:p>
            <a:pPr marL="566737"/>
            <a:r>
              <a:rPr lang="en-US" sz="2400" dirty="0" smtClean="0">
                <a:solidFill>
                  <a:schemeClr val="accent1">
                    <a:lumMod val="75000"/>
                  </a:schemeClr>
                </a:solidFill>
                <a:latin typeface="Euphemia" pitchFamily="34" charset="0"/>
              </a:rPr>
              <a:t>To come up with a working thesis statement, </a:t>
            </a:r>
          </a:p>
          <a:p>
            <a:pPr marL="1828800" lvl="2" indent="-349250">
              <a:buFont typeface="+mj-lt"/>
              <a:buAutoNum type="arabicPeriod"/>
            </a:pPr>
            <a:endParaRPr lang="en-US" sz="2400" dirty="0" smtClean="0">
              <a:latin typeface="Euphemia" pitchFamily="34" charset="0"/>
            </a:endParaRPr>
          </a:p>
          <a:p>
            <a:pPr marL="1828800" lvl="2" indent="-349250">
              <a:buFont typeface="+mj-lt"/>
              <a:buAutoNum type="arabicPeriod"/>
            </a:pPr>
            <a:r>
              <a:rPr lang="en-US" sz="2400" dirty="0" smtClean="0">
                <a:latin typeface="Euphemia" pitchFamily="34" charset="0"/>
              </a:rPr>
              <a:t>Reread your prewriting and brainstorming and organize your ideas into several categories.</a:t>
            </a:r>
          </a:p>
          <a:p>
            <a:pPr marL="1828800" lvl="2" indent="-349250">
              <a:buFont typeface="+mj-lt"/>
              <a:buAutoNum type="arabicPeriod"/>
            </a:pPr>
            <a:endParaRPr lang="en-US" sz="2400" dirty="0" smtClean="0">
              <a:latin typeface="Euphemia" pitchFamily="34" charset="0"/>
            </a:endParaRPr>
          </a:p>
          <a:p>
            <a:pPr marL="1828800" lvl="2" indent="-349250">
              <a:buFont typeface="+mj-lt"/>
              <a:buAutoNum type="arabicPeriod"/>
            </a:pPr>
            <a:r>
              <a:rPr lang="en-US" sz="2400" dirty="0" smtClean="0">
                <a:latin typeface="Euphemia" pitchFamily="34" charset="0"/>
              </a:rPr>
              <a:t>Choose the strongest, most compelling group or groups and write a word or phrase that describes it/them.</a:t>
            </a:r>
          </a:p>
          <a:p>
            <a:pPr marL="1828800" lvl="2" indent="-349250">
              <a:buFont typeface="+mj-lt"/>
              <a:buAutoNum type="arabicPeriod"/>
            </a:pPr>
            <a:endParaRPr lang="en-US" sz="2400" dirty="0" smtClean="0">
              <a:latin typeface="Euphemia" pitchFamily="34" charset="0"/>
            </a:endParaRPr>
          </a:p>
          <a:p>
            <a:pPr marL="1828800" lvl="2" indent="-349250">
              <a:buFont typeface="+mj-lt"/>
              <a:buAutoNum type="arabicPeriod"/>
            </a:pPr>
            <a:r>
              <a:rPr lang="en-US" sz="2400" dirty="0" smtClean="0">
                <a:latin typeface="Euphemia" pitchFamily="34" charset="0"/>
              </a:rPr>
              <a:t>Consider whether you have enough relevant details if your list is thin.</a:t>
            </a:r>
          </a:p>
          <a:p>
            <a:pPr marL="1995487" lvl="2" indent="-514350">
              <a:buFont typeface="+mj-lt"/>
              <a:buAutoNum type="arabicPeriod"/>
            </a:pPr>
            <a:endParaRPr lang="en-US" sz="2800" b="1" dirty="0" smtClean="0">
              <a:latin typeface="Euphemia" pitchFamily="34" charset="0"/>
            </a:endParaRPr>
          </a:p>
          <a:p>
            <a:pPr marL="1314450" lvl="1" indent="-290513">
              <a:buFont typeface="Euphemia" pitchFamily="34" charset="0"/>
              <a:buChar char="–"/>
            </a:pPr>
            <a:endParaRPr lang="en-US" sz="2400" dirty="0" smtClean="0">
              <a:latin typeface="Euphemia" pitchFamily="34" charset="0"/>
            </a:endParaRPr>
          </a:p>
        </p:txBody>
      </p:sp>
      <p:sp>
        <p:nvSpPr>
          <p:cNvPr id="3" name="Rectangle 2"/>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2628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001000" cy="7078861"/>
          </a:xfrm>
          <a:prstGeom prst="rect">
            <a:avLst/>
          </a:prstGeom>
          <a:noFill/>
        </p:spPr>
        <p:txBody>
          <a:bodyPr wrap="square" rtlCol="0">
            <a:spAutoFit/>
          </a:bodyPr>
          <a:lstStyle/>
          <a:p>
            <a:pPr marL="914400" indent="-349250"/>
            <a:r>
              <a:rPr lang="en-US" sz="3200" dirty="0" smtClean="0">
                <a:solidFill>
                  <a:schemeClr val="accent6">
                    <a:lumMod val="75000"/>
                  </a:schemeClr>
                </a:solidFill>
                <a:latin typeface="Euphemia" pitchFamily="34" charset="0"/>
              </a:rPr>
              <a:t>Writing an Effective Thesis Statement</a:t>
            </a:r>
            <a:endParaRPr lang="en-US" sz="3200" dirty="0">
              <a:solidFill>
                <a:schemeClr val="accent6">
                  <a:lumMod val="75000"/>
                </a:schemeClr>
              </a:solidFill>
              <a:latin typeface="Euphemia" pitchFamily="34" charset="0"/>
            </a:endParaRPr>
          </a:p>
          <a:p>
            <a:pPr marL="1828800" lvl="2" indent="-349250"/>
            <a:endParaRPr lang="en-US" sz="1200" dirty="0" smtClean="0">
              <a:latin typeface="Euphemia" pitchFamily="34" charset="0"/>
            </a:endParaRPr>
          </a:p>
          <a:p>
            <a:pPr marL="565150"/>
            <a:r>
              <a:rPr lang="en-US" sz="2400" dirty="0" smtClean="0">
                <a:solidFill>
                  <a:schemeClr val="accent1">
                    <a:lumMod val="75000"/>
                  </a:schemeClr>
                </a:solidFill>
                <a:latin typeface="Euphemia" pitchFamily="34" charset="0"/>
              </a:rPr>
              <a:t>An effective thesis statement should</a:t>
            </a:r>
          </a:p>
          <a:p>
            <a:pPr marL="565150"/>
            <a:endParaRPr lang="en-US" sz="2400" dirty="0" smtClean="0">
              <a:solidFill>
                <a:schemeClr val="accent1">
                  <a:lumMod val="50000"/>
                </a:schemeClr>
              </a:solidFill>
              <a:latin typeface="Euphemia" pitchFamily="34" charset="0"/>
            </a:endParaRPr>
          </a:p>
          <a:p>
            <a:pPr marL="914400" indent="-349250">
              <a:buFont typeface="+mj-lt"/>
              <a:buAutoNum type="arabicPeriod"/>
            </a:pPr>
            <a:r>
              <a:rPr lang="en-US" sz="2400" dirty="0" smtClean="0">
                <a:solidFill>
                  <a:schemeClr val="accent1">
                    <a:lumMod val="50000"/>
                  </a:schemeClr>
                </a:solidFill>
                <a:latin typeface="Euphemia" pitchFamily="34" charset="0"/>
              </a:rPr>
              <a:t>Make an assertion, take a position, express a viewpoint, or suggest your approach toward the topic</a:t>
            </a:r>
          </a:p>
          <a:p>
            <a:pPr marL="914400" indent="-349250">
              <a:buFont typeface="+mj-lt"/>
              <a:buAutoNum type="arabicPeriod"/>
            </a:pPr>
            <a:endParaRPr lang="en-US" sz="1200" dirty="0" smtClean="0">
              <a:solidFill>
                <a:schemeClr val="accent1">
                  <a:lumMod val="50000"/>
                </a:schemeClr>
              </a:solidFill>
              <a:latin typeface="Euphemia" pitchFamily="34" charset="0"/>
            </a:endParaRPr>
          </a:p>
          <a:p>
            <a:pPr marL="914400" indent="-349250">
              <a:buFont typeface="+mj-lt"/>
              <a:buAutoNum type="arabicPeriod"/>
            </a:pPr>
            <a:r>
              <a:rPr lang="en-US" sz="2400" dirty="0" smtClean="0">
                <a:solidFill>
                  <a:schemeClr val="accent1">
                    <a:lumMod val="50000"/>
                  </a:schemeClr>
                </a:solidFill>
                <a:latin typeface="Euphemia" pitchFamily="34" charset="0"/>
              </a:rPr>
              <a:t>Be specific. Provide as much information as possible about your main point.</a:t>
            </a:r>
          </a:p>
          <a:p>
            <a:pPr marL="914400" indent="-349250">
              <a:buFont typeface="+mj-lt"/>
              <a:buAutoNum type="arabicPeriod"/>
            </a:pPr>
            <a:endParaRPr lang="en-US" sz="1200" dirty="0" smtClean="0">
              <a:solidFill>
                <a:schemeClr val="accent1">
                  <a:lumMod val="50000"/>
                </a:schemeClr>
              </a:solidFill>
              <a:latin typeface="Euphemia" pitchFamily="34" charset="0"/>
            </a:endParaRPr>
          </a:p>
          <a:p>
            <a:pPr marL="914400" indent="-349250">
              <a:buFont typeface="+mj-lt"/>
              <a:buAutoNum type="arabicPeriod"/>
            </a:pPr>
            <a:r>
              <a:rPr lang="en-US" sz="2400" dirty="0" smtClean="0">
                <a:solidFill>
                  <a:schemeClr val="accent1">
                    <a:lumMod val="50000"/>
                  </a:schemeClr>
                </a:solidFill>
                <a:latin typeface="Euphemia" pitchFamily="34" charset="0"/>
              </a:rPr>
              <a:t>Focus on the central point. Limit your essay to one major idea.</a:t>
            </a:r>
          </a:p>
          <a:p>
            <a:pPr marL="914400" indent="-349250">
              <a:buFont typeface="+mj-lt"/>
              <a:buAutoNum type="arabicPeriod"/>
            </a:pPr>
            <a:endParaRPr lang="en-US" sz="1200" dirty="0" smtClean="0">
              <a:solidFill>
                <a:schemeClr val="accent1">
                  <a:lumMod val="50000"/>
                </a:schemeClr>
              </a:solidFill>
              <a:latin typeface="Euphemia" pitchFamily="34" charset="0"/>
            </a:endParaRPr>
          </a:p>
          <a:p>
            <a:pPr marL="914400" indent="-349250">
              <a:buFont typeface="+mj-lt"/>
              <a:buAutoNum type="arabicPeriod"/>
            </a:pPr>
            <a:r>
              <a:rPr lang="en-US" sz="2400" dirty="0" smtClean="0">
                <a:solidFill>
                  <a:schemeClr val="accent1">
                    <a:lumMod val="50000"/>
                  </a:schemeClr>
                </a:solidFill>
                <a:latin typeface="Euphemia" pitchFamily="34" charset="0"/>
              </a:rPr>
              <a:t>Offer an original perspective on your topic. If it’s dull or ordinary, it probably needs more work; search your prewriting and brainstorming for an interesting angle.</a:t>
            </a:r>
          </a:p>
          <a:p>
            <a:pPr marL="1828800" lvl="2" indent="-349250">
              <a:buFont typeface="+mj-lt"/>
              <a:buAutoNum type="arabicPeriod"/>
            </a:pPr>
            <a:endParaRPr lang="en-US" sz="2400" dirty="0" smtClean="0">
              <a:latin typeface="Euphemia" pitchFamily="34" charset="0"/>
            </a:endParaRPr>
          </a:p>
          <a:p>
            <a:pPr marL="1995487" lvl="2" indent="-514350">
              <a:buFont typeface="+mj-lt"/>
              <a:buAutoNum type="arabicPeriod"/>
            </a:pPr>
            <a:endParaRPr lang="en-US" sz="1900" b="1" dirty="0" smtClean="0">
              <a:latin typeface="Euphemia" pitchFamily="34" charset="0"/>
            </a:endParaRPr>
          </a:p>
          <a:p>
            <a:pPr marL="1314450" lvl="1" indent="-290513">
              <a:buFont typeface="Euphemia" pitchFamily="34" charset="0"/>
              <a:buChar char="–"/>
            </a:pPr>
            <a:endParaRPr lang="en-US" sz="1900" dirty="0" smtClean="0">
              <a:latin typeface="Euphemia" pitchFamily="34" charset="0"/>
            </a:endParaRPr>
          </a:p>
        </p:txBody>
      </p:sp>
      <p:sp>
        <p:nvSpPr>
          <p:cNvPr id="3" name="Rectangle 2"/>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307835" y="6088350"/>
            <a:ext cx="1385316" cy="369332"/>
          </a:xfrm>
          <a:prstGeom prst="rect">
            <a:avLst/>
          </a:prstGeom>
        </p:spPr>
        <p:txBody>
          <a:bodyPr wrap="none">
            <a:spAutoFit/>
          </a:bodyPr>
          <a:lstStyle/>
          <a:p>
            <a:r>
              <a:rPr lang="en-US" i="1" dirty="0">
                <a:latin typeface="Euphemia" pitchFamily="34" charset="0"/>
              </a:rPr>
              <a:t>(continued)</a:t>
            </a:r>
          </a:p>
        </p:txBody>
      </p:sp>
    </p:spTree>
    <p:extLst>
      <p:ext uri="{BB962C8B-B14F-4D97-AF65-F5344CB8AC3E}">
        <p14:creationId xmlns:p14="http://schemas.microsoft.com/office/powerpoint/2010/main" val="105955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9600" y="609600"/>
            <a:ext cx="8001000" cy="5232202"/>
          </a:xfrm>
          <a:prstGeom prst="rect">
            <a:avLst/>
          </a:prstGeom>
          <a:noFill/>
        </p:spPr>
        <p:txBody>
          <a:bodyPr wrap="square" rtlCol="0">
            <a:spAutoFit/>
          </a:bodyPr>
          <a:lstStyle/>
          <a:p>
            <a:pPr marL="565150"/>
            <a:r>
              <a:rPr lang="en-US" sz="2400" dirty="0">
                <a:solidFill>
                  <a:schemeClr val="accent1">
                    <a:lumMod val="75000"/>
                  </a:schemeClr>
                </a:solidFill>
                <a:latin typeface="Euphemia" pitchFamily="34" charset="0"/>
              </a:rPr>
              <a:t>An effective thesis statement </a:t>
            </a:r>
            <a:r>
              <a:rPr lang="en-US" sz="2400" dirty="0" smtClean="0">
                <a:solidFill>
                  <a:schemeClr val="accent1">
                    <a:lumMod val="75000"/>
                  </a:schemeClr>
                </a:solidFill>
                <a:latin typeface="Euphemia" pitchFamily="34" charset="0"/>
              </a:rPr>
              <a:t>should </a:t>
            </a:r>
            <a:r>
              <a:rPr lang="en-US" sz="2400" i="1" dirty="0" smtClean="0">
                <a:solidFill>
                  <a:schemeClr val="accent1">
                    <a:lumMod val="75000"/>
                  </a:schemeClr>
                </a:solidFill>
                <a:latin typeface="Euphemia" pitchFamily="34" charset="0"/>
              </a:rPr>
              <a:t>(cont.)</a:t>
            </a:r>
            <a:endParaRPr lang="en-US" sz="2400" dirty="0">
              <a:solidFill>
                <a:schemeClr val="accent1">
                  <a:lumMod val="75000"/>
                </a:schemeClr>
              </a:solidFill>
              <a:latin typeface="Euphemia" pitchFamily="34" charset="0"/>
            </a:endParaRPr>
          </a:p>
          <a:p>
            <a:pPr marL="1023937" lvl="1"/>
            <a:endParaRPr lang="en-US" sz="2400" b="1" dirty="0" smtClean="0">
              <a:latin typeface="Euphemia" pitchFamily="34" charset="0"/>
            </a:endParaRPr>
          </a:p>
          <a:p>
            <a:pPr marL="1479550" lvl="1" indent="-457200">
              <a:buFont typeface="+mj-lt"/>
              <a:buAutoNum type="arabicPeriod" startAt="5"/>
            </a:pPr>
            <a:r>
              <a:rPr lang="en-US" sz="2400" dirty="0" smtClean="0">
                <a:solidFill>
                  <a:schemeClr val="accent1">
                    <a:lumMod val="50000"/>
                  </a:schemeClr>
                </a:solidFill>
                <a:latin typeface="Euphemia" pitchFamily="34" charset="0"/>
              </a:rPr>
              <a:t>Avoid making announcements, such as “This essay will discuss” or “The subject of my paper is”. Instead, state your main point directly.</a:t>
            </a:r>
          </a:p>
          <a:p>
            <a:pPr marL="1479550" lvl="1" indent="-457200">
              <a:buFont typeface="+mj-lt"/>
              <a:buAutoNum type="arabicPeriod" startAt="5"/>
            </a:pPr>
            <a:endParaRPr lang="en-US" sz="2400" dirty="0" smtClean="0">
              <a:solidFill>
                <a:schemeClr val="accent1">
                  <a:lumMod val="50000"/>
                </a:schemeClr>
              </a:solidFill>
              <a:latin typeface="Euphemia" pitchFamily="34" charset="0"/>
            </a:endParaRPr>
          </a:p>
          <a:p>
            <a:pPr marL="1479550" lvl="1" indent="-457200">
              <a:buFont typeface="+mj-lt"/>
              <a:buAutoNum type="arabicPeriod" startAt="5"/>
            </a:pPr>
            <a:r>
              <a:rPr lang="en-US" sz="2400" dirty="0" smtClean="0">
                <a:solidFill>
                  <a:schemeClr val="accent1">
                    <a:lumMod val="50000"/>
                  </a:schemeClr>
                </a:solidFill>
                <a:latin typeface="Euphemia" pitchFamily="34" charset="0"/>
              </a:rPr>
              <a:t>Use your thesis to preview the organization of the essay. Mention the two or three key concepts of your essay in the order in which they will be discussed.</a:t>
            </a:r>
          </a:p>
          <a:p>
            <a:pPr marL="1828800" lvl="2" indent="-349250">
              <a:buFont typeface="+mj-lt"/>
              <a:buAutoNum type="arabicPeriod" startAt="5"/>
            </a:pPr>
            <a:endParaRPr lang="en-US" sz="2400" dirty="0" smtClean="0">
              <a:latin typeface="Euphemia" pitchFamily="34" charset="0"/>
            </a:endParaRPr>
          </a:p>
          <a:p>
            <a:pPr marL="1995487" lvl="2" indent="-514350">
              <a:buFont typeface="+mj-lt"/>
              <a:buAutoNum type="arabicPeriod" startAt="5"/>
            </a:pPr>
            <a:endParaRPr lang="en-US" sz="1900" b="1" dirty="0" smtClean="0">
              <a:latin typeface="Euphemia" pitchFamily="34" charset="0"/>
            </a:endParaRPr>
          </a:p>
          <a:p>
            <a:pPr marL="1314450" lvl="1" indent="-290513">
              <a:buFont typeface="Euphemia" pitchFamily="34" charset="0"/>
              <a:buChar char="–"/>
            </a:pPr>
            <a:endParaRPr lang="en-US" sz="1900" dirty="0" smtClean="0">
              <a:latin typeface="Euphemia" pitchFamily="34" charset="0"/>
            </a:endParaRPr>
          </a:p>
        </p:txBody>
      </p:sp>
    </p:spTree>
    <p:extLst>
      <p:ext uri="{BB962C8B-B14F-4D97-AF65-F5344CB8AC3E}">
        <p14:creationId xmlns:p14="http://schemas.microsoft.com/office/powerpoint/2010/main" val="243103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0558" y="609600"/>
            <a:ext cx="8001000" cy="5016758"/>
          </a:xfrm>
          <a:prstGeom prst="rect">
            <a:avLst/>
          </a:prstGeom>
          <a:noFill/>
        </p:spPr>
        <p:txBody>
          <a:bodyPr wrap="square" rtlCol="0">
            <a:spAutoFit/>
          </a:bodyPr>
          <a:lstStyle/>
          <a:p>
            <a:pPr marL="566737"/>
            <a:r>
              <a:rPr lang="en-US" sz="2800" dirty="0" smtClean="0">
                <a:solidFill>
                  <a:schemeClr val="accent6">
                    <a:lumMod val="75000"/>
                  </a:schemeClr>
                </a:solidFill>
                <a:latin typeface="Euphemia" pitchFamily="34" charset="0"/>
              </a:rPr>
              <a:t>Placing the Thesis </a:t>
            </a:r>
            <a:r>
              <a:rPr lang="en-US" sz="2800" dirty="0">
                <a:solidFill>
                  <a:schemeClr val="accent6">
                    <a:lumMod val="75000"/>
                  </a:schemeClr>
                </a:solidFill>
                <a:latin typeface="Euphemia" pitchFamily="34" charset="0"/>
              </a:rPr>
              <a:t>Statement</a:t>
            </a:r>
          </a:p>
          <a:p>
            <a:pPr marL="1366837" lvl="1" indent="-342900">
              <a:buFont typeface="Arial" pitchFamily="34" charset="0"/>
              <a:buChar char="•"/>
            </a:pPr>
            <a:r>
              <a:rPr lang="en-US" sz="2400" dirty="0" smtClean="0">
                <a:solidFill>
                  <a:schemeClr val="accent1">
                    <a:lumMod val="75000"/>
                  </a:schemeClr>
                </a:solidFill>
                <a:latin typeface="Euphemia" pitchFamily="34" charset="0"/>
              </a:rPr>
              <a:t>Your thesis can go anywhere in your essay, but it’s usually best to include it in the first paragraph of your introduction, so readers know what to expect for the rest of the essay.</a:t>
            </a:r>
          </a:p>
          <a:p>
            <a:pPr marL="1771650" lvl="2" indent="-290513">
              <a:buFont typeface="Arial" pitchFamily="34" charset="0"/>
              <a:buChar char="•"/>
            </a:pPr>
            <a:endParaRPr lang="en-US" sz="2400" dirty="0" smtClean="0">
              <a:latin typeface="Euphemia" pitchFamily="34" charset="0"/>
            </a:endParaRPr>
          </a:p>
          <a:p>
            <a:pPr marL="566737"/>
            <a:r>
              <a:rPr lang="en-US" sz="2800" dirty="0" smtClean="0">
                <a:solidFill>
                  <a:schemeClr val="accent6">
                    <a:lumMod val="75000"/>
                  </a:schemeClr>
                </a:solidFill>
                <a:latin typeface="Euphemia" pitchFamily="34" charset="0"/>
              </a:rPr>
              <a:t>Using an Implied Thesis</a:t>
            </a:r>
            <a:endParaRPr lang="en-US" sz="2800" dirty="0">
              <a:solidFill>
                <a:schemeClr val="accent6">
                  <a:lumMod val="75000"/>
                </a:schemeClr>
              </a:solidFill>
              <a:latin typeface="Euphemia" pitchFamily="34" charset="0"/>
            </a:endParaRPr>
          </a:p>
          <a:p>
            <a:pPr marL="1366837" lvl="1" indent="-342900">
              <a:buFont typeface="Arial" pitchFamily="34" charset="0"/>
              <a:buChar char="•"/>
            </a:pPr>
            <a:r>
              <a:rPr lang="en-US" sz="2400" dirty="0" smtClean="0">
                <a:solidFill>
                  <a:schemeClr val="accent1">
                    <a:lumMod val="75000"/>
                  </a:schemeClr>
                </a:solidFill>
                <a:latin typeface="Euphemia" pitchFamily="34" charset="0"/>
              </a:rPr>
              <a:t>Used mostly in narrative or descriptive writing, implied theses are stated indirectly through the details writers choose and the way those details are organized.</a:t>
            </a:r>
          </a:p>
          <a:p>
            <a:pPr marL="1771650" lvl="2" indent="-290513"/>
            <a:endParaRPr lang="en-US" sz="2400" dirty="0" smtClean="0">
              <a:latin typeface="Euphemia" pitchFamily="34" charset="0"/>
            </a:endParaRPr>
          </a:p>
          <a:p>
            <a:pPr marL="1771650" lvl="2" indent="-290513">
              <a:buFont typeface="Euphemia" pitchFamily="34" charset="0"/>
              <a:buChar char="–"/>
            </a:pPr>
            <a:endParaRPr lang="en-US" sz="2400" dirty="0" smtClean="0">
              <a:latin typeface="Euphemia" pitchFamily="34" charset="0"/>
            </a:endParaRPr>
          </a:p>
        </p:txBody>
      </p:sp>
    </p:spTree>
    <p:extLst>
      <p:ext uri="{BB962C8B-B14F-4D97-AF65-F5344CB8AC3E}">
        <p14:creationId xmlns:p14="http://schemas.microsoft.com/office/powerpoint/2010/main" val="210762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696200" cy="1143000"/>
          </a:xfrm>
          <a:solidFill>
            <a:srgbClr val="6E9DC8"/>
          </a:solidFill>
        </p:spPr>
        <p:txBody>
          <a:bodyPr>
            <a:normAutofit fontScale="90000"/>
          </a:bodyPr>
          <a:lstStyle/>
          <a:p>
            <a:pPr algn="l"/>
            <a:r>
              <a:rPr lang="en-US" b="1" dirty="0" smtClean="0">
                <a:solidFill>
                  <a:schemeClr val="bg1"/>
                </a:solidFill>
                <a:latin typeface="Euphemia" pitchFamily="34" charset="0"/>
              </a:rPr>
              <a:t>Supporting Your Thesis</a:t>
            </a:r>
            <a:br>
              <a:rPr lang="en-US" b="1" dirty="0" smtClean="0">
                <a:solidFill>
                  <a:schemeClr val="bg1"/>
                </a:solidFill>
                <a:latin typeface="Euphemia" pitchFamily="34" charset="0"/>
              </a:rPr>
            </a:br>
            <a:r>
              <a:rPr lang="en-US" b="1" dirty="0" smtClean="0">
                <a:solidFill>
                  <a:schemeClr val="bg1"/>
                </a:solidFill>
                <a:latin typeface="Euphemia" pitchFamily="34" charset="0"/>
              </a:rPr>
              <a:t>Statement with Evidence</a:t>
            </a:r>
            <a:endParaRPr lang="en-US" b="1" dirty="0">
              <a:solidFill>
                <a:schemeClr val="bg1"/>
              </a:solidFill>
              <a:latin typeface="Euphemia" pitchFamily="34" charset="0"/>
            </a:endParaRPr>
          </a:p>
        </p:txBody>
      </p:sp>
      <p:sp>
        <p:nvSpPr>
          <p:cNvPr id="3" name="Content Placeholder 2"/>
          <p:cNvSpPr>
            <a:spLocks noGrp="1"/>
          </p:cNvSpPr>
          <p:nvPr>
            <p:ph idx="1"/>
          </p:nvPr>
        </p:nvSpPr>
        <p:spPr>
          <a:xfrm>
            <a:off x="609600" y="1981200"/>
            <a:ext cx="8001000" cy="4495800"/>
          </a:xfrm>
        </p:spPr>
        <p:txBody>
          <a:bodyPr>
            <a:normAutofit fontScale="85000" lnSpcReduction="20000"/>
          </a:bodyPr>
          <a:lstStyle/>
          <a:p>
            <a:pPr>
              <a:buNone/>
            </a:pPr>
            <a:r>
              <a:rPr lang="en-US" sz="2800" dirty="0" smtClean="0">
                <a:solidFill>
                  <a:schemeClr val="accent6">
                    <a:lumMod val="75000"/>
                  </a:schemeClr>
                </a:solidFill>
                <a:latin typeface="Euphemia" pitchFamily="34" charset="0"/>
              </a:rPr>
              <a:t>Tailoring the Evidence to Your Writing Situation</a:t>
            </a:r>
            <a:endParaRPr lang="en-US" sz="2800" dirty="0">
              <a:solidFill>
                <a:schemeClr val="accent6">
                  <a:lumMod val="75000"/>
                </a:schemeClr>
              </a:solidFill>
              <a:latin typeface="Euphemia" pitchFamily="34" charset="0"/>
            </a:endParaRPr>
          </a:p>
          <a:p>
            <a:pPr marL="566737"/>
            <a:endParaRPr lang="en-US" sz="2600" dirty="0" smtClean="0">
              <a:solidFill>
                <a:schemeClr val="accent1">
                  <a:lumMod val="75000"/>
                </a:schemeClr>
              </a:solidFill>
              <a:latin typeface="Euphemia" pitchFamily="34" charset="0"/>
            </a:endParaRPr>
          </a:p>
          <a:p>
            <a:pPr marL="566737"/>
            <a:r>
              <a:rPr lang="en-US" sz="2600" dirty="0" smtClean="0">
                <a:solidFill>
                  <a:schemeClr val="accent1">
                    <a:lumMod val="75000"/>
                  </a:schemeClr>
                </a:solidFill>
                <a:latin typeface="Euphemia" pitchFamily="34" charset="0"/>
              </a:rPr>
              <a:t>Consider your purpose, audience, point of view, genre, and medium to determine which evidence is most effective. </a:t>
            </a:r>
          </a:p>
          <a:p>
            <a:pPr marL="223837" indent="0">
              <a:buNone/>
            </a:pPr>
            <a:endParaRPr lang="en-US" sz="2600" dirty="0" smtClean="0">
              <a:solidFill>
                <a:schemeClr val="accent1">
                  <a:lumMod val="75000"/>
                </a:schemeClr>
              </a:solidFill>
              <a:latin typeface="Euphemia" pitchFamily="34" charset="0"/>
            </a:endParaRPr>
          </a:p>
          <a:p>
            <a:pPr marL="1314450" lvl="1" indent="-290513">
              <a:buFont typeface="Euphemia" pitchFamily="34" charset="0"/>
              <a:buChar char="–"/>
            </a:pPr>
            <a:r>
              <a:rPr lang="en-US" sz="2200" dirty="0">
                <a:solidFill>
                  <a:schemeClr val="accent6">
                    <a:lumMod val="75000"/>
                  </a:schemeClr>
                </a:solidFill>
                <a:latin typeface="Euphemia" pitchFamily="34" charset="0"/>
              </a:rPr>
              <a:t>Evidence</a:t>
            </a:r>
            <a:r>
              <a:rPr lang="en-US" sz="2200" dirty="0">
                <a:latin typeface="Euphemia" pitchFamily="34" charset="0"/>
              </a:rPr>
              <a:t> is any type of information, such as examples, statistics, or expert opinion, that supports your thesis</a:t>
            </a:r>
          </a:p>
          <a:p>
            <a:pPr marL="1314450" lvl="1" indent="-290513">
              <a:buFont typeface="Euphemia" pitchFamily="34" charset="0"/>
              <a:buChar char="–"/>
            </a:pPr>
            <a:endParaRPr lang="en-US" sz="1000" dirty="0">
              <a:latin typeface="Euphemia" pitchFamily="34" charset="0"/>
            </a:endParaRPr>
          </a:p>
          <a:p>
            <a:pPr marL="1314450" lvl="1" indent="-290513">
              <a:buFont typeface="Euphemia" pitchFamily="34" charset="0"/>
              <a:buChar char="–"/>
            </a:pPr>
            <a:r>
              <a:rPr lang="en-US" sz="2200" dirty="0">
                <a:latin typeface="Euphemia" pitchFamily="34" charset="0"/>
              </a:rPr>
              <a:t>Is your audience familiar with your topic? If not, offer definitions, historical background, explanations, and factual or descriptive details.</a:t>
            </a:r>
          </a:p>
          <a:p>
            <a:pPr marL="1314450" lvl="1" indent="-290513">
              <a:buFont typeface="Euphemia" pitchFamily="34" charset="0"/>
              <a:buChar char="–"/>
            </a:pPr>
            <a:endParaRPr lang="en-US" sz="1200" dirty="0">
              <a:latin typeface="Euphemia" pitchFamily="34" charset="0"/>
            </a:endParaRPr>
          </a:p>
          <a:p>
            <a:pPr marL="1314450" lvl="1" indent="-290513">
              <a:buFont typeface="Euphemia" pitchFamily="34" charset="0"/>
              <a:buChar char="–"/>
            </a:pPr>
            <a:r>
              <a:rPr lang="en-US" sz="2200" dirty="0">
                <a:latin typeface="Euphemia" pitchFamily="34" charset="0"/>
              </a:rPr>
              <a:t>Is your purpose to persuade? If so, use statistics, comparisons and contrasts, and examples to make your argument.</a:t>
            </a:r>
          </a:p>
          <a:p>
            <a:pPr marL="566737"/>
            <a:endParaRPr lang="en-US" sz="2800" dirty="0" smtClean="0">
              <a:solidFill>
                <a:schemeClr val="accent1">
                  <a:lumMod val="75000"/>
                </a:schemeClr>
              </a:solidFill>
              <a:latin typeface="Euphemia" pitchFamily="34" charset="0"/>
            </a:endParaRPr>
          </a:p>
          <a:p>
            <a:pPr marL="1314450" lvl="1" indent="-290513">
              <a:buFont typeface="Euphemia" pitchFamily="34" charset="0"/>
              <a:buChar char="–"/>
            </a:pPr>
            <a:endParaRPr lang="en-US" sz="2400" dirty="0">
              <a:latin typeface="Euphemia" pitchFamily="34" charset="0"/>
            </a:endParaRPr>
          </a:p>
          <a:p>
            <a:pPr marL="804862" lvl="1" indent="-457200">
              <a:buFont typeface="Arial" pitchFamily="34" charset="0"/>
              <a:buChar char="•"/>
            </a:pPr>
            <a:endParaRPr lang="en-US" i="1" dirty="0" smtClean="0">
              <a:solidFill>
                <a:schemeClr val="accent1">
                  <a:lumMod val="50000"/>
                </a:schemeClr>
              </a:solidFill>
              <a:latin typeface="Euphemia" pitchFamily="34" charset="0"/>
            </a:endParaRPr>
          </a:p>
          <a:p>
            <a:pPr marL="1023937" lvl="1" indent="0">
              <a:buNone/>
            </a:pPr>
            <a:endParaRPr lang="en-US" sz="2400" dirty="0">
              <a:latin typeface="Euphemia" pitchFamily="34" charset="0"/>
            </a:endParaRPr>
          </a:p>
          <a:p>
            <a:pPr marL="804862" lvl="1" indent="-457200">
              <a:buFont typeface="Arial" pitchFamily="34" charset="0"/>
              <a:buChar char="•"/>
            </a:pPr>
            <a:endParaRPr lang="en-US" dirty="0">
              <a:solidFill>
                <a:schemeClr val="accent1">
                  <a:lumMod val="50000"/>
                </a:schemeClr>
              </a:solidFill>
              <a:latin typeface="Euphemia" pitchFamily="34" charset="0"/>
            </a:endParaRPr>
          </a:p>
          <a:p>
            <a:pPr>
              <a:buNone/>
            </a:pPr>
            <a:endParaRPr lang="en-US" b="1" dirty="0" smtClean="0">
              <a:solidFill>
                <a:schemeClr val="accent6">
                  <a:lumMod val="75000"/>
                </a:schemeClr>
              </a:solidFill>
              <a:latin typeface="Euphemia" pitchFamily="34" charset="0"/>
            </a:endParaRPr>
          </a:p>
          <a:p>
            <a:pPr>
              <a:buNone/>
            </a:pPr>
            <a:endParaRPr lang="en-US" sz="1200" b="1" dirty="0" smtClean="0">
              <a:latin typeface="Euphemia" pitchFamily="34" charset="0"/>
            </a:endParaRPr>
          </a:p>
          <a:p>
            <a:pPr marL="804862" lvl="1" indent="-457200">
              <a:buFont typeface="Arial" pitchFamily="34" charset="0"/>
              <a:buChar char="•"/>
            </a:pPr>
            <a:endParaRPr lang="en-US" sz="1200" dirty="0" smtClean="0">
              <a:solidFill>
                <a:schemeClr val="accent1">
                  <a:lumMod val="50000"/>
                </a:schemeClr>
              </a:solidFill>
              <a:latin typeface="Euphemia" pitchFamily="34" charset="0"/>
            </a:endParaRPr>
          </a:p>
        </p:txBody>
      </p:sp>
      <p:sp>
        <p:nvSpPr>
          <p:cNvPr id="6" name="Rectangle 5"/>
          <p:cNvSpPr/>
          <p:nvPr/>
        </p:nvSpPr>
        <p:spPr>
          <a:xfrm>
            <a:off x="304800" y="304800"/>
            <a:ext cx="8458200" cy="6172200"/>
          </a:xfrm>
          <a:prstGeom prst="rect">
            <a:avLst/>
          </a:prstGeom>
          <a:noFill/>
          <a:ln w="57150">
            <a:solidFill>
              <a:srgbClr val="C3D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7168" y="535222"/>
            <a:ext cx="1254832" cy="1141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2133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664</Words>
  <Application>Microsoft Office PowerPoint</Application>
  <PresentationFormat>On-screen Show (4:3)</PresentationFormat>
  <Paragraphs>114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What Is a Thesis  Statement?</vt:lpstr>
      <vt:lpstr>PowerPoint Presentation</vt:lpstr>
      <vt:lpstr>Developing Your Thesis  Statement</vt:lpstr>
      <vt:lpstr>PowerPoint Presentation</vt:lpstr>
      <vt:lpstr>PowerPoint Presentation</vt:lpstr>
      <vt:lpstr>PowerPoint Presentation</vt:lpstr>
      <vt:lpstr>PowerPoint Presentation</vt:lpstr>
      <vt:lpstr>Supporting Your Thesis Statement with Evidence</vt:lpstr>
      <vt:lpstr>PowerPoint Presentation</vt:lpstr>
      <vt:lpstr>PowerPoint Presentation</vt:lpstr>
      <vt:lpstr>PowerPoint Presentation</vt:lpstr>
      <vt:lpstr>PowerPoint Presentation</vt:lpstr>
      <vt:lpstr>PowerPoint Presentation</vt:lpstr>
    </vt:vector>
  </TitlesOfParts>
  <Company>Macmillan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Rang</dc:creator>
  <cp:lastModifiedBy>Leah Rang</cp:lastModifiedBy>
  <cp:revision>5</cp:revision>
  <dcterms:created xsi:type="dcterms:W3CDTF">2014-12-08T15:29:53Z</dcterms:created>
  <dcterms:modified xsi:type="dcterms:W3CDTF">2014-12-08T20:37:22Z</dcterms:modified>
</cp:coreProperties>
</file>