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0" r:id="rId3"/>
    <p:sldId id="292" r:id="rId4"/>
    <p:sldId id="316" r:id="rId5"/>
    <p:sldId id="317" r:id="rId6"/>
    <p:sldId id="318" r:id="rId7"/>
    <p:sldId id="296" r:id="rId8"/>
    <p:sldId id="301" r:id="rId9"/>
    <p:sldId id="302" r:id="rId10"/>
    <p:sldId id="297" r:id="rId11"/>
    <p:sldId id="303" r:id="rId12"/>
    <p:sldId id="304" r:id="rId13"/>
    <p:sldId id="305" r:id="rId14"/>
    <p:sldId id="306" r:id="rId15"/>
    <p:sldId id="307" r:id="rId16"/>
    <p:sldId id="308" r:id="rId17"/>
    <p:sldId id="309" r:id="rId18"/>
    <p:sldId id="310" r:id="rId19"/>
    <p:sldId id="311" r:id="rId20"/>
    <p:sldId id="319" r:id="rId21"/>
    <p:sldId id="312" r:id="rId22"/>
    <p:sldId id="313" r:id="rId23"/>
    <p:sldId id="314" r:id="rId24"/>
    <p:sldId id="321" r:id="rId25"/>
    <p:sldId id="315" r:id="rId26"/>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M" initials="BSM" lastIdx="10" clrIdx="0"/>
  <p:cmAuthor id="1" name="mmarkel" initials="" lastIdx="2" clrIdx="1"/>
  <p:cmAuthor id="2" name="Mike"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0" autoAdjust="0"/>
    <p:restoredTop sz="77132" autoAdjust="0"/>
  </p:normalViewPr>
  <p:slideViewPr>
    <p:cSldViewPr>
      <p:cViewPr varScale="1">
        <p:scale>
          <a:sx n="76" d="100"/>
          <a:sy n="76" d="100"/>
        </p:scale>
        <p:origin x="-177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80" d="100"/>
          <a:sy n="80" d="100"/>
        </p:scale>
        <p:origin x="-2022" y="-1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2012</c:v>
                </c:pt>
              </c:strCache>
            </c:strRef>
          </c:tx>
          <c:invertIfNegative val="0"/>
          <c:cat>
            <c:strRef>
              <c:f>Sheet1!$A$2:$A$3</c:f>
              <c:strCache>
                <c:ptCount val="2"/>
                <c:pt idx="0">
                  <c:v>data-privacy</c:v>
                </c:pt>
                <c:pt idx="1">
                  <c:v>other maintenance</c:v>
                </c:pt>
              </c:strCache>
            </c:strRef>
          </c:cat>
          <c:val>
            <c:numRef>
              <c:f>Sheet1!$B$2:$B$3</c:f>
              <c:numCache>
                <c:formatCode>"$"#,##0_);[Red]\("$"#,##0\)</c:formatCode>
                <c:ptCount val="2"/>
                <c:pt idx="0">
                  <c:v>6500</c:v>
                </c:pt>
                <c:pt idx="1">
                  <c:v>11000</c:v>
                </c:pt>
              </c:numCache>
            </c:numRef>
          </c:val>
        </c:ser>
        <c:ser>
          <c:idx val="1"/>
          <c:order val="1"/>
          <c:tx>
            <c:strRef>
              <c:f>Sheet1!$C$1</c:f>
              <c:strCache>
                <c:ptCount val="1"/>
                <c:pt idx="0">
                  <c:v>2013 (projected)</c:v>
                </c:pt>
              </c:strCache>
            </c:strRef>
          </c:tx>
          <c:invertIfNegative val="0"/>
          <c:cat>
            <c:strRef>
              <c:f>Sheet1!$A$2:$A$3</c:f>
              <c:strCache>
                <c:ptCount val="2"/>
                <c:pt idx="0">
                  <c:v>data-privacy</c:v>
                </c:pt>
                <c:pt idx="1">
                  <c:v>other maintenance</c:v>
                </c:pt>
              </c:strCache>
            </c:strRef>
          </c:cat>
          <c:val>
            <c:numRef>
              <c:f>Sheet1!$C$2:$C$3</c:f>
              <c:numCache>
                <c:formatCode>"$"#,##0_);[Red]\("$"#,##0\)</c:formatCode>
                <c:ptCount val="2"/>
                <c:pt idx="0">
                  <c:v>23000</c:v>
                </c:pt>
                <c:pt idx="1">
                  <c:v>37000</c:v>
                </c:pt>
              </c:numCache>
            </c:numRef>
          </c:val>
        </c:ser>
        <c:dLbls>
          <c:showLegendKey val="0"/>
          <c:showVal val="0"/>
          <c:showCatName val="0"/>
          <c:showSerName val="0"/>
          <c:showPercent val="0"/>
          <c:showBubbleSize val="0"/>
        </c:dLbls>
        <c:gapWidth val="65"/>
        <c:axId val="45715968"/>
        <c:axId val="43593088"/>
      </c:barChart>
      <c:catAx>
        <c:axId val="45715968"/>
        <c:scaling>
          <c:orientation val="minMax"/>
        </c:scaling>
        <c:delete val="0"/>
        <c:axPos val="b"/>
        <c:majorTickMark val="out"/>
        <c:minorTickMark val="none"/>
        <c:tickLblPos val="nextTo"/>
        <c:crossAx val="43593088"/>
        <c:crosses val="autoZero"/>
        <c:auto val="1"/>
        <c:lblAlgn val="ctr"/>
        <c:lblOffset val="100"/>
        <c:noMultiLvlLbl val="0"/>
      </c:catAx>
      <c:valAx>
        <c:axId val="43593088"/>
        <c:scaling>
          <c:orientation val="minMax"/>
        </c:scaling>
        <c:delete val="0"/>
        <c:axPos val="l"/>
        <c:majorGridlines/>
        <c:numFmt formatCode="&quot;$&quot;#,##0_);[Red]\(&quot;$&quot;#,##0\)" sourceLinked="1"/>
        <c:majorTickMark val="out"/>
        <c:minorTickMark val="none"/>
        <c:tickLblPos val="nextTo"/>
        <c:crossAx val="457159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Staff tablets</c:v>
                </c:pt>
              </c:strCache>
            </c:strRef>
          </c:tx>
          <c:cat>
            <c:strRef>
              <c:f>Sheet1!$A$2:$A$4</c:f>
              <c:strCache>
                <c:ptCount val="3"/>
                <c:pt idx="0">
                  <c:v>Apple iPad</c:v>
                </c:pt>
                <c:pt idx="1">
                  <c:v>Android</c:v>
                </c:pt>
                <c:pt idx="2">
                  <c:v>Microsoft Surface</c:v>
                </c:pt>
              </c:strCache>
            </c:strRef>
          </c:cat>
          <c:val>
            <c:numRef>
              <c:f>Sheet1!$B$2:$B$4</c:f>
              <c:numCache>
                <c:formatCode>General</c:formatCode>
                <c:ptCount val="3"/>
                <c:pt idx="0">
                  <c:v>47</c:v>
                </c:pt>
                <c:pt idx="1">
                  <c:v>47</c:v>
                </c:pt>
                <c:pt idx="2">
                  <c:v>6</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ayout>
        <c:manualLayout>
          <c:xMode val="edge"/>
          <c:yMode val="edge"/>
          <c:x val="0.61948571011956854"/>
          <c:y val="0.13536292351554624"/>
          <c:w val="0.37866243802857974"/>
          <c:h val="0.5384193060948568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cat>
            <c:strRef>
              <c:f>Sheet1!$A$2:$A$7</c:f>
              <c:strCache>
                <c:ptCount val="6"/>
                <c:pt idx="0">
                  <c:v>6 = strongly agree</c:v>
                </c:pt>
                <c:pt idx="1">
                  <c:v>5</c:v>
                </c:pt>
                <c:pt idx="2">
                  <c:v>4</c:v>
                </c:pt>
                <c:pt idx="3">
                  <c:v>3</c:v>
                </c:pt>
                <c:pt idx="4">
                  <c:v>2</c:v>
                </c:pt>
                <c:pt idx="5">
                  <c:v>1 = strongly disagree</c:v>
                </c:pt>
              </c:strCache>
            </c:strRef>
          </c:cat>
          <c:val>
            <c:numRef>
              <c:f>Sheet1!$B$2:$B$7</c:f>
              <c:numCache>
                <c:formatCode>General</c:formatCode>
                <c:ptCount val="6"/>
                <c:pt idx="0">
                  <c:v>58</c:v>
                </c:pt>
                <c:pt idx="1">
                  <c:v>19</c:v>
                </c:pt>
                <c:pt idx="2">
                  <c:v>13</c:v>
                </c:pt>
                <c:pt idx="3">
                  <c:v>2</c:v>
                </c:pt>
                <c:pt idx="4">
                  <c:v>8</c:v>
                </c:pt>
                <c:pt idx="5">
                  <c:v>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a:pPr>
            <a:endParaRPr lang="en-US"/>
          </a:p>
        </c:txPr>
      </c:legendEntry>
      <c:layout>
        <c:manualLayout>
          <c:xMode val="edge"/>
          <c:yMode val="edge"/>
          <c:x val="0.63333765443953649"/>
          <c:y val="0.24583023820135688"/>
          <c:w val="0.35446722360924399"/>
          <c:h val="0.658666617144554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cat>
            <c:strRef>
              <c:f>Sheet1!$A$2:$A$3</c:f>
              <c:strCache>
                <c:ptCount val="2"/>
                <c:pt idx="0">
                  <c:v>yes</c:v>
                </c:pt>
                <c:pt idx="1">
                  <c:v>no</c:v>
                </c:pt>
              </c:strCache>
            </c:strRef>
          </c:cat>
          <c:val>
            <c:numRef>
              <c:f>Sheet1!$B$2:$B$3</c:f>
              <c:numCache>
                <c:formatCode>General</c:formatCode>
                <c:ptCount val="2"/>
                <c:pt idx="0">
                  <c:v>63</c:v>
                </c:pt>
                <c:pt idx="1">
                  <c:v>37</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800"/>
            </a:pPr>
            <a:endParaRPr lang="en-US"/>
          </a:p>
        </c:txPr>
      </c:legendEntry>
      <c:legendEntry>
        <c:idx val="1"/>
        <c:txPr>
          <a:bodyPr/>
          <a:lstStyle/>
          <a:p>
            <a:pPr>
              <a:defRPr sz="2800"/>
            </a:pPr>
            <a:endParaRPr lang="en-US"/>
          </a:p>
        </c:txPr>
      </c:legendEntry>
      <c:layout>
        <c:manualLayout>
          <c:xMode val="edge"/>
          <c:yMode val="edge"/>
          <c:x val="0.74203748159528837"/>
          <c:y val="9.8839225979105549E-2"/>
          <c:w val="0.15836902246975224"/>
          <c:h val="0.7631058617672791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mine</c:v>
                </c:pt>
                <c:pt idx="1">
                  <c:v>hospital's</c:v>
                </c:pt>
                <c:pt idx="2">
                  <c:v>don't care</c:v>
                </c:pt>
                <c:pt idx="3">
                  <c:v>don't want to use one</c:v>
                </c:pt>
              </c:strCache>
            </c:strRef>
          </c:cat>
          <c:val>
            <c:numRef>
              <c:f>Sheet1!$B$2:$B$5</c:f>
              <c:numCache>
                <c:formatCode>General</c:formatCode>
                <c:ptCount val="4"/>
                <c:pt idx="0">
                  <c:v>27</c:v>
                </c:pt>
                <c:pt idx="1">
                  <c:v>38</c:v>
                </c:pt>
                <c:pt idx="2">
                  <c:v>35</c:v>
                </c:pt>
                <c:pt idx="3">
                  <c:v>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egendEntry>
        <c:idx val="3"/>
        <c:txPr>
          <a:bodyPr/>
          <a:lstStyle/>
          <a:p>
            <a:pPr>
              <a:defRPr sz="2400"/>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46C4A-D252-41D4-BF9A-F39635B20D7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DAD4A44A-94ED-4161-99A5-B7613216C619}">
      <dgm:prSet phldrT="[Text]"/>
      <dgm:spPr/>
      <dgm:t>
        <a:bodyPr/>
        <a:lstStyle/>
        <a:p>
          <a:r>
            <a:rPr lang="en-US" dirty="0" smtClean="0"/>
            <a:t>BYOD</a:t>
          </a:r>
          <a:endParaRPr lang="en-US" dirty="0"/>
        </a:p>
      </dgm:t>
    </dgm:pt>
    <dgm:pt modelId="{DA9B56DE-2161-4CDC-92AC-BA4CD1CB4A47}" type="parTrans" cxnId="{B65D9AB7-E499-4ABC-8B12-C943CDA24449}">
      <dgm:prSet/>
      <dgm:spPr/>
      <dgm:t>
        <a:bodyPr/>
        <a:lstStyle/>
        <a:p>
          <a:endParaRPr lang="en-US"/>
        </a:p>
      </dgm:t>
    </dgm:pt>
    <dgm:pt modelId="{A998EA03-2FDD-4CA5-A2ED-66A840800D71}" type="sibTrans" cxnId="{B65D9AB7-E499-4ABC-8B12-C943CDA24449}">
      <dgm:prSet/>
      <dgm:spPr/>
      <dgm:t>
        <a:bodyPr/>
        <a:lstStyle/>
        <a:p>
          <a:endParaRPr lang="en-US"/>
        </a:p>
      </dgm:t>
    </dgm:pt>
    <dgm:pt modelId="{BDD71E41-F28C-4F9D-873C-2806B1B92CA2}">
      <dgm:prSet phldrT="[Text]"/>
      <dgm:spPr/>
      <dgm:t>
        <a:bodyPr/>
        <a:lstStyle/>
        <a:p>
          <a:r>
            <a:rPr lang="en-US" dirty="0" smtClean="0"/>
            <a:t>Reduced capital cost for RRMC</a:t>
          </a:r>
          <a:endParaRPr lang="en-US" dirty="0"/>
        </a:p>
      </dgm:t>
    </dgm:pt>
    <dgm:pt modelId="{71802632-AE88-4693-8AC3-8BB624DE19EC}" type="parTrans" cxnId="{BE9E17BA-1D6A-4D5D-97BA-CBDFCDEF1240}">
      <dgm:prSet/>
      <dgm:spPr/>
      <dgm:t>
        <a:bodyPr/>
        <a:lstStyle/>
        <a:p>
          <a:endParaRPr lang="en-US"/>
        </a:p>
      </dgm:t>
    </dgm:pt>
    <dgm:pt modelId="{383906A5-4FB3-49CC-941E-E0C718137A6D}" type="sibTrans" cxnId="{BE9E17BA-1D6A-4D5D-97BA-CBDFCDEF1240}">
      <dgm:prSet/>
      <dgm:spPr/>
      <dgm:t>
        <a:bodyPr/>
        <a:lstStyle/>
        <a:p>
          <a:endParaRPr lang="en-US"/>
        </a:p>
      </dgm:t>
    </dgm:pt>
    <dgm:pt modelId="{CCCCC301-6A96-4167-813D-B5683C4DD417}">
      <dgm:prSet phldrT="[Text]"/>
      <dgm:spPr/>
      <dgm:t>
        <a:bodyPr/>
        <a:lstStyle/>
        <a:p>
          <a:r>
            <a:rPr lang="en-US" dirty="0" smtClean="0"/>
            <a:t>Staff know and like their tabs</a:t>
          </a:r>
          <a:endParaRPr lang="en-US" dirty="0"/>
        </a:p>
      </dgm:t>
    </dgm:pt>
    <dgm:pt modelId="{7096B467-A2A5-4E94-9C8B-F9535C129D04}" type="parTrans" cxnId="{10879457-820C-4445-925A-91A67A264FB4}">
      <dgm:prSet/>
      <dgm:spPr/>
      <dgm:t>
        <a:bodyPr/>
        <a:lstStyle/>
        <a:p>
          <a:endParaRPr lang="en-US"/>
        </a:p>
      </dgm:t>
    </dgm:pt>
    <dgm:pt modelId="{DF296605-008A-492D-AA62-8B077C8CA7C6}" type="sibTrans" cxnId="{10879457-820C-4445-925A-91A67A264FB4}">
      <dgm:prSet/>
      <dgm:spPr/>
      <dgm:t>
        <a:bodyPr/>
        <a:lstStyle/>
        <a:p>
          <a:endParaRPr lang="en-US"/>
        </a:p>
      </dgm:t>
    </dgm:pt>
    <dgm:pt modelId="{DC88C7BC-BB2E-4CB3-BDB6-35E2891CF54C}">
      <dgm:prSet phldrT="[Text]"/>
      <dgm:spPr/>
      <dgm:t>
        <a:bodyPr/>
        <a:lstStyle/>
        <a:p>
          <a:r>
            <a:rPr lang="en-US" dirty="0" smtClean="0"/>
            <a:t>Hospital-supplied</a:t>
          </a:r>
          <a:endParaRPr lang="en-US" dirty="0"/>
        </a:p>
      </dgm:t>
    </dgm:pt>
    <dgm:pt modelId="{FFA4B06D-599C-45E0-BA2E-67D60D61356B}" type="parTrans" cxnId="{68605014-DB13-4A75-9161-13E212A46C57}">
      <dgm:prSet/>
      <dgm:spPr/>
      <dgm:t>
        <a:bodyPr/>
        <a:lstStyle/>
        <a:p>
          <a:endParaRPr lang="en-US"/>
        </a:p>
      </dgm:t>
    </dgm:pt>
    <dgm:pt modelId="{A5B4B6E6-29EF-4C59-8F54-01B5A192CC2F}" type="sibTrans" cxnId="{68605014-DB13-4A75-9161-13E212A46C57}">
      <dgm:prSet/>
      <dgm:spPr/>
      <dgm:t>
        <a:bodyPr/>
        <a:lstStyle/>
        <a:p>
          <a:endParaRPr lang="en-US"/>
        </a:p>
      </dgm:t>
    </dgm:pt>
    <dgm:pt modelId="{6E5622BE-FD3F-446B-A6A8-AE216FD215FF}">
      <dgm:prSet phldrT="[Text]"/>
      <dgm:spPr/>
      <dgm:t>
        <a:bodyPr/>
        <a:lstStyle/>
        <a:p>
          <a:r>
            <a:rPr lang="en-US" dirty="0" smtClean="0"/>
            <a:t>Reduced data-privacy vulnerability</a:t>
          </a:r>
          <a:endParaRPr lang="en-US" dirty="0"/>
        </a:p>
      </dgm:t>
    </dgm:pt>
    <dgm:pt modelId="{6AC29700-B2BC-44BC-A4A7-1705E7FA8110}" type="parTrans" cxnId="{C78544EB-9FF0-4BB7-9F50-F44850B44F57}">
      <dgm:prSet/>
      <dgm:spPr/>
      <dgm:t>
        <a:bodyPr/>
        <a:lstStyle/>
        <a:p>
          <a:endParaRPr lang="en-US"/>
        </a:p>
      </dgm:t>
    </dgm:pt>
    <dgm:pt modelId="{935E0BD9-2CB2-461B-AC81-21DD55DF62DA}" type="sibTrans" cxnId="{C78544EB-9FF0-4BB7-9F50-F44850B44F57}">
      <dgm:prSet/>
      <dgm:spPr/>
      <dgm:t>
        <a:bodyPr/>
        <a:lstStyle/>
        <a:p>
          <a:endParaRPr lang="en-US"/>
        </a:p>
      </dgm:t>
    </dgm:pt>
    <dgm:pt modelId="{2CB13D23-1845-4975-B113-25841F80386D}">
      <dgm:prSet phldrT="[Text]"/>
      <dgm:spPr/>
      <dgm:t>
        <a:bodyPr/>
        <a:lstStyle/>
        <a:p>
          <a:r>
            <a:rPr lang="en-US" dirty="0" smtClean="0"/>
            <a:t>Reduced IT costs</a:t>
          </a:r>
          <a:endParaRPr lang="en-US" dirty="0"/>
        </a:p>
      </dgm:t>
    </dgm:pt>
    <dgm:pt modelId="{D595BD44-20A7-4570-9CDE-FB187689EC2B}" type="parTrans" cxnId="{62D3029F-0F1A-4529-9B8B-1577E93688FA}">
      <dgm:prSet/>
      <dgm:spPr/>
      <dgm:t>
        <a:bodyPr/>
        <a:lstStyle/>
        <a:p>
          <a:endParaRPr lang="en-US"/>
        </a:p>
      </dgm:t>
    </dgm:pt>
    <dgm:pt modelId="{DA4A2314-1BD5-4749-9E80-BED0EE6345C3}" type="sibTrans" cxnId="{62D3029F-0F1A-4529-9B8B-1577E93688FA}">
      <dgm:prSet/>
      <dgm:spPr/>
      <dgm:t>
        <a:bodyPr/>
        <a:lstStyle/>
        <a:p>
          <a:endParaRPr lang="en-US"/>
        </a:p>
      </dgm:t>
    </dgm:pt>
    <dgm:pt modelId="{BB6D1E05-7DC0-4CE5-BB98-A9C27F881851}">
      <dgm:prSet phldrT="[Text]"/>
      <dgm:spPr/>
      <dgm:t>
        <a:bodyPr/>
        <a:lstStyle/>
        <a:p>
          <a:r>
            <a:rPr lang="en-US" dirty="0" smtClean="0"/>
            <a:t>All staff members have a tab</a:t>
          </a:r>
          <a:endParaRPr lang="en-US" dirty="0"/>
        </a:p>
      </dgm:t>
    </dgm:pt>
    <dgm:pt modelId="{E7BB18F9-B56B-4B38-96DC-3181748EF704}" type="parTrans" cxnId="{066B3AA4-617A-45A7-8F20-33B55A87D71C}">
      <dgm:prSet/>
      <dgm:spPr/>
      <dgm:t>
        <a:bodyPr/>
        <a:lstStyle/>
        <a:p>
          <a:endParaRPr lang="en-US"/>
        </a:p>
      </dgm:t>
    </dgm:pt>
    <dgm:pt modelId="{09E1E6B4-36F0-4C75-90F7-3D333E71686B}" type="sibTrans" cxnId="{066B3AA4-617A-45A7-8F20-33B55A87D71C}">
      <dgm:prSet/>
      <dgm:spPr/>
      <dgm:t>
        <a:bodyPr/>
        <a:lstStyle/>
        <a:p>
          <a:endParaRPr lang="en-US"/>
        </a:p>
      </dgm:t>
    </dgm:pt>
    <dgm:pt modelId="{7F28786B-C034-49CF-B913-DBC209FE4174}">
      <dgm:prSet/>
      <dgm:spPr/>
      <dgm:t>
        <a:bodyPr/>
        <a:lstStyle/>
        <a:p>
          <a:r>
            <a:rPr lang="en-US" dirty="0" smtClean="0"/>
            <a:t>Reduced liability for RRMC</a:t>
          </a:r>
          <a:endParaRPr lang="en-US" dirty="0"/>
        </a:p>
      </dgm:t>
    </dgm:pt>
    <dgm:pt modelId="{9E539C81-120C-476C-9BA3-D6E8881B3EC5}" type="parTrans" cxnId="{7F9C3934-AE2B-4407-AB8F-5F59ACD75E81}">
      <dgm:prSet/>
      <dgm:spPr/>
      <dgm:t>
        <a:bodyPr/>
        <a:lstStyle/>
        <a:p>
          <a:endParaRPr lang="en-US"/>
        </a:p>
      </dgm:t>
    </dgm:pt>
    <dgm:pt modelId="{7F7F98B4-095C-41E9-98EF-811C61334BEF}" type="sibTrans" cxnId="{7F9C3934-AE2B-4407-AB8F-5F59ACD75E81}">
      <dgm:prSet/>
      <dgm:spPr/>
      <dgm:t>
        <a:bodyPr/>
        <a:lstStyle/>
        <a:p>
          <a:endParaRPr lang="en-US"/>
        </a:p>
      </dgm:t>
    </dgm:pt>
    <dgm:pt modelId="{B4BD8E2F-56FE-4AB8-8D78-BFCCAFE3BCC3}" type="pres">
      <dgm:prSet presAssocID="{D2246C4A-D252-41D4-BF9A-F39635B20D79}" presName="outerComposite" presStyleCnt="0">
        <dgm:presLayoutVars>
          <dgm:chMax val="2"/>
          <dgm:animLvl val="lvl"/>
          <dgm:resizeHandles val="exact"/>
        </dgm:presLayoutVars>
      </dgm:prSet>
      <dgm:spPr/>
      <dgm:t>
        <a:bodyPr/>
        <a:lstStyle/>
        <a:p>
          <a:endParaRPr lang="en-US"/>
        </a:p>
      </dgm:t>
    </dgm:pt>
    <dgm:pt modelId="{C3BB5435-C400-4734-942B-A4D0FED428ED}" type="pres">
      <dgm:prSet presAssocID="{D2246C4A-D252-41D4-BF9A-F39635B20D79}" presName="dummyMaxCanvas" presStyleCnt="0"/>
      <dgm:spPr/>
    </dgm:pt>
    <dgm:pt modelId="{D0267722-9241-45F4-BC72-26AC4D26CB69}" type="pres">
      <dgm:prSet presAssocID="{D2246C4A-D252-41D4-BF9A-F39635B20D79}" presName="parentComposite" presStyleCnt="0"/>
      <dgm:spPr/>
    </dgm:pt>
    <dgm:pt modelId="{7638DE38-F64E-4B3E-8103-AE16E5D105F1}" type="pres">
      <dgm:prSet presAssocID="{D2246C4A-D252-41D4-BF9A-F39635B20D79}" presName="parent1" presStyleLbl="alignAccFollowNode1" presStyleIdx="0" presStyleCnt="4" custLinFactNeighborX="2966" custLinFactNeighborY="16836">
        <dgm:presLayoutVars>
          <dgm:chMax val="4"/>
        </dgm:presLayoutVars>
      </dgm:prSet>
      <dgm:spPr/>
      <dgm:t>
        <a:bodyPr/>
        <a:lstStyle/>
        <a:p>
          <a:endParaRPr lang="en-US"/>
        </a:p>
      </dgm:t>
    </dgm:pt>
    <dgm:pt modelId="{2A3E6D11-A2CC-4622-93F6-498DA99DBD90}" type="pres">
      <dgm:prSet presAssocID="{D2246C4A-D252-41D4-BF9A-F39635B20D79}" presName="parent2" presStyleLbl="alignAccFollowNode1" presStyleIdx="1" presStyleCnt="4" custLinFactNeighborX="-1796" custLinFactNeighborY="15878">
        <dgm:presLayoutVars>
          <dgm:chMax val="4"/>
        </dgm:presLayoutVars>
      </dgm:prSet>
      <dgm:spPr/>
      <dgm:t>
        <a:bodyPr/>
        <a:lstStyle/>
        <a:p>
          <a:endParaRPr lang="en-US"/>
        </a:p>
      </dgm:t>
    </dgm:pt>
    <dgm:pt modelId="{820349D3-450D-4F44-A1F1-1C9D51BF8EF3}" type="pres">
      <dgm:prSet presAssocID="{D2246C4A-D252-41D4-BF9A-F39635B20D79}" presName="childrenComposite" presStyleCnt="0"/>
      <dgm:spPr/>
    </dgm:pt>
    <dgm:pt modelId="{ADBECC11-0772-44D8-BB02-F84E5219D13D}" type="pres">
      <dgm:prSet presAssocID="{D2246C4A-D252-41D4-BF9A-F39635B20D79}" presName="dummyMaxCanvas_ChildArea" presStyleCnt="0"/>
      <dgm:spPr/>
    </dgm:pt>
    <dgm:pt modelId="{C91CB86A-F60D-4A42-9A0E-194875FA518E}" type="pres">
      <dgm:prSet presAssocID="{D2246C4A-D252-41D4-BF9A-F39635B20D79}" presName="fulcrum" presStyleLbl="alignAccFollowNode1" presStyleIdx="2" presStyleCnt="4" custScaleX="78569" custScaleY="68666"/>
      <dgm:spPr/>
    </dgm:pt>
    <dgm:pt modelId="{F68F85AD-275A-45B0-8101-192EAF9E20DD}" type="pres">
      <dgm:prSet presAssocID="{D2246C4A-D252-41D4-BF9A-F39635B20D79}" presName="balance_33" presStyleLbl="alignAccFollowNode1" presStyleIdx="3" presStyleCnt="4" custAng="905320" custScaleX="73099" custScaleY="77547" custLinFactNeighborX="1364" custLinFactNeighborY="51946">
        <dgm:presLayoutVars>
          <dgm:bulletEnabled val="1"/>
        </dgm:presLayoutVars>
      </dgm:prSet>
      <dgm:spPr/>
    </dgm:pt>
    <dgm:pt modelId="{69163F1D-D6BB-42AB-916D-766098B9CB51}" type="pres">
      <dgm:prSet presAssocID="{D2246C4A-D252-41D4-BF9A-F39635B20D79}" presName="right_33_1" presStyleLbl="node1" presStyleIdx="0" presStyleCnt="6" custLinFactNeighborX="3311" custLinFactNeighborY="15726">
        <dgm:presLayoutVars>
          <dgm:bulletEnabled val="1"/>
        </dgm:presLayoutVars>
      </dgm:prSet>
      <dgm:spPr/>
      <dgm:t>
        <a:bodyPr/>
        <a:lstStyle/>
        <a:p>
          <a:endParaRPr lang="en-US"/>
        </a:p>
      </dgm:t>
    </dgm:pt>
    <dgm:pt modelId="{4B9AD48B-77A5-4E13-980B-60CD008DD3C7}" type="pres">
      <dgm:prSet presAssocID="{D2246C4A-D252-41D4-BF9A-F39635B20D79}" presName="right_33_2" presStyleLbl="node1" presStyleIdx="1" presStyleCnt="6" custLinFactNeighborX="3311" custLinFactNeighborY="7212">
        <dgm:presLayoutVars>
          <dgm:bulletEnabled val="1"/>
        </dgm:presLayoutVars>
      </dgm:prSet>
      <dgm:spPr/>
      <dgm:t>
        <a:bodyPr/>
        <a:lstStyle/>
        <a:p>
          <a:endParaRPr lang="en-US"/>
        </a:p>
      </dgm:t>
    </dgm:pt>
    <dgm:pt modelId="{2454A56E-9678-43A2-AFD4-562C3EB35D11}" type="pres">
      <dgm:prSet presAssocID="{D2246C4A-D252-41D4-BF9A-F39635B20D79}" presName="right_33_3" presStyleLbl="node1" presStyleIdx="2" presStyleCnt="6" custLinFactNeighborX="3311" custLinFactNeighborY="10077">
        <dgm:presLayoutVars>
          <dgm:bulletEnabled val="1"/>
        </dgm:presLayoutVars>
      </dgm:prSet>
      <dgm:spPr/>
      <dgm:t>
        <a:bodyPr/>
        <a:lstStyle/>
        <a:p>
          <a:endParaRPr lang="en-US"/>
        </a:p>
      </dgm:t>
    </dgm:pt>
    <dgm:pt modelId="{76E2AB51-84B2-458D-97EE-B8DA4FC2E097}" type="pres">
      <dgm:prSet presAssocID="{D2246C4A-D252-41D4-BF9A-F39635B20D79}" presName="left_33_1" presStyleLbl="node1" presStyleIdx="3" presStyleCnt="6" custLinFactY="-17102" custLinFactNeighborX="-5443" custLinFactNeighborY="-100000">
        <dgm:presLayoutVars>
          <dgm:bulletEnabled val="1"/>
        </dgm:presLayoutVars>
      </dgm:prSet>
      <dgm:spPr/>
      <dgm:t>
        <a:bodyPr/>
        <a:lstStyle/>
        <a:p>
          <a:endParaRPr lang="en-US"/>
        </a:p>
      </dgm:t>
    </dgm:pt>
    <dgm:pt modelId="{53BEC9E7-FC79-4605-B22F-6F1EBC5DE0FA}" type="pres">
      <dgm:prSet presAssocID="{D2246C4A-D252-41D4-BF9A-F39635B20D79}" presName="left_33_2" presStyleLbl="node1" presStyleIdx="4" presStyleCnt="6" custLinFactY="-17871" custLinFactNeighborX="-336" custLinFactNeighborY="-100000">
        <dgm:presLayoutVars>
          <dgm:bulletEnabled val="1"/>
        </dgm:presLayoutVars>
      </dgm:prSet>
      <dgm:spPr/>
      <dgm:t>
        <a:bodyPr/>
        <a:lstStyle/>
        <a:p>
          <a:endParaRPr lang="en-US"/>
        </a:p>
      </dgm:t>
    </dgm:pt>
    <dgm:pt modelId="{B93CC767-B45B-4F82-AC44-75A5B80768ED}" type="pres">
      <dgm:prSet presAssocID="{D2246C4A-D252-41D4-BF9A-F39635B20D79}" presName="left_33_3" presStyleLbl="node1" presStyleIdx="5" presStyleCnt="6" custLinFactY="97183" custLinFactNeighborX="9877" custLinFactNeighborY="100000">
        <dgm:presLayoutVars>
          <dgm:bulletEnabled val="1"/>
        </dgm:presLayoutVars>
      </dgm:prSet>
      <dgm:spPr/>
      <dgm:t>
        <a:bodyPr/>
        <a:lstStyle/>
        <a:p>
          <a:endParaRPr lang="en-US"/>
        </a:p>
      </dgm:t>
    </dgm:pt>
  </dgm:ptLst>
  <dgm:cxnLst>
    <dgm:cxn modelId="{62D3029F-0F1A-4529-9B8B-1577E93688FA}" srcId="{DC88C7BC-BB2E-4CB3-BDB6-35E2891CF54C}" destId="{2CB13D23-1845-4975-B113-25841F80386D}" srcOrd="1" destOrd="0" parTransId="{D595BD44-20A7-4570-9CDE-FB187689EC2B}" sibTransId="{DA4A2314-1BD5-4749-9E80-BED0EE6345C3}"/>
    <dgm:cxn modelId="{3E5F3E4B-651B-4EC9-87BE-BE75ECD4687A}" type="presOf" srcId="{D2246C4A-D252-41D4-BF9A-F39635B20D79}" destId="{B4BD8E2F-56FE-4AB8-8D78-BFCCAFE3BCC3}" srcOrd="0" destOrd="0" presId="urn:microsoft.com/office/officeart/2005/8/layout/balance1"/>
    <dgm:cxn modelId="{68605014-DB13-4A75-9161-13E212A46C57}" srcId="{D2246C4A-D252-41D4-BF9A-F39635B20D79}" destId="{DC88C7BC-BB2E-4CB3-BDB6-35E2891CF54C}" srcOrd="1" destOrd="0" parTransId="{FFA4B06D-599C-45E0-BA2E-67D60D61356B}" sibTransId="{A5B4B6E6-29EF-4C59-8F54-01B5A192CC2F}"/>
    <dgm:cxn modelId="{14F5C410-24D1-4DFF-8D43-A87BA9AA62A9}" type="presOf" srcId="{CCCCC301-6A96-4167-813D-B5683C4DD417}" destId="{53BEC9E7-FC79-4605-B22F-6F1EBC5DE0FA}" srcOrd="0" destOrd="0" presId="urn:microsoft.com/office/officeart/2005/8/layout/balance1"/>
    <dgm:cxn modelId="{A8A79B37-1B3E-4DC0-A9B7-DA69D2E9875F}" type="presOf" srcId="{DC88C7BC-BB2E-4CB3-BDB6-35E2891CF54C}" destId="{2A3E6D11-A2CC-4622-93F6-498DA99DBD90}" srcOrd="0" destOrd="0" presId="urn:microsoft.com/office/officeart/2005/8/layout/balance1"/>
    <dgm:cxn modelId="{D86A790D-76B1-4B55-B41F-A42DE7995706}" type="presOf" srcId="{BB6D1E05-7DC0-4CE5-BB98-A9C27F881851}" destId="{2454A56E-9678-43A2-AFD4-562C3EB35D11}" srcOrd="0" destOrd="0" presId="urn:microsoft.com/office/officeart/2005/8/layout/balance1"/>
    <dgm:cxn modelId="{6EE3DBFD-80AB-4200-8DF5-9E95526D763B}" type="presOf" srcId="{DAD4A44A-94ED-4161-99A5-B7613216C619}" destId="{7638DE38-F64E-4B3E-8103-AE16E5D105F1}" srcOrd="0" destOrd="0" presId="urn:microsoft.com/office/officeart/2005/8/layout/balance1"/>
    <dgm:cxn modelId="{7F9C3934-AE2B-4407-AB8F-5F59ACD75E81}" srcId="{DAD4A44A-94ED-4161-99A5-B7613216C619}" destId="{7F28786B-C034-49CF-B913-DBC209FE4174}" srcOrd="2" destOrd="0" parTransId="{9E539C81-120C-476C-9BA3-D6E8881B3EC5}" sibTransId="{7F7F98B4-095C-41E9-98EF-811C61334BEF}"/>
    <dgm:cxn modelId="{064BEFA4-1E7D-4867-B18D-7E7EF5BFE6CC}" type="presOf" srcId="{7F28786B-C034-49CF-B913-DBC209FE4174}" destId="{B93CC767-B45B-4F82-AC44-75A5B80768ED}" srcOrd="0" destOrd="0" presId="urn:microsoft.com/office/officeart/2005/8/layout/balance1"/>
    <dgm:cxn modelId="{BE9E17BA-1D6A-4D5D-97BA-CBDFCDEF1240}" srcId="{DAD4A44A-94ED-4161-99A5-B7613216C619}" destId="{BDD71E41-F28C-4F9D-873C-2806B1B92CA2}" srcOrd="0" destOrd="0" parTransId="{71802632-AE88-4693-8AC3-8BB624DE19EC}" sibTransId="{383906A5-4FB3-49CC-941E-E0C718137A6D}"/>
    <dgm:cxn modelId="{C78544EB-9FF0-4BB7-9F50-F44850B44F57}" srcId="{DC88C7BC-BB2E-4CB3-BDB6-35E2891CF54C}" destId="{6E5622BE-FD3F-446B-A6A8-AE216FD215FF}" srcOrd="0" destOrd="0" parTransId="{6AC29700-B2BC-44BC-A4A7-1705E7FA8110}" sibTransId="{935E0BD9-2CB2-461B-AC81-21DD55DF62DA}"/>
    <dgm:cxn modelId="{8EC4055C-1C64-4EFA-922D-0DA2D88B1A57}" type="presOf" srcId="{BDD71E41-F28C-4F9D-873C-2806B1B92CA2}" destId="{76E2AB51-84B2-458D-97EE-B8DA4FC2E097}" srcOrd="0" destOrd="0" presId="urn:microsoft.com/office/officeart/2005/8/layout/balance1"/>
    <dgm:cxn modelId="{10879457-820C-4445-925A-91A67A264FB4}" srcId="{DAD4A44A-94ED-4161-99A5-B7613216C619}" destId="{CCCCC301-6A96-4167-813D-B5683C4DD417}" srcOrd="1" destOrd="0" parTransId="{7096B467-A2A5-4E94-9C8B-F9535C129D04}" sibTransId="{DF296605-008A-492D-AA62-8B077C8CA7C6}"/>
    <dgm:cxn modelId="{B65D9AB7-E499-4ABC-8B12-C943CDA24449}" srcId="{D2246C4A-D252-41D4-BF9A-F39635B20D79}" destId="{DAD4A44A-94ED-4161-99A5-B7613216C619}" srcOrd="0" destOrd="0" parTransId="{DA9B56DE-2161-4CDC-92AC-BA4CD1CB4A47}" sibTransId="{A998EA03-2FDD-4CA5-A2ED-66A840800D71}"/>
    <dgm:cxn modelId="{3464C43C-18C2-438F-9EF9-B20C9184E722}" type="presOf" srcId="{6E5622BE-FD3F-446B-A6A8-AE216FD215FF}" destId="{69163F1D-D6BB-42AB-916D-766098B9CB51}" srcOrd="0" destOrd="0" presId="urn:microsoft.com/office/officeart/2005/8/layout/balance1"/>
    <dgm:cxn modelId="{93DAC635-3DDD-47DE-9C41-62CE5BF33023}" type="presOf" srcId="{2CB13D23-1845-4975-B113-25841F80386D}" destId="{4B9AD48B-77A5-4E13-980B-60CD008DD3C7}" srcOrd="0" destOrd="0" presId="urn:microsoft.com/office/officeart/2005/8/layout/balance1"/>
    <dgm:cxn modelId="{066B3AA4-617A-45A7-8F20-33B55A87D71C}" srcId="{DC88C7BC-BB2E-4CB3-BDB6-35E2891CF54C}" destId="{BB6D1E05-7DC0-4CE5-BB98-A9C27F881851}" srcOrd="2" destOrd="0" parTransId="{E7BB18F9-B56B-4B38-96DC-3181748EF704}" sibTransId="{09E1E6B4-36F0-4C75-90F7-3D333E71686B}"/>
    <dgm:cxn modelId="{CEDABF1B-4C11-4517-89F8-5B0CFF5CD162}" type="presParOf" srcId="{B4BD8E2F-56FE-4AB8-8D78-BFCCAFE3BCC3}" destId="{C3BB5435-C400-4734-942B-A4D0FED428ED}" srcOrd="0" destOrd="0" presId="urn:microsoft.com/office/officeart/2005/8/layout/balance1"/>
    <dgm:cxn modelId="{12ABE421-8EF1-4460-8817-EA364EC5AD6A}" type="presParOf" srcId="{B4BD8E2F-56FE-4AB8-8D78-BFCCAFE3BCC3}" destId="{D0267722-9241-45F4-BC72-26AC4D26CB69}" srcOrd="1" destOrd="0" presId="urn:microsoft.com/office/officeart/2005/8/layout/balance1"/>
    <dgm:cxn modelId="{2659524D-1085-4404-A9C3-2B9FBF4E8E2F}" type="presParOf" srcId="{D0267722-9241-45F4-BC72-26AC4D26CB69}" destId="{7638DE38-F64E-4B3E-8103-AE16E5D105F1}" srcOrd="0" destOrd="0" presId="urn:microsoft.com/office/officeart/2005/8/layout/balance1"/>
    <dgm:cxn modelId="{FCD9DAF9-2C54-44E8-BB79-0FEB33D59440}" type="presParOf" srcId="{D0267722-9241-45F4-BC72-26AC4D26CB69}" destId="{2A3E6D11-A2CC-4622-93F6-498DA99DBD90}" srcOrd="1" destOrd="0" presId="urn:microsoft.com/office/officeart/2005/8/layout/balance1"/>
    <dgm:cxn modelId="{D22CFDC0-A135-4591-B924-1C5DACE4A864}" type="presParOf" srcId="{B4BD8E2F-56FE-4AB8-8D78-BFCCAFE3BCC3}" destId="{820349D3-450D-4F44-A1F1-1C9D51BF8EF3}" srcOrd="2" destOrd="0" presId="urn:microsoft.com/office/officeart/2005/8/layout/balance1"/>
    <dgm:cxn modelId="{1D31F3D1-96D4-40F7-93FF-34EA2479185A}" type="presParOf" srcId="{820349D3-450D-4F44-A1F1-1C9D51BF8EF3}" destId="{ADBECC11-0772-44D8-BB02-F84E5219D13D}" srcOrd="0" destOrd="0" presId="urn:microsoft.com/office/officeart/2005/8/layout/balance1"/>
    <dgm:cxn modelId="{1754415E-EA0E-47EF-9DCA-C6FA37A1A5BD}" type="presParOf" srcId="{820349D3-450D-4F44-A1F1-1C9D51BF8EF3}" destId="{C91CB86A-F60D-4A42-9A0E-194875FA518E}" srcOrd="1" destOrd="0" presId="urn:microsoft.com/office/officeart/2005/8/layout/balance1"/>
    <dgm:cxn modelId="{19811130-DF42-43AC-A6E4-485A0A4EA171}" type="presParOf" srcId="{820349D3-450D-4F44-A1F1-1C9D51BF8EF3}" destId="{F68F85AD-275A-45B0-8101-192EAF9E20DD}" srcOrd="2" destOrd="0" presId="urn:microsoft.com/office/officeart/2005/8/layout/balance1"/>
    <dgm:cxn modelId="{439D0425-BD23-4B67-9B3E-1B50C5E59B58}" type="presParOf" srcId="{820349D3-450D-4F44-A1F1-1C9D51BF8EF3}" destId="{69163F1D-D6BB-42AB-916D-766098B9CB51}" srcOrd="3" destOrd="0" presId="urn:microsoft.com/office/officeart/2005/8/layout/balance1"/>
    <dgm:cxn modelId="{9FE65BC6-CB3E-4D7A-94F4-00BE1549B526}" type="presParOf" srcId="{820349D3-450D-4F44-A1F1-1C9D51BF8EF3}" destId="{4B9AD48B-77A5-4E13-980B-60CD008DD3C7}" srcOrd="4" destOrd="0" presId="urn:microsoft.com/office/officeart/2005/8/layout/balance1"/>
    <dgm:cxn modelId="{627029C4-4D9D-419B-9691-788122E7C06C}" type="presParOf" srcId="{820349D3-450D-4F44-A1F1-1C9D51BF8EF3}" destId="{2454A56E-9678-43A2-AFD4-562C3EB35D11}" srcOrd="5" destOrd="0" presId="urn:microsoft.com/office/officeart/2005/8/layout/balance1"/>
    <dgm:cxn modelId="{9E854916-C588-4D4B-917F-2212280073CB}" type="presParOf" srcId="{820349D3-450D-4F44-A1F1-1C9D51BF8EF3}" destId="{76E2AB51-84B2-458D-97EE-B8DA4FC2E097}" srcOrd="6" destOrd="0" presId="urn:microsoft.com/office/officeart/2005/8/layout/balance1"/>
    <dgm:cxn modelId="{A337E748-1DAD-4090-A8F1-3CB3D61CB7E7}" type="presParOf" srcId="{820349D3-450D-4F44-A1F1-1C9D51BF8EF3}" destId="{53BEC9E7-FC79-4605-B22F-6F1EBC5DE0FA}" srcOrd="7" destOrd="0" presId="urn:microsoft.com/office/officeart/2005/8/layout/balance1"/>
    <dgm:cxn modelId="{C150FF64-53CE-4D0D-86DD-9D3916257CA0}" type="presParOf" srcId="{820349D3-450D-4F44-A1F1-1C9D51BF8EF3}" destId="{B93CC767-B45B-4F82-AC44-75A5B80768ED}" srcOrd="8" destOrd="0" presId="urn:microsoft.com/office/officeart/2005/8/layout/balance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46C4A-D252-41D4-BF9A-F39635B20D7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DAD4A44A-94ED-4161-99A5-B7613216C619}">
      <dgm:prSet phldrT="[Text]"/>
      <dgm:spPr/>
      <dgm:t>
        <a:bodyPr/>
        <a:lstStyle/>
        <a:p>
          <a:r>
            <a:rPr lang="en-US" dirty="0" smtClean="0"/>
            <a:t>BYOD</a:t>
          </a:r>
          <a:endParaRPr lang="en-US" dirty="0"/>
        </a:p>
      </dgm:t>
    </dgm:pt>
    <dgm:pt modelId="{DA9B56DE-2161-4CDC-92AC-BA4CD1CB4A47}" type="parTrans" cxnId="{B65D9AB7-E499-4ABC-8B12-C943CDA24449}">
      <dgm:prSet/>
      <dgm:spPr/>
      <dgm:t>
        <a:bodyPr/>
        <a:lstStyle/>
        <a:p>
          <a:endParaRPr lang="en-US"/>
        </a:p>
      </dgm:t>
    </dgm:pt>
    <dgm:pt modelId="{A998EA03-2FDD-4CA5-A2ED-66A840800D71}" type="sibTrans" cxnId="{B65D9AB7-E499-4ABC-8B12-C943CDA24449}">
      <dgm:prSet/>
      <dgm:spPr/>
      <dgm:t>
        <a:bodyPr/>
        <a:lstStyle/>
        <a:p>
          <a:endParaRPr lang="en-US"/>
        </a:p>
      </dgm:t>
    </dgm:pt>
    <dgm:pt modelId="{37BBFAF5-B4DF-4AFD-8EB9-B2AD3570E6B7}">
      <dgm:prSet/>
      <dgm:spPr/>
      <dgm:t>
        <a:bodyPr/>
        <a:lstStyle/>
        <a:p>
          <a:r>
            <a:rPr lang="en-US" dirty="0" smtClean="0"/>
            <a:t>Hospital-supplied</a:t>
          </a:r>
          <a:endParaRPr lang="en-US" dirty="0"/>
        </a:p>
      </dgm:t>
    </dgm:pt>
    <dgm:pt modelId="{14CDCF82-D51E-4FE9-8DA6-86579947AB90}" type="parTrans" cxnId="{3DDD390D-870A-463E-9CE6-BEB86E9CB2AC}">
      <dgm:prSet/>
      <dgm:spPr/>
      <dgm:t>
        <a:bodyPr/>
        <a:lstStyle/>
        <a:p>
          <a:endParaRPr lang="en-US"/>
        </a:p>
      </dgm:t>
    </dgm:pt>
    <dgm:pt modelId="{BF4E02FA-339B-442D-B1F4-00CEF5241BA4}" type="sibTrans" cxnId="{3DDD390D-870A-463E-9CE6-BEB86E9CB2AC}">
      <dgm:prSet/>
      <dgm:spPr/>
      <dgm:t>
        <a:bodyPr/>
        <a:lstStyle/>
        <a:p>
          <a:endParaRPr lang="en-US"/>
        </a:p>
      </dgm:t>
    </dgm:pt>
    <dgm:pt modelId="{B4BD8E2F-56FE-4AB8-8D78-BFCCAFE3BCC3}" type="pres">
      <dgm:prSet presAssocID="{D2246C4A-D252-41D4-BF9A-F39635B20D79}" presName="outerComposite" presStyleCnt="0">
        <dgm:presLayoutVars>
          <dgm:chMax val="2"/>
          <dgm:animLvl val="lvl"/>
          <dgm:resizeHandles val="exact"/>
        </dgm:presLayoutVars>
      </dgm:prSet>
      <dgm:spPr/>
      <dgm:t>
        <a:bodyPr/>
        <a:lstStyle/>
        <a:p>
          <a:endParaRPr lang="en-US"/>
        </a:p>
      </dgm:t>
    </dgm:pt>
    <dgm:pt modelId="{C3BB5435-C400-4734-942B-A4D0FED428ED}" type="pres">
      <dgm:prSet presAssocID="{D2246C4A-D252-41D4-BF9A-F39635B20D79}" presName="dummyMaxCanvas" presStyleCnt="0"/>
      <dgm:spPr/>
    </dgm:pt>
    <dgm:pt modelId="{D0267722-9241-45F4-BC72-26AC4D26CB69}" type="pres">
      <dgm:prSet presAssocID="{D2246C4A-D252-41D4-BF9A-F39635B20D79}" presName="parentComposite" presStyleCnt="0"/>
      <dgm:spPr/>
    </dgm:pt>
    <dgm:pt modelId="{7638DE38-F64E-4B3E-8103-AE16E5D105F1}" type="pres">
      <dgm:prSet presAssocID="{D2246C4A-D252-41D4-BF9A-F39635B20D79}" presName="parent1" presStyleLbl="alignAccFollowNode1" presStyleIdx="0" presStyleCnt="4" custAng="0" custLinFactY="100000" custLinFactNeighborX="4770" custLinFactNeighborY="120605">
        <dgm:presLayoutVars>
          <dgm:chMax val="4"/>
        </dgm:presLayoutVars>
      </dgm:prSet>
      <dgm:spPr/>
      <dgm:t>
        <a:bodyPr/>
        <a:lstStyle/>
        <a:p>
          <a:endParaRPr lang="en-US"/>
        </a:p>
      </dgm:t>
    </dgm:pt>
    <dgm:pt modelId="{2A3E6D11-A2CC-4622-93F6-498DA99DBD90}" type="pres">
      <dgm:prSet presAssocID="{D2246C4A-D252-41D4-BF9A-F39635B20D79}" presName="parent2" presStyleLbl="alignAccFollowNode1" presStyleIdx="1" presStyleCnt="4" custScaleX="154092" custScaleY="235551" custLinFactY="100000" custLinFactNeighborX="43880" custLinFactNeighborY="154493">
        <dgm:presLayoutVars>
          <dgm:chMax val="4"/>
        </dgm:presLayoutVars>
      </dgm:prSet>
      <dgm:spPr/>
      <dgm:t>
        <a:bodyPr/>
        <a:lstStyle/>
        <a:p>
          <a:endParaRPr lang="en-US"/>
        </a:p>
      </dgm:t>
    </dgm:pt>
    <dgm:pt modelId="{820349D3-450D-4F44-A1F1-1C9D51BF8EF3}" type="pres">
      <dgm:prSet presAssocID="{D2246C4A-D252-41D4-BF9A-F39635B20D79}" presName="childrenComposite" presStyleCnt="0"/>
      <dgm:spPr/>
    </dgm:pt>
    <dgm:pt modelId="{ADBECC11-0772-44D8-BB02-F84E5219D13D}" type="pres">
      <dgm:prSet presAssocID="{D2246C4A-D252-41D4-BF9A-F39635B20D79}" presName="dummyMaxCanvas_ChildArea" presStyleCnt="0"/>
      <dgm:spPr/>
    </dgm:pt>
    <dgm:pt modelId="{C91CB86A-F60D-4A42-9A0E-194875FA518E}" type="pres">
      <dgm:prSet presAssocID="{D2246C4A-D252-41D4-BF9A-F39635B20D79}" presName="fulcrum" presStyleLbl="alignAccFollowNode1" presStyleIdx="2" presStyleCnt="4" custScaleX="78569" custScaleY="68666"/>
      <dgm:spPr/>
    </dgm:pt>
    <dgm:pt modelId="{2DCB6761-E24B-42F3-9019-C848C8F8F5CE}" type="pres">
      <dgm:prSet presAssocID="{D2246C4A-D252-41D4-BF9A-F39635B20D79}" presName="balance_00" presStyleLbl="alignAccFollowNode1" presStyleIdx="3" presStyleCnt="4" custAng="1152021">
        <dgm:presLayoutVars>
          <dgm:bulletEnabled val="1"/>
        </dgm:presLayoutVars>
      </dgm:prSet>
      <dgm:spPr/>
    </dgm:pt>
  </dgm:ptLst>
  <dgm:cxnLst>
    <dgm:cxn modelId="{3DDD390D-870A-463E-9CE6-BEB86E9CB2AC}" srcId="{D2246C4A-D252-41D4-BF9A-F39635B20D79}" destId="{37BBFAF5-B4DF-4AFD-8EB9-B2AD3570E6B7}" srcOrd="1" destOrd="0" parTransId="{14CDCF82-D51E-4FE9-8DA6-86579947AB90}" sibTransId="{BF4E02FA-339B-442D-B1F4-00CEF5241BA4}"/>
    <dgm:cxn modelId="{E4FD2DFA-1630-44E4-B10E-62EA7BB6EF17}" type="presOf" srcId="{37BBFAF5-B4DF-4AFD-8EB9-B2AD3570E6B7}" destId="{2A3E6D11-A2CC-4622-93F6-498DA99DBD90}" srcOrd="0" destOrd="0" presId="urn:microsoft.com/office/officeart/2005/8/layout/balance1"/>
    <dgm:cxn modelId="{90C6A6E8-4A00-4E2A-89FB-A0F063671D48}" type="presOf" srcId="{DAD4A44A-94ED-4161-99A5-B7613216C619}" destId="{7638DE38-F64E-4B3E-8103-AE16E5D105F1}" srcOrd="0" destOrd="0" presId="urn:microsoft.com/office/officeart/2005/8/layout/balance1"/>
    <dgm:cxn modelId="{B65D9AB7-E499-4ABC-8B12-C943CDA24449}" srcId="{D2246C4A-D252-41D4-BF9A-F39635B20D79}" destId="{DAD4A44A-94ED-4161-99A5-B7613216C619}" srcOrd="0" destOrd="0" parTransId="{DA9B56DE-2161-4CDC-92AC-BA4CD1CB4A47}" sibTransId="{A998EA03-2FDD-4CA5-A2ED-66A840800D71}"/>
    <dgm:cxn modelId="{47B01FF2-3784-4573-AAA7-881BF4B98227}" type="presOf" srcId="{D2246C4A-D252-41D4-BF9A-F39635B20D79}" destId="{B4BD8E2F-56FE-4AB8-8D78-BFCCAFE3BCC3}" srcOrd="0" destOrd="0" presId="urn:microsoft.com/office/officeart/2005/8/layout/balance1"/>
    <dgm:cxn modelId="{0AE7F66B-05A4-4962-A4E8-BF97B431C149}" type="presParOf" srcId="{B4BD8E2F-56FE-4AB8-8D78-BFCCAFE3BCC3}" destId="{C3BB5435-C400-4734-942B-A4D0FED428ED}" srcOrd="0" destOrd="0" presId="urn:microsoft.com/office/officeart/2005/8/layout/balance1"/>
    <dgm:cxn modelId="{55D1D872-943D-40B9-8B9B-E8B0E5083F4A}" type="presParOf" srcId="{B4BD8E2F-56FE-4AB8-8D78-BFCCAFE3BCC3}" destId="{D0267722-9241-45F4-BC72-26AC4D26CB69}" srcOrd="1" destOrd="0" presId="urn:microsoft.com/office/officeart/2005/8/layout/balance1"/>
    <dgm:cxn modelId="{DB6F3A24-1C86-46FF-886B-ECA67B66D9E9}" type="presParOf" srcId="{D0267722-9241-45F4-BC72-26AC4D26CB69}" destId="{7638DE38-F64E-4B3E-8103-AE16E5D105F1}" srcOrd="0" destOrd="0" presId="urn:microsoft.com/office/officeart/2005/8/layout/balance1"/>
    <dgm:cxn modelId="{F6C5C57A-F2BA-4D82-9525-F58FF04E4B05}" type="presParOf" srcId="{D0267722-9241-45F4-BC72-26AC4D26CB69}" destId="{2A3E6D11-A2CC-4622-93F6-498DA99DBD90}" srcOrd="1" destOrd="0" presId="urn:microsoft.com/office/officeart/2005/8/layout/balance1"/>
    <dgm:cxn modelId="{1D3D82AE-7F22-45CB-BDD7-089C1D5783D6}" type="presParOf" srcId="{B4BD8E2F-56FE-4AB8-8D78-BFCCAFE3BCC3}" destId="{820349D3-450D-4F44-A1F1-1C9D51BF8EF3}" srcOrd="2" destOrd="0" presId="urn:microsoft.com/office/officeart/2005/8/layout/balance1"/>
    <dgm:cxn modelId="{AD109978-DB22-4E6D-9427-94765D0BB303}" type="presParOf" srcId="{820349D3-450D-4F44-A1F1-1C9D51BF8EF3}" destId="{ADBECC11-0772-44D8-BB02-F84E5219D13D}" srcOrd="0" destOrd="0" presId="urn:microsoft.com/office/officeart/2005/8/layout/balance1"/>
    <dgm:cxn modelId="{8D02D05A-DF87-4F35-B171-4048AD9BD5FB}" type="presParOf" srcId="{820349D3-450D-4F44-A1F1-1C9D51BF8EF3}" destId="{C91CB86A-F60D-4A42-9A0E-194875FA518E}" srcOrd="1" destOrd="0" presId="urn:microsoft.com/office/officeart/2005/8/layout/balance1"/>
    <dgm:cxn modelId="{92214BCB-1F5B-4834-A493-7469B6ECA747}" type="presParOf" srcId="{820349D3-450D-4F44-A1F1-1C9D51BF8EF3}" destId="{2DCB6761-E24B-42F3-9019-C848C8F8F5CE}"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DE38-F64E-4B3E-8103-AE16E5D105F1}">
      <dsp:nvSpPr>
        <dsp:cNvPr id="0" name=""/>
        <dsp:cNvSpPr/>
      </dsp:nvSpPr>
      <dsp:spPr>
        <a:xfrm>
          <a:off x="2030474" y="139569"/>
          <a:ext cx="1492186" cy="8289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BYOD</a:t>
          </a:r>
          <a:endParaRPr lang="en-US" sz="2100" kern="1200" dirty="0"/>
        </a:p>
      </dsp:txBody>
      <dsp:txXfrm>
        <a:off x="2054754" y="163849"/>
        <a:ext cx="1443626" cy="780432"/>
      </dsp:txXfrm>
    </dsp:sp>
    <dsp:sp modelId="{2A3E6D11-A2CC-4622-93F6-498DA99DBD90}">
      <dsp:nvSpPr>
        <dsp:cNvPr id="0" name=""/>
        <dsp:cNvSpPr/>
      </dsp:nvSpPr>
      <dsp:spPr>
        <a:xfrm>
          <a:off x="4114797" y="131627"/>
          <a:ext cx="1492186" cy="8289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Hospital-supplied</a:t>
          </a:r>
          <a:endParaRPr lang="en-US" sz="2100" kern="1200" dirty="0"/>
        </a:p>
      </dsp:txBody>
      <dsp:txXfrm>
        <a:off x="4139077" y="155907"/>
        <a:ext cx="1443626" cy="780432"/>
      </dsp:txXfrm>
    </dsp:sp>
    <dsp:sp modelId="{C91CB86A-F60D-4A42-9A0E-194875FA518E}">
      <dsp:nvSpPr>
        <dsp:cNvPr id="0" name=""/>
        <dsp:cNvSpPr/>
      </dsp:nvSpPr>
      <dsp:spPr>
        <a:xfrm>
          <a:off x="3565750" y="3620627"/>
          <a:ext cx="488498" cy="426927"/>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F85AD-275A-45B0-8101-192EAF9E20DD}">
      <dsp:nvSpPr>
        <dsp:cNvPr id="0" name=""/>
        <dsp:cNvSpPr/>
      </dsp:nvSpPr>
      <dsp:spPr>
        <a:xfrm rot="905320">
          <a:off x="2497416" y="3422118"/>
          <a:ext cx="2726933" cy="1954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63F1D-D6BB-42AB-916D-766098B9CB51}">
      <dsp:nvSpPr>
        <dsp:cNvPr id="0" name=""/>
        <dsp:cNvSpPr/>
      </dsp:nvSpPr>
      <dsp:spPr>
        <a:xfrm>
          <a:off x="4191003" y="2646225"/>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Reduced data-privacy vulnerability</a:t>
          </a:r>
          <a:endParaRPr lang="en-US" sz="1200" kern="1200" dirty="0"/>
        </a:p>
      </dsp:txBody>
      <dsp:txXfrm>
        <a:off x="4224996" y="2680218"/>
        <a:ext cx="1424200" cy="628367"/>
      </dsp:txXfrm>
    </dsp:sp>
    <dsp:sp modelId="{4B9AD48B-77A5-4E13-980B-60CD008DD3C7}">
      <dsp:nvSpPr>
        <dsp:cNvPr id="0" name=""/>
        <dsp:cNvSpPr/>
      </dsp:nvSpPr>
      <dsp:spPr>
        <a:xfrm>
          <a:off x="4191003" y="1840845"/>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Reduced IT costs</a:t>
          </a:r>
          <a:endParaRPr lang="en-US" sz="1200" kern="1200" dirty="0"/>
        </a:p>
      </dsp:txBody>
      <dsp:txXfrm>
        <a:off x="4224996" y="1874838"/>
        <a:ext cx="1424200" cy="628367"/>
      </dsp:txXfrm>
    </dsp:sp>
    <dsp:sp modelId="{2454A56E-9678-43A2-AFD4-562C3EB35D11}">
      <dsp:nvSpPr>
        <dsp:cNvPr id="0" name=""/>
        <dsp:cNvSpPr/>
      </dsp:nvSpPr>
      <dsp:spPr>
        <a:xfrm>
          <a:off x="4191003" y="1114702"/>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All staff members have a tab</a:t>
          </a:r>
          <a:endParaRPr lang="en-US" sz="1200" kern="1200" dirty="0"/>
        </a:p>
      </dsp:txBody>
      <dsp:txXfrm>
        <a:off x="4224996" y="1148695"/>
        <a:ext cx="1424200" cy="628367"/>
      </dsp:txXfrm>
    </dsp:sp>
    <dsp:sp modelId="{76E2AB51-84B2-458D-97EE-B8DA4FC2E097}">
      <dsp:nvSpPr>
        <dsp:cNvPr id="0" name=""/>
        <dsp:cNvSpPr/>
      </dsp:nvSpPr>
      <dsp:spPr>
        <a:xfrm>
          <a:off x="1904996" y="1721273"/>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Reduced capital cost for RRMC</a:t>
          </a:r>
          <a:endParaRPr lang="en-US" sz="1200" kern="1200" dirty="0"/>
        </a:p>
      </dsp:txBody>
      <dsp:txXfrm>
        <a:off x="1938989" y="1755266"/>
        <a:ext cx="1424200" cy="628367"/>
      </dsp:txXfrm>
    </dsp:sp>
    <dsp:sp modelId="{53BEC9E7-FC79-4605-B22F-6F1EBC5DE0FA}">
      <dsp:nvSpPr>
        <dsp:cNvPr id="0" name=""/>
        <dsp:cNvSpPr/>
      </dsp:nvSpPr>
      <dsp:spPr>
        <a:xfrm>
          <a:off x="1981202" y="969824"/>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Staff know and like their tabs</a:t>
          </a:r>
          <a:endParaRPr lang="en-US" sz="1200" kern="1200" dirty="0"/>
        </a:p>
      </dsp:txBody>
      <dsp:txXfrm>
        <a:off x="2015195" y="1003817"/>
        <a:ext cx="1424200" cy="628367"/>
      </dsp:txXfrm>
    </dsp:sp>
    <dsp:sp modelId="{B93CC767-B45B-4F82-AC44-75A5B80768ED}">
      <dsp:nvSpPr>
        <dsp:cNvPr id="0" name=""/>
        <dsp:cNvSpPr/>
      </dsp:nvSpPr>
      <dsp:spPr>
        <a:xfrm>
          <a:off x="2133599" y="2417621"/>
          <a:ext cx="1492186" cy="696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Reduced liability for RRMC</a:t>
          </a:r>
          <a:endParaRPr lang="en-US" sz="1200" kern="1200" dirty="0"/>
        </a:p>
      </dsp:txBody>
      <dsp:txXfrm>
        <a:off x="2167592" y="2451614"/>
        <a:ext cx="1424200" cy="62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DE38-F64E-4B3E-8103-AE16E5D105F1}">
      <dsp:nvSpPr>
        <dsp:cNvPr id="0" name=""/>
        <dsp:cNvSpPr/>
      </dsp:nvSpPr>
      <dsp:spPr>
        <a:xfrm>
          <a:off x="1772894" y="2404651"/>
          <a:ext cx="1700784" cy="94488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BYOD</a:t>
          </a:r>
          <a:endParaRPr lang="en-US" sz="4000" kern="1200" dirty="0"/>
        </a:p>
      </dsp:txBody>
      <dsp:txXfrm>
        <a:off x="1800569" y="2432326"/>
        <a:ext cx="1645434" cy="889530"/>
      </dsp:txXfrm>
    </dsp:sp>
    <dsp:sp modelId="{2A3E6D11-A2CC-4622-93F6-498DA99DBD90}">
      <dsp:nvSpPr>
        <dsp:cNvPr id="0" name=""/>
        <dsp:cNvSpPr/>
      </dsp:nvSpPr>
      <dsp:spPr>
        <a:xfrm>
          <a:off x="4434764" y="2084454"/>
          <a:ext cx="2620772" cy="22256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Hospital-supplied</a:t>
          </a:r>
          <a:endParaRPr lang="en-US" sz="4000" kern="1200" dirty="0"/>
        </a:p>
      </dsp:txBody>
      <dsp:txXfrm>
        <a:off x="4499952" y="2149642"/>
        <a:ext cx="2490396" cy="2095298"/>
      </dsp:txXfrm>
    </dsp:sp>
    <dsp:sp modelId="{C91CB86A-F60D-4A42-9A0E-194875FA518E}">
      <dsp:nvSpPr>
        <dsp:cNvPr id="0" name=""/>
        <dsp:cNvSpPr/>
      </dsp:nvSpPr>
      <dsp:spPr>
        <a:xfrm>
          <a:off x="3722106" y="4446964"/>
          <a:ext cx="556787" cy="48660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B6761-E24B-42F3-9019-C848C8F8F5CE}">
      <dsp:nvSpPr>
        <dsp:cNvPr id="0" name=""/>
        <dsp:cNvSpPr/>
      </dsp:nvSpPr>
      <dsp:spPr>
        <a:xfrm rot="1152021">
          <a:off x="1874520" y="4039246"/>
          <a:ext cx="4251959" cy="2872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686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5118E0C4-334D-4774-B7AB-092A8EA0E84E}" type="datetimeFigureOut">
              <a:rPr lang="en-US"/>
              <a:pPr/>
              <a:t>6/23/2014</a:t>
            </a:fld>
            <a:endParaRPr lang="en-US"/>
          </a:p>
        </p:txBody>
      </p:sp>
      <p:sp>
        <p:nvSpPr>
          <p:cNvPr id="686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686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6C2D20C6-E3EB-465E-B725-1EB1CB7A383C}" type="slidenum">
              <a:rPr lang="en-US"/>
              <a:pPr/>
              <a:t>‹#›</a:t>
            </a:fld>
            <a:endParaRPr lang="en-US"/>
          </a:p>
        </p:txBody>
      </p:sp>
    </p:spTree>
    <p:extLst>
      <p:ext uri="{BB962C8B-B14F-4D97-AF65-F5344CB8AC3E}">
        <p14:creationId xmlns:p14="http://schemas.microsoft.com/office/powerpoint/2010/main" val="2623891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2C4A7473-7728-4C7C-9DFE-E8B37392942C}" type="datetimeFigureOut">
              <a:rPr lang="en-US"/>
              <a:pPr/>
              <a:t>6/23/2014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FFCDF557-0D4A-4BC7-96CD-B5A7BFF2F0BB}" type="slidenum">
              <a:rPr lang="en-US"/>
              <a:pPr/>
              <a:t>‹#›</a:t>
            </a:fld>
            <a:endParaRPr lang="en-US"/>
          </a:p>
        </p:txBody>
      </p:sp>
    </p:spTree>
    <p:extLst>
      <p:ext uri="{BB962C8B-B14F-4D97-AF65-F5344CB8AC3E}">
        <p14:creationId xmlns:p14="http://schemas.microsoft.com/office/powerpoint/2010/main" val="3201574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0419" name="Rectangle 3"/>
          <p:cNvSpPr>
            <a:spLocks noGrp="1"/>
          </p:cNvSpPr>
          <p:nvPr>
            <p:ph type="body" idx="1"/>
          </p:nvPr>
        </p:nvSpPr>
        <p:spPr/>
        <p:txBody>
          <a:bodyPr/>
          <a:lstStyle/>
          <a:p>
            <a:r>
              <a:rPr lang="en-US" dirty="0" smtClean="0"/>
              <a:t>The title slide shows the title of the presentation and the name and affiliation of each speaker. You might also want to include the date of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eaLnBrk="1" hangingPunct="1">
              <a:spcBef>
                <a:spcPct val="0"/>
              </a:spcBef>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This slide was made using SmartArt graphics, which are part of PowerPoint. SmartArt graphics help</a:t>
            </a:r>
            <a:r>
              <a:rPr lang="en-US" baseline="0" dirty="0" smtClean="0"/>
              <a:t> you show logical relationships. Here, the relationship is that the hospital-supplied model is “heavier”—that is, has more to recommend it—than the BYOD model.</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a:t>
            </a:r>
            <a:r>
              <a:rPr lang="en-US" baseline="0" dirty="0" smtClean="0"/>
              <a:t>e speakers added the checkmark to emphasize that the hospital-supplied model is preferable to the BYOD model. </a:t>
            </a:r>
            <a:r>
              <a:rPr lang="en-US" b="1" dirty="0" smtClean="0">
                <a:solidFill>
                  <a:srgbClr val="FF0000"/>
                </a:solidFill>
              </a:rPr>
              <a:t>[[end]]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If the images you show are not your own intellectual property, you can legally display them in a college classroom because they are covered by the fair-use provisions of U.S. copyright law. However, if you display them in a business presentation, you would need formal written permission from the copyright holders. </a:t>
            </a:r>
            <a:r>
              <a:rPr lang="en-US" baseline="0" dirty="0" smtClean="0"/>
              <a:t>See Ch. 2, pp. 00-00, for more information. </a:t>
            </a:r>
            <a:r>
              <a:rPr lang="en-US" b="1" dirty="0" smtClean="0">
                <a:solidFill>
                  <a:srgbClr val="FF0000"/>
                </a:solidFill>
              </a:rPr>
              <a:t>[[end]] </a:t>
            </a:r>
            <a:endParaRPr lang="en-US" dirty="0" smtClean="0"/>
          </a:p>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The speakers used the “appear” animation to display first the picture of the tablet and then the picture of the battery. This feature lets the speakers display on the screen </a:t>
            </a:r>
            <a:r>
              <a:rPr lang="en-US" baseline="0" dirty="0" smtClean="0"/>
              <a:t>only what they are discussing so that the audience is not distracted by other images. </a:t>
            </a:r>
            <a:r>
              <a:rPr lang="en-US" b="1" dirty="0" smtClean="0">
                <a:solidFill>
                  <a:srgbClr val="FF0000"/>
                </a:solidFill>
              </a:rPr>
              <a:t>[[end]] </a:t>
            </a:r>
            <a:endParaRPr lang="en-US" dirty="0" smtClean="0"/>
          </a:p>
          <a:p>
            <a:endParaRPr lang="en-US" baseline="0" dirty="0" smtClean="0"/>
          </a:p>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The formatting that appears throughout the slide set—the background color, the horizontal rule, and the footer—is created in the Slide-Master view. This formatting appears in every slide unless you modify or delete it for that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the speakers use color—sparingly—for emphasis. </a:t>
            </a:r>
            <a:r>
              <a:rPr lang="en-US" b="1" dirty="0" smtClean="0">
                <a:solidFill>
                  <a:srgbClr val="FF0000"/>
                </a:solidFill>
              </a:rPr>
              <a:t>[[end]]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The next slide presents an overview, which outlines the presentation. The arrow identifies the point the speaker is addressing.</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the bottom of each slide in the body of the presentation is a footer with the date, the title of the presentation, and the number of the slide. The slide number gives audience members a way to refer to the slide when they ask questions. </a:t>
            </a:r>
            <a:r>
              <a:rPr lang="en-US" b="1" dirty="0" smtClean="0">
                <a:solidFill>
                  <a:srgbClr val="FF0000"/>
                </a:solidFill>
              </a:rPr>
              <a:t>[[end]] </a:t>
            </a:r>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As discussed in Ch. 18, conclusions are inferences you draw from results. </a:t>
            </a:r>
            <a:r>
              <a:rPr lang="en-US" b="1" dirty="0" smtClean="0">
                <a:solidFill>
                  <a:srgbClr val="FF0000"/>
                </a:solidFill>
              </a:rPr>
              <a:t>[[end]]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eaLnBrk="1" hangingPunct="1">
              <a:spcBef>
                <a:spcPct val="0"/>
              </a:spcBef>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As discussed in Ch. 19, recommendations are statements about what you think should be done next.</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Some speakers like to make a final slide with the word “Questions?” on it to signal the end of the presentation. You can also display contact information (such as your e-mail address) to encourage audience members to get in touch with you. </a:t>
            </a:r>
            <a:r>
              <a:rPr lang="en-US" b="1" dirty="0" smtClean="0">
                <a:solidFill>
                  <a:srgbClr val="FF0000"/>
                </a:solidFill>
              </a:rPr>
              <a:t>[[end]] </a:t>
            </a:r>
            <a:endParaRPr lang="en-US" dirty="0" smtClean="0"/>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This slide uses a simple bar graph created in PowerPoint. Don’t try to present a lot of information on</a:t>
            </a:r>
            <a:r>
              <a:rPr lang="en-US" baseline="0" dirty="0" smtClean="0"/>
              <a:t> a single slide</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title of this slide uses the numbering system introduced in the previous slide. This cue helps the audience understand the structure of the presentation. Following the colon is an independent clause that presents the claim that will be supported in the slide. </a:t>
            </a:r>
            <a:r>
              <a:rPr lang="en-US" b="1" dirty="0" smtClean="0">
                <a:solidFill>
                  <a:srgbClr val="FF0000"/>
                </a:solidFill>
              </a:rPr>
              <a:t>[[end]]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If the images in your presentation are your own intellectual property or are clip art that</a:t>
            </a:r>
            <a:r>
              <a:rPr lang="en-US" baseline="0" dirty="0" smtClean="0"/>
              <a:t> comes with the software</a:t>
            </a:r>
            <a:r>
              <a:rPr lang="en-US" dirty="0" smtClean="0"/>
              <a:t>, you can legally display them anywhere.</a:t>
            </a:r>
            <a:r>
              <a:rPr lang="en-US" baseline="0" dirty="0" smtClean="0"/>
              <a:t> If they are not, you need to cite their sources and obtain written permission. You have three</a:t>
            </a:r>
            <a:r>
              <a:rPr lang="en-US" dirty="0" smtClean="0"/>
              <a:t> choices for placing the source statements: at the bottom of the appropriate slides, in a sources slide that you show at the end of the presentation, or on a paper handout</a:t>
            </a:r>
            <a:r>
              <a:rPr lang="en-US" baseline="0" dirty="0" smtClean="0"/>
              <a:t> that you</a:t>
            </a:r>
            <a:r>
              <a:rPr lang="en-US" dirty="0" smtClean="0"/>
              <a:t> distribute at the end of the presentation. </a:t>
            </a:r>
            <a:r>
              <a:rPr lang="en-US" b="1" dirty="0" smtClean="0">
                <a:solidFill>
                  <a:srgbClr val="FF0000"/>
                </a:solidFill>
              </a:rPr>
              <a:t>[[end]]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For second</a:t>
            </a:r>
            <a:r>
              <a:rPr lang="en-US" baseline="0" dirty="0" smtClean="0"/>
              <a:t> and subsequent slides within the same section of the presentation, use the “continued” abbreviation shown here. Notice that the speakers use one color for the generic term (“Introduction”</a:t>
            </a:r>
            <a:r>
              <a:rPr lang="en-US" baseline="0" dirty="0" smtClean="0">
                <a:sym typeface="Wingdings" pitchFamily="2" charset="2"/>
              </a:rPr>
              <a:t>) and a different color for the claim. </a:t>
            </a:r>
            <a:r>
              <a:rPr lang="en-US" b="1" dirty="0" smtClean="0">
                <a:solidFill>
                  <a:srgbClr val="FF0000"/>
                </a:solidFill>
              </a:rPr>
              <a:t>[[end]] </a:t>
            </a:r>
            <a:endParaRPr lang="en-US" dirty="0" smtClean="0"/>
          </a:p>
          <a:p>
            <a:endParaRPr lang="en-US" baseline="0"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This slide is identical to Slide 2, except that the arrow has moved. Use this organizing slide to help your audience</a:t>
            </a:r>
            <a:r>
              <a:rPr lang="en-US" baseline="0" dirty="0" smtClean="0"/>
              <a:t> remember the overall organization of your presentation</a:t>
            </a:r>
            <a:r>
              <a:rPr lang="en-US" dirty="0" smtClean="0"/>
              <a:t>. Don’t overdo it; if you</a:t>
            </a:r>
            <a:r>
              <a:rPr lang="en-US" baseline="0" dirty="0" smtClean="0"/>
              <a:t> presented this organizing slide just a few slides ago, don’t use it again until you make the transition to the next major unit in the presentation. </a:t>
            </a:r>
            <a:r>
              <a:rPr lang="en-US" b="1" dirty="0" smtClean="0">
                <a:solidFill>
                  <a:srgbClr val="FF0000"/>
                </a:solidFill>
              </a:rPr>
              <a:t>[[end]] </a:t>
            </a:r>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eaLnBrk="1" hangingPunct="1">
              <a:spcBef>
                <a:spcPct val="0"/>
              </a:spcBef>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A pie chart is a logical choice for representing a small number of components (usually, seven or fewer) that add up to 100 percent.</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Note that the speakers use conservative blues for all their graphics on</a:t>
            </a:r>
            <a:r>
              <a:rPr lang="en-US" baseline="0" dirty="0" smtClean="0"/>
              <a:t> the slide set. You don’t need a rainbow full of colors. You need just enough difference so that the audience can distinguish between the different slices. </a:t>
            </a:r>
            <a:r>
              <a:rPr lang="en-US" b="1" dirty="0" smtClean="0">
                <a:solidFill>
                  <a:srgbClr val="FF0000"/>
                </a:solidFill>
              </a:rPr>
              <a:t>[[end]] </a:t>
            </a:r>
            <a:endParaRPr lang="en-US" dirty="0" smtClean="0"/>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a:t>
            </a:r>
            <a:r>
              <a:rPr lang="en-US" b="1" dirty="0" err="1" smtClean="0">
                <a:solidFill>
                  <a:srgbClr val="FF0000"/>
                </a:solidFill>
              </a:rPr>
              <a:t>annos</a:t>
            </a:r>
            <a:r>
              <a:rPr lang="en-US" b="1" dirty="0" smtClean="0">
                <a:solidFill>
                  <a:srgbClr val="FF0000"/>
                </a:solidFill>
              </a:rPr>
              <a:t>]] </a:t>
            </a:r>
            <a:r>
              <a:rPr lang="en-US" dirty="0" smtClean="0"/>
              <a:t>Slides work best if the </a:t>
            </a:r>
            <a:r>
              <a:rPr lang="en-US" baseline="0" dirty="0" smtClean="0"/>
              <a:t>text is brief. The speaker will explain that here are the responses to the statement, “I consider myself an expert user of my tablet.” </a:t>
            </a:r>
            <a:r>
              <a:rPr lang="en-US" b="1" dirty="0" smtClean="0">
                <a:solidFill>
                  <a:srgbClr val="FF0000"/>
                </a:solidFill>
              </a:rPr>
              <a:t>[[end]] </a:t>
            </a:r>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43" name="Rectangle 3"/>
          <p:cNvSpPr>
            <a:spLocks noGrp="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lvl1pPr>
              <a:defRPr/>
            </a:lvl1pPr>
          </a:lstStyle>
          <a:p>
            <a:pPr>
              <a:defRPr/>
            </a:pPr>
            <a:fld id="{D43CA38D-98FB-4E1A-AD52-20C47B776A5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lvl1pPr>
              <a:defRPr/>
            </a:lvl1pPr>
          </a:lstStyle>
          <a:p>
            <a:pPr>
              <a:defRPr/>
            </a:pPr>
            <a:fld id="{4A81270A-89C8-4F1A-9C53-41E00F2ABD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lvl1pPr>
              <a:defRPr/>
            </a:lvl1pPr>
          </a:lstStyle>
          <a:p>
            <a:pPr>
              <a:defRPr/>
            </a:pPr>
            <a:fld id="{EF7BF7A2-1570-4950-9C9D-9FB03D8420A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December 15, 2013</a:t>
            </a:r>
            <a:endParaRPr lang="en-US">
              <a:solidFill>
                <a:schemeClr val="tx1">
                  <a:tint val="75000"/>
                </a:scheme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5" name="Slide Number Placeholder 5"/>
          <p:cNvSpPr>
            <a:spLocks noGrp="1"/>
          </p:cNvSpPr>
          <p:nvPr>
            <p:ph type="sldNum" sz="quarter" idx="12"/>
          </p:nvPr>
        </p:nvSpPr>
        <p:spPr/>
        <p:txBody>
          <a:bodyPr/>
          <a:lstStyle>
            <a:lvl1pPr>
              <a:defRPr/>
            </a:lvl1pPr>
          </a:lstStyle>
          <a:p>
            <a:pPr>
              <a:defRPr/>
            </a:pPr>
            <a:fld id="{8326FB42-C4E0-4065-8FF1-33FA732F1C3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Tablet-Use Recommendation Report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0B3FA-3FAF-4CA1-B0D4-85CFA324B5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lvl1pPr>
              <a:defRPr/>
            </a:lvl1pPr>
          </a:lstStyle>
          <a:p>
            <a:pPr>
              <a:defRPr/>
            </a:pPr>
            <a:fld id="{1730D717-CA4A-49F1-AEB3-87B1BFF2093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7" name="Slide Number Placeholder 6"/>
          <p:cNvSpPr>
            <a:spLocks noGrp="1"/>
          </p:cNvSpPr>
          <p:nvPr>
            <p:ph type="sldNum" sz="quarter" idx="12"/>
          </p:nvPr>
        </p:nvSpPr>
        <p:spPr/>
        <p:txBody>
          <a:bodyPr/>
          <a:lstStyle>
            <a:lvl1pPr>
              <a:defRPr/>
            </a:lvl1pPr>
          </a:lstStyle>
          <a:p>
            <a:pPr>
              <a:defRPr/>
            </a:pPr>
            <a:fld id="{865B8938-34B6-4919-B05C-DE23490647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9" name="Slide Number Placeholder 8"/>
          <p:cNvSpPr>
            <a:spLocks noGrp="1"/>
          </p:cNvSpPr>
          <p:nvPr>
            <p:ph type="sldNum" sz="quarter" idx="12"/>
          </p:nvPr>
        </p:nvSpPr>
        <p:spPr/>
        <p:txBody>
          <a:bodyPr/>
          <a:lstStyle>
            <a:lvl1pPr>
              <a:defRPr/>
            </a:lvl1pPr>
          </a:lstStyle>
          <a:p>
            <a:pPr>
              <a:defRPr/>
            </a:pPr>
            <a:fld id="{A36D9843-F198-47B6-AEFE-948109E5D3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457200" indent="-457200"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sz="1400">
                <a:solidFill>
                  <a:schemeClr val="tx2"/>
                </a:solidFill>
              </a:defRPr>
            </a:lvl1pPr>
          </a:lstStyle>
          <a:p>
            <a:pPr>
              <a:defRPr/>
            </a:pPr>
            <a:r>
              <a:rPr lang="en-US" smtClean="0"/>
              <a:t>December 15, 2013</a:t>
            </a:r>
            <a:endParaRPr lang="en-US"/>
          </a:p>
        </p:txBody>
      </p:sp>
      <p:sp>
        <p:nvSpPr>
          <p:cNvPr id="4" name="Footer Placeholder 3"/>
          <p:cNvSpPr>
            <a:spLocks noGrp="1"/>
          </p:cNvSpPr>
          <p:nvPr>
            <p:ph type="ftr" sz="quarter" idx="11"/>
          </p:nvPr>
        </p:nvSpPr>
        <p:spPr/>
        <p:txBody>
          <a:bodyPr/>
          <a:lstStyle>
            <a:lvl1pPr>
              <a:defRPr sz="1400"/>
            </a:lvl1pPr>
          </a:lstStyle>
          <a:p>
            <a:pPr>
              <a:defRPr/>
            </a:pPr>
            <a:r>
              <a:rPr lang="en-US" smtClean="0"/>
              <a:t>Tablet-Use Recommendation Report</a:t>
            </a:r>
            <a:endParaRPr lang="en-US"/>
          </a:p>
        </p:txBody>
      </p:sp>
      <p:sp>
        <p:nvSpPr>
          <p:cNvPr id="5" name="Slide Number Placeholder 4"/>
          <p:cNvSpPr>
            <a:spLocks noGrp="1"/>
          </p:cNvSpPr>
          <p:nvPr>
            <p:ph type="sldNum" sz="quarter" idx="12"/>
          </p:nvPr>
        </p:nvSpPr>
        <p:spPr/>
        <p:txBody>
          <a:bodyPr/>
          <a:lstStyle>
            <a:lvl1pPr>
              <a:defRPr sz="1400"/>
            </a:lvl1pPr>
          </a:lstStyle>
          <a:p>
            <a:pPr>
              <a:defRPr/>
            </a:pPr>
            <a:fld id="{675442EC-8FFA-4050-A5AC-9321954F43B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4" name="Slide Number Placeholder 3"/>
          <p:cNvSpPr>
            <a:spLocks noGrp="1"/>
          </p:cNvSpPr>
          <p:nvPr>
            <p:ph type="sldNum" sz="quarter" idx="12"/>
          </p:nvPr>
        </p:nvSpPr>
        <p:spPr/>
        <p:txBody>
          <a:bodyPr/>
          <a:lstStyle>
            <a:lvl1pPr>
              <a:defRPr/>
            </a:lvl1pPr>
          </a:lstStyle>
          <a:p>
            <a:pPr>
              <a:defRPr/>
            </a:pPr>
            <a:fld id="{3519F3C6-4505-408D-8C2F-F8DAC791D9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7" name="Slide Number Placeholder 6"/>
          <p:cNvSpPr>
            <a:spLocks noGrp="1"/>
          </p:cNvSpPr>
          <p:nvPr>
            <p:ph type="sldNum" sz="quarter" idx="12"/>
          </p:nvPr>
        </p:nvSpPr>
        <p:spPr/>
        <p:txBody>
          <a:bodyPr/>
          <a:lstStyle>
            <a:lvl1pPr>
              <a:defRPr/>
            </a:lvl1pPr>
          </a:lstStyle>
          <a:p>
            <a:pPr>
              <a:defRPr/>
            </a:pPr>
            <a:fld id="{567802BB-5C9D-4ECD-9ADF-B8832F5FB5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r>
              <a:rPr lang="en-US" smtClean="0"/>
              <a:t>December 15, 2013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Tablet-Use Recommendation Report</a:t>
            </a:r>
            <a:endParaRPr lang="en-US"/>
          </a:p>
        </p:txBody>
      </p:sp>
      <p:sp>
        <p:nvSpPr>
          <p:cNvPr id="7" name="Slide Number Placeholder 6"/>
          <p:cNvSpPr>
            <a:spLocks noGrp="1"/>
          </p:cNvSpPr>
          <p:nvPr>
            <p:ph type="sldNum" sz="quarter" idx="12"/>
          </p:nvPr>
        </p:nvSpPr>
        <p:spPr/>
        <p:txBody>
          <a:bodyPr/>
          <a:lstStyle>
            <a:lvl1pPr>
              <a:defRPr/>
            </a:lvl1pPr>
          </a:lstStyle>
          <a:p>
            <a:pPr>
              <a:defRPr/>
            </a:pPr>
            <a:fld id="{A701E58F-65DC-453A-B740-D7107437F86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1">
                    <a:lumMod val="75000"/>
                  </a:schemeClr>
                </a:solidFill>
                <a:latin typeface="+mn-lt"/>
              </a:defRPr>
            </a:lvl1pPr>
          </a:lstStyle>
          <a:p>
            <a:pPr>
              <a:defRPr/>
            </a:pPr>
            <a:r>
              <a:rPr lang="en-US" smtClean="0"/>
              <a:t>December 15, 2013</a:t>
            </a: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lumMod val="75000"/>
                  </a:schemeClr>
                </a:solidFill>
                <a:latin typeface="+mn-lt"/>
              </a:defRPr>
            </a:lvl1pPr>
          </a:lstStyle>
          <a:p>
            <a:pPr>
              <a:defRPr/>
            </a:pPr>
            <a:r>
              <a:rPr lang="en-US" smtClean="0"/>
              <a:t>Tablet-Use Recommendation Report</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DAF5008-B8AC-42A1-8A90-F5E7442123E9}" type="slidenum">
              <a:rPr lang="en-US"/>
              <a:pPr>
                <a:defRPr/>
              </a:pPr>
              <a:t>‹#›</a:t>
            </a:fld>
            <a:endParaRPr lang="en-US" dirty="0"/>
          </a:p>
        </p:txBody>
      </p:sp>
      <p:cxnSp>
        <p:nvCxnSpPr>
          <p:cNvPr id="8" name="Straight Connector 7"/>
          <p:cNvCxnSpPr/>
          <p:nvPr userDrawn="1"/>
        </p:nvCxnSpPr>
        <p:spPr>
          <a:xfrm>
            <a:off x="457200" y="1524000"/>
            <a:ext cx="8229600" cy="1588"/>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3200" b="1" kern="1200">
          <a:solidFill>
            <a:srgbClr val="376092"/>
          </a:solidFill>
          <a:latin typeface="+mj-lt"/>
          <a:ea typeface="+mj-ea"/>
          <a:cs typeface="+mj-cs"/>
        </a:defRPr>
      </a:lvl1pPr>
      <a:lvl2pPr algn="l" rtl="0" eaLnBrk="0" fontAlgn="base" hangingPunct="0">
        <a:spcBef>
          <a:spcPct val="0"/>
        </a:spcBef>
        <a:spcAft>
          <a:spcPct val="0"/>
        </a:spcAft>
        <a:defRPr sz="3200" b="1">
          <a:solidFill>
            <a:srgbClr val="376092"/>
          </a:solidFill>
          <a:latin typeface="Calibri" pitchFamily="34" charset="0"/>
        </a:defRPr>
      </a:lvl2pPr>
      <a:lvl3pPr algn="l" rtl="0" eaLnBrk="0" fontAlgn="base" hangingPunct="0">
        <a:spcBef>
          <a:spcPct val="0"/>
        </a:spcBef>
        <a:spcAft>
          <a:spcPct val="0"/>
        </a:spcAft>
        <a:defRPr sz="3200" b="1">
          <a:solidFill>
            <a:srgbClr val="376092"/>
          </a:solidFill>
          <a:latin typeface="Calibri" pitchFamily="34" charset="0"/>
        </a:defRPr>
      </a:lvl3pPr>
      <a:lvl4pPr algn="l" rtl="0" eaLnBrk="0" fontAlgn="base" hangingPunct="0">
        <a:spcBef>
          <a:spcPct val="0"/>
        </a:spcBef>
        <a:spcAft>
          <a:spcPct val="0"/>
        </a:spcAft>
        <a:defRPr sz="3200" b="1">
          <a:solidFill>
            <a:srgbClr val="376092"/>
          </a:solidFill>
          <a:latin typeface="Calibri" pitchFamily="34" charset="0"/>
        </a:defRPr>
      </a:lvl4pPr>
      <a:lvl5pPr algn="l" rtl="0" eaLnBrk="0" fontAlgn="base" hangingPunct="0">
        <a:spcBef>
          <a:spcPct val="0"/>
        </a:spcBef>
        <a:spcAft>
          <a:spcPct val="0"/>
        </a:spcAft>
        <a:defRPr sz="3200" b="1">
          <a:solidFill>
            <a:srgbClr val="376092"/>
          </a:solidFill>
          <a:latin typeface="Calibri" pitchFamily="34" charset="0"/>
        </a:defRPr>
      </a:lvl5pPr>
      <a:lvl6pPr marL="457200" algn="l" rtl="0" fontAlgn="base">
        <a:spcBef>
          <a:spcPct val="0"/>
        </a:spcBef>
        <a:spcAft>
          <a:spcPct val="0"/>
        </a:spcAft>
        <a:defRPr sz="3200" b="1">
          <a:solidFill>
            <a:srgbClr val="376092"/>
          </a:solidFill>
          <a:latin typeface="Calibri" pitchFamily="34" charset="0"/>
        </a:defRPr>
      </a:lvl6pPr>
      <a:lvl7pPr marL="914400" algn="l" rtl="0" fontAlgn="base">
        <a:spcBef>
          <a:spcPct val="0"/>
        </a:spcBef>
        <a:spcAft>
          <a:spcPct val="0"/>
        </a:spcAft>
        <a:defRPr sz="3200" b="1">
          <a:solidFill>
            <a:srgbClr val="376092"/>
          </a:solidFill>
          <a:latin typeface="Calibri" pitchFamily="34" charset="0"/>
        </a:defRPr>
      </a:lvl7pPr>
      <a:lvl8pPr marL="1371600" algn="l" rtl="0" fontAlgn="base">
        <a:spcBef>
          <a:spcPct val="0"/>
        </a:spcBef>
        <a:spcAft>
          <a:spcPct val="0"/>
        </a:spcAft>
        <a:defRPr sz="3200" b="1">
          <a:solidFill>
            <a:srgbClr val="376092"/>
          </a:solidFill>
          <a:latin typeface="Calibri" pitchFamily="34" charset="0"/>
        </a:defRPr>
      </a:lvl8pPr>
      <a:lvl9pPr marL="1828800" algn="l" rtl="0" fontAlgn="base">
        <a:spcBef>
          <a:spcPct val="0"/>
        </a:spcBef>
        <a:spcAft>
          <a:spcPct val="0"/>
        </a:spcAft>
        <a:defRPr sz="3200" b="1">
          <a:solidFill>
            <a:srgbClr val="37609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981200"/>
            <a:ext cx="7772400" cy="1470025"/>
          </a:xfrm>
        </p:spPr>
        <p:txBody>
          <a:bodyPr/>
          <a:lstStyle/>
          <a:p>
            <a:pPr eaLnBrk="1" hangingPunct="1"/>
            <a:r>
              <a:rPr lang="en-US" sz="4000" dirty="0"/>
              <a:t>Selecting a Tablet Computer for the Clinical Staff at Rawlings Regional Medical </a:t>
            </a:r>
            <a:r>
              <a:rPr lang="en-US" sz="4000" dirty="0" smtClean="0"/>
              <a:t>Center: </a:t>
            </a:r>
            <a:br>
              <a:rPr lang="en-US" sz="4000" dirty="0" smtClean="0"/>
            </a:br>
            <a:r>
              <a:rPr lang="en-US" sz="4000" dirty="0" smtClean="0"/>
              <a:t>A Recommendation Report</a:t>
            </a:r>
          </a:p>
        </p:txBody>
      </p:sp>
      <p:sp>
        <p:nvSpPr>
          <p:cNvPr id="15362" name="Subtitle 2"/>
          <p:cNvSpPr>
            <a:spLocks noGrp="1"/>
          </p:cNvSpPr>
          <p:nvPr>
            <p:ph type="subTitle" idx="1"/>
          </p:nvPr>
        </p:nvSpPr>
        <p:spPr>
          <a:xfrm>
            <a:off x="2438400" y="3962400"/>
            <a:ext cx="6400800" cy="2209800"/>
          </a:xfrm>
        </p:spPr>
        <p:txBody>
          <a:bodyPr/>
          <a:lstStyle/>
          <a:p>
            <a:pPr algn="l" eaLnBrk="1" hangingPunct="1"/>
            <a:r>
              <a:rPr lang="en-US" sz="2400" dirty="0" smtClean="0"/>
              <a:t>Prepared by:</a:t>
            </a:r>
          </a:p>
          <a:p>
            <a:pPr algn="l" eaLnBrk="1" hangingPunct="1"/>
            <a:r>
              <a:rPr lang="en-US" sz="2400" dirty="0" smtClean="0"/>
              <a:t>Jeremy Elkins, Director of IT</a:t>
            </a:r>
          </a:p>
          <a:p>
            <a:pPr algn="l" eaLnBrk="1" hangingPunct="1"/>
            <a:r>
              <a:rPr lang="en-US" sz="2400" dirty="0" smtClean="0"/>
              <a:t>Eloise Carruthers, Director of Nursing</a:t>
            </a:r>
            <a:endParaRPr lang="en-US" sz="2400" dirty="0" smtClean="0">
              <a:solidFill>
                <a:schemeClr val="tx1"/>
              </a:solidFill>
            </a:endParaRPr>
          </a:p>
          <a:p>
            <a:pPr lvl="1" algn="l" eaLnBrk="1" hangingPunct="1"/>
            <a:endParaRPr lang="en-US" sz="2400" dirty="0">
              <a:solidFill>
                <a:schemeClr val="tx1"/>
              </a:solidFill>
            </a:endParaRPr>
          </a:p>
          <a:p>
            <a:pPr lvl="1" algn="l" eaLnBrk="1" hangingPunct="1"/>
            <a:r>
              <a:rPr lang="en-US" sz="2400" dirty="0" smtClean="0">
                <a:solidFill>
                  <a:schemeClr val="tx1"/>
                </a:solidFill>
              </a:rPr>
              <a:t>				December 15, 2013</a:t>
            </a:r>
          </a:p>
          <a:p>
            <a:pPr eaLnBrk="1" hangingPunct="1"/>
            <a:endParaRPr lang="en-US" sz="3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2.1 Results </a:t>
            </a:r>
            <a:r>
              <a:rPr lang="en-US" sz="2400" dirty="0">
                <a:solidFill>
                  <a:srgbClr val="4F6228"/>
                </a:solidFill>
              </a:rPr>
              <a:t>(cont’d)</a:t>
            </a:r>
            <a:r>
              <a:rPr lang="en-US" sz="3600" dirty="0">
                <a:solidFill>
                  <a:srgbClr val="4F6228"/>
                </a:solidFill>
              </a:rPr>
              <a:t>: </a:t>
            </a:r>
            <a:r>
              <a:rPr lang="en-US" sz="3600" dirty="0" smtClean="0"/>
              <a:t>Clinical staff with tablets prefer a hospital-owned model to BYOD</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10</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616915782"/>
              </p:ext>
            </p:extLst>
          </p:nvPr>
        </p:nvGraphicFramePr>
        <p:xfrm>
          <a:off x="1828800" y="2362200"/>
          <a:ext cx="6858000" cy="3992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3581763238"/>
              </p:ext>
            </p:extLst>
          </p:nvPr>
        </p:nvGraphicFramePr>
        <p:xfrm>
          <a:off x="1676400" y="2057400"/>
          <a:ext cx="58674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13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2.2 </a:t>
            </a:r>
            <a:r>
              <a:rPr lang="en-US" sz="3600" dirty="0">
                <a:solidFill>
                  <a:srgbClr val="4F6228"/>
                </a:solidFill>
              </a:rPr>
              <a:t>Results: </a:t>
            </a:r>
            <a:r>
              <a:rPr lang="en-US" sz="3600" dirty="0" smtClean="0"/>
              <a:t>Hospital-supplied model slightly preferable to BYOD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5675065"/>
              </p:ext>
            </p:extLst>
          </p:nvPr>
        </p:nvGraphicFramePr>
        <p:xfrm>
          <a:off x="685800" y="1849577"/>
          <a:ext cx="76200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11</a:t>
            </a:fld>
            <a:endParaRPr lang="en-US" dirty="0"/>
          </a:p>
        </p:txBody>
      </p:sp>
      <p:cxnSp>
        <p:nvCxnSpPr>
          <p:cNvPr id="12" name="Straight Connector 11"/>
          <p:cNvCxnSpPr/>
          <p:nvPr/>
        </p:nvCxnSpPr>
        <p:spPr>
          <a:xfrm>
            <a:off x="7283824" y="4038600"/>
            <a:ext cx="304800" cy="457200"/>
          </a:xfrm>
          <a:prstGeom prst="line">
            <a:avLst/>
          </a:prstGeom>
          <a:ln w="12700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flipV="1">
            <a:off x="7566212" y="3312459"/>
            <a:ext cx="609600" cy="1219200"/>
          </a:xfrm>
          <a:prstGeom prst="line">
            <a:avLst/>
          </a:prstGeom>
          <a:ln w="127000">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9952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2.3 </a:t>
            </a:r>
            <a:r>
              <a:rPr lang="en-US" sz="3600" dirty="0">
                <a:solidFill>
                  <a:srgbClr val="4F6228"/>
                </a:solidFill>
              </a:rPr>
              <a:t>Results: </a:t>
            </a:r>
            <a:r>
              <a:rPr lang="en-US" sz="3600" dirty="0" smtClean="0"/>
              <a:t>We set four </a:t>
            </a:r>
            <a:r>
              <a:rPr lang="en-US" sz="3600" i="1" dirty="0" smtClean="0"/>
              <a:t>necessary</a:t>
            </a:r>
            <a:r>
              <a:rPr lang="en-US" sz="3600" dirty="0" smtClean="0"/>
              <a:t> criteria for tablet study</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12</a:t>
            </a:fld>
            <a:endParaRPr lang="en-US" dirty="0"/>
          </a:p>
        </p:txBody>
      </p:sp>
      <p:sp>
        <p:nvSpPr>
          <p:cNvPr id="2" name="Content Placeholder 1"/>
          <p:cNvSpPr>
            <a:spLocks noGrp="1"/>
          </p:cNvSpPr>
          <p:nvPr>
            <p:ph idx="1"/>
          </p:nvPr>
        </p:nvSpPr>
        <p:spPr>
          <a:xfrm>
            <a:off x="457200" y="1828800"/>
            <a:ext cx="7391400" cy="4297364"/>
          </a:xfrm>
        </p:spPr>
        <p:txBody>
          <a:bodyPr/>
          <a:lstStyle/>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grpSp>
        <p:nvGrpSpPr>
          <p:cNvPr id="7" name="Group 6"/>
          <p:cNvGrpSpPr/>
          <p:nvPr/>
        </p:nvGrpSpPr>
        <p:grpSpPr>
          <a:xfrm>
            <a:off x="590727" y="1679174"/>
            <a:ext cx="2228571" cy="1315994"/>
            <a:chOff x="381000" y="2438401"/>
            <a:chExt cx="3238820" cy="198120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38401"/>
              <a:ext cx="2172020" cy="9144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590801"/>
              <a:ext cx="2172020" cy="914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743201"/>
              <a:ext cx="2172020" cy="9144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895601"/>
              <a:ext cx="2172020" cy="914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048001"/>
              <a:ext cx="2172020" cy="9144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200401"/>
              <a:ext cx="2172020" cy="9144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352801"/>
              <a:ext cx="2172020" cy="9144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505201"/>
              <a:ext cx="2172020" cy="914400"/>
            </a:xfrm>
            <a:prstGeom prst="rect">
              <a:avLst/>
            </a:prstGeom>
          </p:spPr>
        </p:pic>
      </p:gr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650323"/>
            <a:ext cx="2291730" cy="15240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395" y="2963792"/>
            <a:ext cx="2167387" cy="114744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5794" y="5029200"/>
            <a:ext cx="1905000" cy="1270000"/>
          </a:xfrm>
          <a:prstGeom prst="rect">
            <a:avLst/>
          </a:prstGeom>
        </p:spPr>
      </p:pic>
    </p:spTree>
    <p:extLst>
      <p:ext uri="{BB962C8B-B14F-4D97-AF65-F5344CB8AC3E}">
        <p14:creationId xmlns:p14="http://schemas.microsoft.com/office/powerpoint/2010/main" val="133896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2.3 </a:t>
            </a:r>
            <a:r>
              <a:rPr lang="en-US" sz="3600" dirty="0">
                <a:solidFill>
                  <a:srgbClr val="4F6228"/>
                </a:solidFill>
              </a:rPr>
              <a:t>Results </a:t>
            </a:r>
            <a:r>
              <a:rPr lang="en-US" sz="2400" dirty="0">
                <a:solidFill>
                  <a:srgbClr val="4F6228"/>
                </a:solidFill>
              </a:rPr>
              <a:t>(cont’d)</a:t>
            </a:r>
            <a:r>
              <a:rPr lang="en-US" sz="3600" dirty="0">
                <a:solidFill>
                  <a:srgbClr val="4F6228"/>
                </a:solidFill>
              </a:rPr>
              <a:t>: </a:t>
            </a:r>
            <a:r>
              <a:rPr lang="en-US" sz="3600" dirty="0" smtClean="0"/>
              <a:t>We set two </a:t>
            </a:r>
            <a:r>
              <a:rPr lang="en-US" sz="3600" i="1" dirty="0" smtClean="0"/>
              <a:t>desirable</a:t>
            </a:r>
            <a:r>
              <a:rPr lang="en-US" sz="3600" dirty="0" smtClean="0"/>
              <a:t> criteria for tablet study</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13</a:t>
            </a:fld>
            <a:endParaRPr lang="en-US" dirty="0"/>
          </a:p>
        </p:txBody>
      </p:sp>
      <p:sp>
        <p:nvSpPr>
          <p:cNvPr id="2" name="Content Placeholder 1"/>
          <p:cNvSpPr>
            <a:spLocks noGrp="1"/>
          </p:cNvSpPr>
          <p:nvPr>
            <p:ph idx="1"/>
          </p:nvPr>
        </p:nvSpPr>
        <p:spPr>
          <a:xfrm>
            <a:off x="457200" y="1828800"/>
            <a:ext cx="7391400" cy="4297364"/>
          </a:xfrm>
        </p:spPr>
        <p:txBody>
          <a:bodyPr/>
          <a:lstStyle/>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p:txBody>
      </p:sp>
      <p:pic>
        <p:nvPicPr>
          <p:cNvPr id="1026" name="Picture 2" descr="\\fozzie\public\engpub\books (in progress)\Markel, Technical Communication, 11e\Text Permissions\Replacement figures\Ch 21 PPT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0" y="1930400"/>
            <a:ext cx="2794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ozzie\public\engpub\books (in progress)\Markel, Technical Communication, 11e\Art Permissions\Art\High Res Art Files\battery.jpg"/>
          <p:cNvPicPr>
            <a:picLocks noChangeAspect="1" noChangeArrowheads="1"/>
          </p:cNvPicPr>
          <p:nvPr/>
        </p:nvPicPr>
        <p:blipFill>
          <a:blip r:embed="rId4" cstate="print">
            <a:clrChange>
              <a:clrFrom>
                <a:srgbClr val="2E2925"/>
              </a:clrFrom>
              <a:clrTo>
                <a:srgbClr val="2E2925">
                  <a:alpha val="0"/>
                </a:srgbClr>
              </a:clrTo>
            </a:clrChange>
            <a:extLst>
              <a:ext uri="{28A0092B-C50C-407E-A947-70E740481C1C}">
                <a14:useLocalDpi xmlns:a14="http://schemas.microsoft.com/office/drawing/2010/main" val="0"/>
              </a:ext>
            </a:extLst>
          </a:blip>
          <a:srcRect/>
          <a:stretch>
            <a:fillRect/>
          </a:stretch>
        </p:blipFill>
        <p:spPr bwMode="auto">
          <a:xfrm>
            <a:off x="5334000" y="30480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32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3600" dirty="0" smtClean="0"/>
              <a:t>Medical-grade tablets are too expensive</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14</a:t>
            </a:fld>
            <a:endParaRPr lang="en-US" dirty="0"/>
          </a:p>
        </p:txBody>
      </p:sp>
      <p:sp>
        <p:nvSpPr>
          <p:cNvPr id="2" name="Content Placeholder 1"/>
          <p:cNvSpPr>
            <a:spLocks noGrp="1"/>
          </p:cNvSpPr>
          <p:nvPr>
            <p:ph idx="1"/>
          </p:nvPr>
        </p:nvSpPr>
        <p:spPr>
          <a:xfrm>
            <a:off x="457200" y="1828800"/>
            <a:ext cx="7391400" cy="4297364"/>
          </a:xfrm>
        </p:spPr>
        <p:txBody>
          <a:bodyPr/>
          <a:lstStyle/>
          <a:p>
            <a:pPr marL="0" indent="0">
              <a:buNone/>
            </a:pPr>
            <a:endParaRPr lang="en-US" dirty="0" smtClean="0"/>
          </a:p>
          <a:p>
            <a:pPr marL="0" indent="0">
              <a:buNone/>
            </a:pPr>
            <a:endParaRPr lang="en-US" dirty="0" smtClean="0"/>
          </a:p>
          <a:p>
            <a:endParaRPr lang="en-US" dirty="0" smtClean="0"/>
          </a:p>
          <a:p>
            <a:endParaRPr lang="en-US" dirty="0"/>
          </a:p>
          <a:p>
            <a:pPr marL="0" indent="0">
              <a:buNone/>
            </a:pPr>
            <a:endParaRPr lang="en-US" dirty="0" smtClean="0"/>
          </a:p>
          <a:p>
            <a:endParaRPr lang="en-US" dirty="0"/>
          </a:p>
          <a:p>
            <a:pPr marL="0" indent="0">
              <a:buNone/>
            </a:pPr>
            <a:endParaRPr lang="en-US" dirty="0" smtClean="0"/>
          </a:p>
        </p:txBody>
      </p:sp>
      <p:grpSp>
        <p:nvGrpSpPr>
          <p:cNvPr id="7" name="Group 6"/>
          <p:cNvGrpSpPr/>
          <p:nvPr/>
        </p:nvGrpSpPr>
        <p:grpSpPr>
          <a:xfrm>
            <a:off x="395607" y="2703617"/>
            <a:ext cx="2751523" cy="2221639"/>
            <a:chOff x="381000" y="2438401"/>
            <a:chExt cx="3238820" cy="198120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38401"/>
              <a:ext cx="2172020" cy="9144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590801"/>
              <a:ext cx="2172020" cy="9144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43201"/>
              <a:ext cx="2172020" cy="9144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895601"/>
              <a:ext cx="2172020" cy="9144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048001"/>
              <a:ext cx="2172020" cy="9144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200401"/>
              <a:ext cx="2172020" cy="9144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352801"/>
              <a:ext cx="2172020" cy="9144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505201"/>
              <a:ext cx="2172020" cy="914400"/>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404380"/>
            <a:ext cx="3524250" cy="2649264"/>
          </a:xfrm>
          <a:prstGeom prst="rect">
            <a:avLst/>
          </a:prstGeom>
        </p:spPr>
      </p:pic>
      <p:sp>
        <p:nvSpPr>
          <p:cNvPr id="18" name="Not Equal 17"/>
          <p:cNvSpPr/>
          <p:nvPr/>
        </p:nvSpPr>
        <p:spPr>
          <a:xfrm>
            <a:off x="3581400" y="3359998"/>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5546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2400" dirty="0">
                <a:solidFill>
                  <a:srgbClr val="4F6228"/>
                </a:solidFill>
              </a:rPr>
              <a:t>(cont’d)</a:t>
            </a:r>
            <a:r>
              <a:rPr lang="en-US" sz="3600" dirty="0">
                <a:solidFill>
                  <a:srgbClr val="4F6228"/>
                </a:solidFill>
              </a:rPr>
              <a:t>: </a:t>
            </a:r>
            <a:r>
              <a:rPr lang="en-US" sz="3600" dirty="0" smtClean="0"/>
              <a:t>General-purpose tablets meet our data-privacy criterion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15</a:t>
            </a:fld>
            <a:endParaRPr lang="en-US" dirty="0"/>
          </a:p>
        </p:txBody>
      </p:sp>
      <p:sp>
        <p:nvSpPr>
          <p:cNvPr id="2" name="Content Placeholder 1"/>
          <p:cNvSpPr>
            <a:spLocks noGrp="1"/>
          </p:cNvSpPr>
          <p:nvPr>
            <p:ph idx="1"/>
          </p:nvPr>
        </p:nvSpPr>
        <p:spPr>
          <a:xfrm>
            <a:off x="457200" y="1828800"/>
            <a:ext cx="7391400" cy="4297364"/>
          </a:xfrm>
        </p:spPr>
        <p:txBody>
          <a:bodyPr/>
          <a:lstStyle/>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sz="18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51991"/>
            <a:ext cx="2851061" cy="1509385"/>
          </a:xfrm>
          <a:prstGeom prst="rect">
            <a:avLst/>
          </a:prstGeom>
        </p:spPr>
      </p:pic>
      <p:sp>
        <p:nvSpPr>
          <p:cNvPr id="9" name="Equal 8"/>
          <p:cNvSpPr/>
          <p:nvPr/>
        </p:nvSpPr>
        <p:spPr>
          <a:xfrm>
            <a:off x="4016188" y="34358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2" descr="\\fozzie\public\engpub\books (in progress)\Markel, Technical Communication, 11e\Text Permissions\Replacement figures\Figure 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71574"/>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73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2400" dirty="0">
                <a:solidFill>
                  <a:srgbClr val="4F6228"/>
                </a:solidFill>
              </a:rPr>
              <a:t>(cont’d)</a:t>
            </a:r>
            <a:r>
              <a:rPr lang="en-US" sz="3600" dirty="0">
                <a:solidFill>
                  <a:srgbClr val="4F6228"/>
                </a:solidFill>
              </a:rPr>
              <a:t>: </a:t>
            </a:r>
            <a:r>
              <a:rPr lang="en-US" sz="3600" dirty="0" smtClean="0"/>
              <a:t>General-purpose tablets meet our other security criteria</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16</a:t>
            </a:fld>
            <a:endParaRPr lang="en-US" dirty="0"/>
          </a:p>
        </p:txBody>
      </p:sp>
      <p:sp>
        <p:nvSpPr>
          <p:cNvPr id="2" name="Content Placeholder 1"/>
          <p:cNvSpPr>
            <a:spLocks noGrp="1"/>
          </p:cNvSpPr>
          <p:nvPr>
            <p:ph idx="1"/>
          </p:nvPr>
        </p:nvSpPr>
        <p:spPr>
          <a:xfrm>
            <a:off x="457200" y="1828800"/>
            <a:ext cx="7391400" cy="4297364"/>
          </a:xfrm>
        </p:spPr>
        <p:txBody>
          <a:bodyPr/>
          <a:lstStyle/>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pPr marL="0" indent="0">
              <a:buNone/>
            </a:pPr>
            <a:endParaRPr lang="en-US"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51991"/>
            <a:ext cx="2851061" cy="1509385"/>
          </a:xfrm>
          <a:prstGeom prst="rect">
            <a:avLst/>
          </a:prstGeom>
        </p:spPr>
      </p:pic>
      <p:sp>
        <p:nvSpPr>
          <p:cNvPr id="9" name="Equal 8"/>
          <p:cNvSpPr/>
          <p:nvPr/>
        </p:nvSpPr>
        <p:spPr>
          <a:xfrm>
            <a:off x="4016188" y="34358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2" y="2509870"/>
            <a:ext cx="3900186" cy="2593624"/>
          </a:xfrm>
          <a:prstGeom prst="rect">
            <a:avLst/>
          </a:prstGeom>
        </p:spPr>
      </p:pic>
      <p:pic>
        <p:nvPicPr>
          <p:cNvPr id="11" name="Picture 2" descr="\\fozzie\public\engpub\books (in progress)\Markel, Technical Communication, 11e\Text Permissions\Replacement figures\Figure 6.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71574"/>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77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2400" dirty="0">
                <a:solidFill>
                  <a:srgbClr val="4F6228"/>
                </a:solidFill>
              </a:rPr>
              <a:t>(cont’d)</a:t>
            </a:r>
            <a:r>
              <a:rPr lang="en-US" sz="3600" dirty="0">
                <a:solidFill>
                  <a:srgbClr val="4F6228"/>
                </a:solidFill>
              </a:rPr>
              <a:t>:</a:t>
            </a:r>
            <a:r>
              <a:rPr lang="en-US" sz="2400" dirty="0">
                <a:solidFill>
                  <a:srgbClr val="4F6228"/>
                </a:solidFill>
              </a:rPr>
              <a:t> </a:t>
            </a:r>
            <a:r>
              <a:rPr lang="en-US" sz="3600" dirty="0" smtClean="0"/>
              <a:t>General-purpose tablets </a:t>
            </a:r>
            <a:r>
              <a:rPr lang="en-US" sz="3600" i="1" dirty="0" smtClean="0"/>
              <a:t>might</a:t>
            </a:r>
            <a:r>
              <a:rPr lang="en-US" sz="3600" dirty="0" smtClean="0"/>
              <a:t> meet our disinfection criterion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17</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47" y="3044682"/>
            <a:ext cx="2286000" cy="1524000"/>
          </a:xfrm>
          <a:prstGeom prst="rect">
            <a:avLst/>
          </a:prstGeom>
        </p:spPr>
      </p:pic>
      <p:sp>
        <p:nvSpPr>
          <p:cNvPr id="13" name="Equal 12"/>
          <p:cNvSpPr/>
          <p:nvPr/>
        </p:nvSpPr>
        <p:spPr>
          <a:xfrm>
            <a:off x="4016188" y="34358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980329" y="2850327"/>
            <a:ext cx="914400" cy="2215991"/>
          </a:xfrm>
          <a:prstGeom prst="rect">
            <a:avLst/>
          </a:prstGeom>
          <a:noFill/>
        </p:spPr>
        <p:txBody>
          <a:bodyPr wrap="square" rtlCol="0">
            <a:spAutoFit/>
          </a:bodyPr>
          <a:lstStyle/>
          <a:p>
            <a:r>
              <a:rPr lang="en-US" sz="13800" dirty="0" smtClean="0">
                <a:solidFill>
                  <a:srgbClr val="FF0000"/>
                </a:solidFill>
              </a:rPr>
              <a:t>?</a:t>
            </a:r>
            <a:endParaRPr lang="en-US" sz="11500" dirty="0">
              <a:solidFill>
                <a:srgbClr val="FF0000"/>
              </a:solidFill>
            </a:endParaRPr>
          </a:p>
        </p:txBody>
      </p:sp>
      <p:pic>
        <p:nvPicPr>
          <p:cNvPr id="11" name="Picture 2" descr="\\fozzie\public\engpub\books (in progress)\Markel, Technical Communication, 11e\Text Permissions\Replacement figures\Figure 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71574"/>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89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2400" dirty="0">
                <a:solidFill>
                  <a:srgbClr val="4F6228"/>
                </a:solidFill>
              </a:rPr>
              <a:t>(cont’d)</a:t>
            </a:r>
            <a:r>
              <a:rPr lang="en-US" sz="3600" dirty="0">
                <a:solidFill>
                  <a:srgbClr val="4F6228"/>
                </a:solidFill>
              </a:rPr>
              <a:t>: </a:t>
            </a:r>
            <a:r>
              <a:rPr lang="en-US" sz="3600" dirty="0" smtClean="0"/>
              <a:t>General-purpose tablets </a:t>
            </a:r>
            <a:r>
              <a:rPr lang="en-US" sz="3600" i="1" dirty="0" smtClean="0"/>
              <a:t>might</a:t>
            </a:r>
            <a:r>
              <a:rPr lang="en-US" sz="3600" dirty="0" smtClean="0"/>
              <a:t> meet our durability criterion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18</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sz="1800" dirty="0"/>
          </a:p>
        </p:txBody>
      </p:sp>
      <p:sp>
        <p:nvSpPr>
          <p:cNvPr id="13" name="Equal 12"/>
          <p:cNvSpPr/>
          <p:nvPr/>
        </p:nvSpPr>
        <p:spPr>
          <a:xfrm>
            <a:off x="4016188" y="34358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892451" y="2871574"/>
            <a:ext cx="914400" cy="2215991"/>
          </a:xfrm>
          <a:prstGeom prst="rect">
            <a:avLst/>
          </a:prstGeom>
          <a:noFill/>
        </p:spPr>
        <p:txBody>
          <a:bodyPr wrap="square" rtlCol="0">
            <a:spAutoFit/>
          </a:bodyPr>
          <a:lstStyle/>
          <a:p>
            <a:r>
              <a:rPr lang="en-US" sz="13800" dirty="0" smtClean="0">
                <a:solidFill>
                  <a:srgbClr val="FF0000"/>
                </a:solidFill>
              </a:rPr>
              <a:t>?</a:t>
            </a:r>
            <a:endParaRPr lang="en-US" sz="11500" dirty="0">
              <a:solidFill>
                <a:srgbClr val="FF0000"/>
              </a:solidFill>
            </a:endParaRPr>
          </a:p>
        </p:txBody>
      </p:sp>
      <p:pic>
        <p:nvPicPr>
          <p:cNvPr id="11" name="Picture 2" descr="\\fozzie\public\engpub\books (in progress)\Markel, Technical Communication, 11e\Text Permissions\Replacement figures\Ch 21 PPT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14600"/>
            <a:ext cx="2794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zzie\public\engpub\books (in progress)\Markel, Technical Communication, 11e\Text Permissions\Replacement figures\Figure 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71574"/>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1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2.4 </a:t>
            </a:r>
            <a:r>
              <a:rPr lang="en-US" sz="3600" dirty="0">
                <a:solidFill>
                  <a:srgbClr val="4F6228"/>
                </a:solidFill>
              </a:rPr>
              <a:t>Results </a:t>
            </a:r>
            <a:r>
              <a:rPr lang="en-US" sz="2400" dirty="0">
                <a:solidFill>
                  <a:srgbClr val="4F6228"/>
                </a:solidFill>
              </a:rPr>
              <a:t>(cont’d)</a:t>
            </a:r>
            <a:r>
              <a:rPr lang="en-US" sz="3600" dirty="0">
                <a:solidFill>
                  <a:srgbClr val="4F6228"/>
                </a:solidFill>
              </a:rPr>
              <a:t>: </a:t>
            </a:r>
            <a:r>
              <a:rPr lang="en-US" sz="3600" dirty="0" smtClean="0"/>
              <a:t>General-purpose tablets </a:t>
            </a:r>
            <a:r>
              <a:rPr lang="en-US" sz="3600" i="1" dirty="0" smtClean="0"/>
              <a:t>might</a:t>
            </a:r>
            <a:r>
              <a:rPr lang="en-US" sz="3600" dirty="0" smtClean="0"/>
              <a:t> meet our battery criterion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19</a:t>
            </a:fld>
            <a:endParaRPr lang="en-US" dirty="0"/>
          </a:p>
        </p:txBody>
      </p:sp>
      <p:sp>
        <p:nvSpPr>
          <p:cNvPr id="2" name="Content Placeholder 1"/>
          <p:cNvSpPr>
            <a:spLocks noGrp="1"/>
          </p:cNvSpPr>
          <p:nvPr>
            <p:ph idx="1"/>
          </p:nvPr>
        </p:nvSpPr>
        <p:spPr>
          <a:xfrm>
            <a:off x="381000" y="1744330"/>
            <a:ext cx="3505200" cy="4351669"/>
          </a:xfrm>
        </p:spPr>
        <p:txBody>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sz="1800" dirty="0"/>
          </a:p>
        </p:txBody>
      </p:sp>
      <p:sp>
        <p:nvSpPr>
          <p:cNvPr id="13" name="Equal 12"/>
          <p:cNvSpPr/>
          <p:nvPr/>
        </p:nvSpPr>
        <p:spPr>
          <a:xfrm>
            <a:off x="4038600" y="343581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962400" y="2795065"/>
            <a:ext cx="914400" cy="2215991"/>
          </a:xfrm>
          <a:prstGeom prst="rect">
            <a:avLst/>
          </a:prstGeom>
          <a:noFill/>
        </p:spPr>
        <p:txBody>
          <a:bodyPr wrap="square" rtlCol="0">
            <a:spAutoFit/>
          </a:bodyPr>
          <a:lstStyle/>
          <a:p>
            <a:r>
              <a:rPr lang="en-US" sz="13800" dirty="0" smtClean="0">
                <a:solidFill>
                  <a:srgbClr val="FF0000"/>
                </a:solidFill>
              </a:rPr>
              <a:t>?</a:t>
            </a:r>
            <a:endParaRPr lang="en-US" sz="11500" dirty="0">
              <a:solidFill>
                <a:srgbClr val="FF0000"/>
              </a:solidFill>
            </a:endParaRPr>
          </a:p>
        </p:txBody>
      </p:sp>
      <p:pic>
        <p:nvPicPr>
          <p:cNvPr id="12" name="Picture 2" descr="\\fozzie\public\engpub\books (in progress)\Markel, Technical Communication, 11e\Text Permissions\Replacement figures\Figure 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71574"/>
            <a:ext cx="3134732"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ozzie\public\engpub\books (in progress)\Markel, Technical Communication, 11e\Art Permissions\Art\High Res Art Files\battery.jpg"/>
          <p:cNvPicPr>
            <a:picLocks noChangeAspect="1" noChangeArrowheads="1"/>
          </p:cNvPicPr>
          <p:nvPr/>
        </p:nvPicPr>
        <p:blipFill>
          <a:blip r:embed="rId4" cstate="print">
            <a:clrChange>
              <a:clrFrom>
                <a:srgbClr val="2E2925"/>
              </a:clrFrom>
              <a:clrTo>
                <a:srgbClr val="2E2925">
                  <a:alpha val="0"/>
                </a:srgbClr>
              </a:clrTo>
            </a:clrChange>
            <a:extLst>
              <a:ext uri="{28A0092B-C50C-407E-A947-70E740481C1C}">
                <a14:useLocalDpi xmlns:a14="http://schemas.microsoft.com/office/drawing/2010/main" val="0"/>
              </a:ext>
            </a:extLst>
          </a:blip>
          <a:srcRect/>
          <a:stretch>
            <a:fillRect/>
          </a:stretch>
        </p:blipFill>
        <p:spPr bwMode="auto">
          <a:xfrm>
            <a:off x="838200" y="2819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5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t>Recommendation Report Outline</a:t>
            </a:r>
          </a:p>
        </p:txBody>
      </p:sp>
      <p:sp>
        <p:nvSpPr>
          <p:cNvPr id="3" name="Content Placeholder 2"/>
          <p:cNvSpPr>
            <a:spLocks noGrp="1"/>
          </p:cNvSpPr>
          <p:nvPr>
            <p:ph idx="1"/>
          </p:nvPr>
        </p:nvSpPr>
        <p:spPr>
          <a:xfrm>
            <a:off x="990600" y="1828801"/>
            <a:ext cx="7696200" cy="4525963"/>
          </a:xfrm>
        </p:spPr>
        <p:txBody>
          <a:bodyPr>
            <a:normAutofit/>
          </a:bodyPr>
          <a:lstStyle/>
          <a:p>
            <a:pPr marL="514350" indent="-514350" eaLnBrk="1" hangingPunct="1">
              <a:lnSpc>
                <a:spcPct val="80000"/>
              </a:lnSpc>
              <a:buFont typeface="Calibri" pitchFamily="34" charset="0"/>
              <a:buAutoNum type="arabicPeriod"/>
            </a:pPr>
            <a:r>
              <a:rPr lang="en-US" sz="3600" dirty="0" smtClean="0"/>
              <a:t>Introduction</a:t>
            </a:r>
          </a:p>
          <a:p>
            <a:pPr marL="514350" indent="-514350" eaLnBrk="1" hangingPunct="1">
              <a:lnSpc>
                <a:spcPct val="80000"/>
              </a:lnSpc>
              <a:buFont typeface="Calibri" pitchFamily="34" charset="0"/>
              <a:buAutoNum type="arabicPeriod"/>
            </a:pPr>
            <a:r>
              <a:rPr lang="en-US" sz="3600" dirty="0" smtClean="0"/>
              <a:t>Major Results</a:t>
            </a:r>
          </a:p>
          <a:p>
            <a:pPr marL="914400" lvl="1" indent="-514350" eaLnBrk="1" hangingPunct="1">
              <a:lnSpc>
                <a:spcPct val="80000"/>
              </a:lnSpc>
              <a:buFont typeface="Arial" charset="0"/>
              <a:buNone/>
            </a:pPr>
            <a:r>
              <a:rPr lang="en-US" sz="3200" dirty="0" smtClean="0"/>
              <a:t>2.1 Clinical-staff knowledge and attitudes</a:t>
            </a:r>
          </a:p>
          <a:p>
            <a:pPr marL="914400" lvl="1" indent="-514350" eaLnBrk="1" hangingPunct="1">
              <a:lnSpc>
                <a:spcPct val="80000"/>
              </a:lnSpc>
              <a:buFont typeface="Arial" charset="0"/>
              <a:buNone/>
            </a:pPr>
            <a:r>
              <a:rPr lang="en-US" sz="3200" dirty="0" smtClean="0"/>
              <a:t>2.2 BYOD v. hospital-owned model</a:t>
            </a:r>
          </a:p>
          <a:p>
            <a:pPr marL="914400" lvl="1" indent="-514350" eaLnBrk="1" hangingPunct="1">
              <a:lnSpc>
                <a:spcPct val="80000"/>
              </a:lnSpc>
              <a:buFont typeface="Arial" charset="0"/>
              <a:buNone/>
            </a:pPr>
            <a:r>
              <a:rPr lang="en-US" sz="3200" dirty="0" smtClean="0"/>
              <a:t>2.3 Determining criteria</a:t>
            </a:r>
          </a:p>
          <a:p>
            <a:pPr marL="914400" lvl="1" indent="-514350" eaLnBrk="1" hangingPunct="1">
              <a:lnSpc>
                <a:spcPct val="80000"/>
              </a:lnSpc>
              <a:buFont typeface="Arial" charset="0"/>
              <a:buNone/>
            </a:pPr>
            <a:r>
              <a:rPr lang="en-US" sz="3200" dirty="0" smtClean="0"/>
              <a:t>2.4 Assessing tablets</a:t>
            </a:r>
          </a:p>
          <a:p>
            <a:pPr marL="514350" indent="-514350" eaLnBrk="1" hangingPunct="1">
              <a:lnSpc>
                <a:spcPct val="80000"/>
              </a:lnSpc>
              <a:buFont typeface="Calibri" pitchFamily="34" charset="0"/>
              <a:buAutoNum type="arabicPeriod"/>
            </a:pPr>
            <a:r>
              <a:rPr lang="en-US" sz="3600" dirty="0" smtClean="0"/>
              <a:t>Conclusions</a:t>
            </a:r>
          </a:p>
          <a:p>
            <a:pPr marL="514350" indent="-514350" eaLnBrk="1" hangingPunct="1">
              <a:lnSpc>
                <a:spcPct val="80000"/>
              </a:lnSpc>
              <a:buFont typeface="Calibri" pitchFamily="34" charset="0"/>
              <a:buAutoNum type="arabicPeriod"/>
            </a:pPr>
            <a:r>
              <a:rPr lang="en-US" sz="3600" dirty="0" smtClean="0"/>
              <a:t>Recommendation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a:t>
            </a:fld>
            <a:endParaRPr lang="en-US" dirty="0"/>
          </a:p>
        </p:txBody>
      </p:sp>
      <p:sp>
        <p:nvSpPr>
          <p:cNvPr id="7" name="Pentagon 6"/>
          <p:cNvSpPr/>
          <p:nvPr/>
        </p:nvSpPr>
        <p:spPr>
          <a:xfrm>
            <a:off x="304800" y="1828800"/>
            <a:ext cx="685800" cy="381000"/>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t>Recommendation Report Outline</a:t>
            </a:r>
          </a:p>
        </p:txBody>
      </p:sp>
      <p:sp>
        <p:nvSpPr>
          <p:cNvPr id="3" name="Content Placeholder 2"/>
          <p:cNvSpPr>
            <a:spLocks noGrp="1"/>
          </p:cNvSpPr>
          <p:nvPr>
            <p:ph idx="1"/>
          </p:nvPr>
        </p:nvSpPr>
        <p:spPr>
          <a:xfrm>
            <a:off x="990600" y="1828801"/>
            <a:ext cx="7696200" cy="4525963"/>
          </a:xfrm>
        </p:spPr>
        <p:txBody>
          <a:bodyPr>
            <a:normAutofit/>
          </a:bodyPr>
          <a:lstStyle/>
          <a:p>
            <a:pPr marL="514350" indent="-514350" eaLnBrk="1" hangingPunct="1">
              <a:lnSpc>
                <a:spcPct val="80000"/>
              </a:lnSpc>
              <a:buFont typeface="Calibri" pitchFamily="34" charset="0"/>
              <a:buAutoNum type="arabicPeriod"/>
            </a:pPr>
            <a:r>
              <a:rPr lang="en-US" sz="3600" dirty="0" smtClean="0"/>
              <a:t>Introduction</a:t>
            </a:r>
          </a:p>
          <a:p>
            <a:pPr marL="514350" indent="-514350" eaLnBrk="1" hangingPunct="1">
              <a:lnSpc>
                <a:spcPct val="80000"/>
              </a:lnSpc>
              <a:buFont typeface="Calibri" pitchFamily="34" charset="0"/>
              <a:buAutoNum type="arabicPeriod"/>
            </a:pPr>
            <a:r>
              <a:rPr lang="en-US" sz="3600" dirty="0" smtClean="0"/>
              <a:t>Major Results</a:t>
            </a:r>
          </a:p>
          <a:p>
            <a:pPr marL="914400" lvl="1" indent="-514350" eaLnBrk="1" hangingPunct="1">
              <a:lnSpc>
                <a:spcPct val="80000"/>
              </a:lnSpc>
              <a:buFont typeface="Arial" charset="0"/>
              <a:buNone/>
            </a:pPr>
            <a:r>
              <a:rPr lang="en-US" sz="3200" dirty="0" smtClean="0"/>
              <a:t>2.1 Clinical-staff knowledge and attitudes</a:t>
            </a:r>
          </a:p>
          <a:p>
            <a:pPr marL="914400" lvl="1" indent="-514350" eaLnBrk="1" hangingPunct="1">
              <a:lnSpc>
                <a:spcPct val="80000"/>
              </a:lnSpc>
              <a:buFont typeface="Arial" charset="0"/>
              <a:buNone/>
            </a:pPr>
            <a:r>
              <a:rPr lang="en-US" sz="3200" dirty="0" smtClean="0"/>
              <a:t>2.2 BYOD v. hospital-owned model</a:t>
            </a:r>
          </a:p>
          <a:p>
            <a:pPr marL="914400" lvl="1" indent="-514350" eaLnBrk="1" hangingPunct="1">
              <a:lnSpc>
                <a:spcPct val="80000"/>
              </a:lnSpc>
              <a:buFont typeface="Arial" charset="0"/>
              <a:buNone/>
            </a:pPr>
            <a:r>
              <a:rPr lang="en-US" sz="3200" dirty="0" smtClean="0"/>
              <a:t>2.3 Determining criteria</a:t>
            </a:r>
          </a:p>
          <a:p>
            <a:pPr marL="914400" lvl="1" indent="-514350" eaLnBrk="1" hangingPunct="1">
              <a:lnSpc>
                <a:spcPct val="80000"/>
              </a:lnSpc>
              <a:buFont typeface="Arial" charset="0"/>
              <a:buNone/>
            </a:pPr>
            <a:r>
              <a:rPr lang="en-US" sz="3200" dirty="0" smtClean="0"/>
              <a:t>2.4 Assessing tablets</a:t>
            </a:r>
          </a:p>
          <a:p>
            <a:pPr marL="514350" indent="-514350" eaLnBrk="1" hangingPunct="1">
              <a:lnSpc>
                <a:spcPct val="80000"/>
              </a:lnSpc>
              <a:buFont typeface="Calibri" pitchFamily="34" charset="0"/>
              <a:buAutoNum type="arabicPeriod"/>
            </a:pPr>
            <a:r>
              <a:rPr lang="en-US" sz="3600" dirty="0" smtClean="0"/>
              <a:t>Conclusions</a:t>
            </a:r>
          </a:p>
          <a:p>
            <a:pPr marL="514350" indent="-514350" eaLnBrk="1" hangingPunct="1">
              <a:lnSpc>
                <a:spcPct val="80000"/>
              </a:lnSpc>
              <a:buFont typeface="Calibri" pitchFamily="34" charset="0"/>
              <a:buAutoNum type="arabicPeriod"/>
            </a:pPr>
            <a:r>
              <a:rPr lang="en-US" sz="3600" dirty="0" smtClean="0"/>
              <a:t>Recommendation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20</a:t>
            </a:fld>
            <a:endParaRPr lang="en-US" dirty="0"/>
          </a:p>
        </p:txBody>
      </p:sp>
      <p:sp>
        <p:nvSpPr>
          <p:cNvPr id="7" name="Pentagon 6"/>
          <p:cNvSpPr/>
          <p:nvPr/>
        </p:nvSpPr>
        <p:spPr>
          <a:xfrm>
            <a:off x="342900" y="4953000"/>
            <a:ext cx="685800" cy="381000"/>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10731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3. Conclusions: </a:t>
            </a:r>
            <a:r>
              <a:rPr lang="en-US" sz="3600" dirty="0"/>
              <a:t>Clinical staff </a:t>
            </a:r>
            <a:r>
              <a:rPr lang="en-US" sz="3600" dirty="0" smtClean="0"/>
              <a:t>who own tablets want </a:t>
            </a:r>
            <a:r>
              <a:rPr lang="en-US" sz="3600" dirty="0"/>
              <a:t>to use </a:t>
            </a:r>
            <a:r>
              <a:rPr lang="en-US" sz="3600" dirty="0" smtClean="0"/>
              <a:t>tablets at work</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21</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p:txBody>
      </p:sp>
      <p:sp>
        <p:nvSpPr>
          <p:cNvPr id="13" name="Equal 12"/>
          <p:cNvSpPr/>
          <p:nvPr/>
        </p:nvSpPr>
        <p:spPr>
          <a:xfrm>
            <a:off x="4016188" y="34358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91" y="2895600"/>
            <a:ext cx="3208420" cy="1828799"/>
          </a:xfrm>
          <a:prstGeom prst="rect">
            <a:avLst/>
          </a:prstGeom>
        </p:spPr>
      </p:pic>
      <p:sp>
        <p:nvSpPr>
          <p:cNvPr id="8" name="TextBox 7"/>
          <p:cNvSpPr txBox="1"/>
          <p:nvPr/>
        </p:nvSpPr>
        <p:spPr>
          <a:xfrm>
            <a:off x="5334000" y="3339015"/>
            <a:ext cx="2546931" cy="1107996"/>
          </a:xfrm>
          <a:prstGeom prst="rect">
            <a:avLst/>
          </a:prstGeom>
          <a:noFill/>
        </p:spPr>
        <p:txBody>
          <a:bodyPr wrap="square" rtlCol="0">
            <a:spAutoFit/>
          </a:bodyPr>
          <a:lstStyle/>
          <a:p>
            <a:r>
              <a:rPr lang="en-US" sz="6600" b="1" dirty="0" smtClean="0">
                <a:solidFill>
                  <a:srgbClr val="00B050"/>
                </a:solidFill>
              </a:rPr>
              <a:t>YES</a:t>
            </a:r>
            <a:endParaRPr lang="en-US" sz="6600" b="1" dirty="0">
              <a:solidFill>
                <a:srgbClr val="00B050"/>
              </a:solidFill>
            </a:endParaRPr>
          </a:p>
        </p:txBody>
      </p:sp>
    </p:spTree>
    <p:extLst>
      <p:ext uri="{BB962C8B-B14F-4D97-AF65-F5344CB8AC3E}">
        <p14:creationId xmlns:p14="http://schemas.microsoft.com/office/powerpoint/2010/main" val="1094081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3. Conclusions </a:t>
            </a:r>
            <a:r>
              <a:rPr lang="en-US" sz="2400" dirty="0" smtClean="0">
                <a:solidFill>
                  <a:srgbClr val="4F6228"/>
                </a:solidFill>
              </a:rPr>
              <a:t>(cont’d)</a:t>
            </a:r>
            <a:r>
              <a:rPr lang="en-US" sz="3600" dirty="0" smtClean="0">
                <a:solidFill>
                  <a:srgbClr val="4F6228"/>
                </a:solidFill>
              </a:rPr>
              <a:t>: </a:t>
            </a:r>
            <a:r>
              <a:rPr lang="en-US" sz="3600" dirty="0" smtClean="0"/>
              <a:t>The hospital-supplied model is preferable </a:t>
            </a:r>
            <a:r>
              <a:rPr lang="en-US" sz="3600" dirty="0"/>
              <a:t>to </a:t>
            </a:r>
            <a:r>
              <a:rPr lang="en-US" sz="3600" dirty="0" smtClean="0"/>
              <a:t>BYOD</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22</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pPr marL="0" indent="0">
              <a:buNone/>
            </a:pPr>
            <a:endParaRPr lang="en-US" sz="1800" dirty="0"/>
          </a:p>
        </p:txBody>
      </p:sp>
      <p:graphicFrame>
        <p:nvGraphicFramePr>
          <p:cNvPr id="11" name="Content Placeholder 7"/>
          <p:cNvGraphicFramePr>
            <a:graphicFrameLocks/>
          </p:cNvGraphicFramePr>
          <p:nvPr>
            <p:extLst>
              <p:ext uri="{D42A27DB-BD31-4B8C-83A1-F6EECF244321}">
                <p14:modId xmlns:p14="http://schemas.microsoft.com/office/powerpoint/2010/main" val="4268410131"/>
              </p:ext>
            </p:extLst>
          </p:nvPr>
        </p:nvGraphicFramePr>
        <p:xfrm>
          <a:off x="-274278" y="3810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7283824" y="4038600"/>
            <a:ext cx="304800" cy="457200"/>
          </a:xfrm>
          <a:prstGeom prst="line">
            <a:avLst/>
          </a:prstGeom>
          <a:ln w="12700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V="1">
            <a:off x="7566212" y="3312459"/>
            <a:ext cx="609600" cy="1219200"/>
          </a:xfrm>
          <a:prstGeom prst="line">
            <a:avLst/>
          </a:prstGeom>
          <a:ln w="127000">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7071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solidFill>
                  <a:srgbClr val="4F6228"/>
                </a:solidFill>
              </a:rPr>
              <a:t>3. Conclusions </a:t>
            </a:r>
            <a:r>
              <a:rPr lang="en-US" sz="3600" dirty="0" smtClean="0">
                <a:solidFill>
                  <a:srgbClr val="0070C0"/>
                </a:solidFill>
              </a:rPr>
              <a:t>Medical-grade tablets </a:t>
            </a:r>
            <a:r>
              <a:rPr lang="en-US" sz="3600" i="1" dirty="0" smtClean="0">
                <a:solidFill>
                  <a:srgbClr val="0070C0"/>
                </a:solidFill>
              </a:rPr>
              <a:t>would</a:t>
            </a:r>
            <a:r>
              <a:rPr lang="en-US" sz="3600" dirty="0" smtClean="0">
                <a:solidFill>
                  <a:srgbClr val="0070C0"/>
                </a:solidFill>
              </a:rPr>
              <a:t> work; general-purpose ones </a:t>
            </a:r>
            <a:r>
              <a:rPr lang="en-US" sz="3600" i="1" dirty="0" smtClean="0">
                <a:solidFill>
                  <a:srgbClr val="0070C0"/>
                </a:solidFill>
              </a:rPr>
              <a:t>might</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23</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pPr marL="0" indent="0">
              <a:buNone/>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140" y="1752600"/>
            <a:ext cx="2462060" cy="1850790"/>
          </a:xfrm>
          <a:prstGeom prst="rect">
            <a:avLst/>
          </a:prstGeom>
        </p:spPr>
      </p:pic>
      <p:sp>
        <p:nvSpPr>
          <p:cNvPr id="11" name="TextBox 10"/>
          <p:cNvSpPr txBox="1"/>
          <p:nvPr/>
        </p:nvSpPr>
        <p:spPr>
          <a:xfrm>
            <a:off x="2286000" y="4401910"/>
            <a:ext cx="914400" cy="1862048"/>
          </a:xfrm>
          <a:prstGeom prst="rect">
            <a:avLst/>
          </a:prstGeom>
          <a:noFill/>
        </p:spPr>
        <p:txBody>
          <a:bodyPr wrap="square" rtlCol="0">
            <a:spAutoFit/>
          </a:bodyPr>
          <a:lstStyle/>
          <a:p>
            <a:r>
              <a:rPr lang="en-US" sz="11500" b="1" dirty="0" smtClean="0">
                <a:solidFill>
                  <a:srgbClr val="FF0000"/>
                </a:solidFill>
              </a:rPr>
              <a:t>?</a:t>
            </a:r>
            <a:endParaRPr lang="en-US" sz="11500" b="1" dirty="0">
              <a:solidFill>
                <a:srgbClr val="FF0000"/>
              </a:solidFill>
            </a:endParaRPr>
          </a:p>
        </p:txBody>
      </p:sp>
      <p:cxnSp>
        <p:nvCxnSpPr>
          <p:cNvPr id="16" name="Straight Connector 15"/>
          <p:cNvCxnSpPr/>
          <p:nvPr/>
        </p:nvCxnSpPr>
        <p:spPr>
          <a:xfrm>
            <a:off x="2438400" y="3285128"/>
            <a:ext cx="304800" cy="457200"/>
          </a:xfrm>
          <a:prstGeom prst="line">
            <a:avLst/>
          </a:prstGeom>
          <a:ln w="127000">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V="1">
            <a:off x="2743200" y="2512524"/>
            <a:ext cx="609600" cy="1219200"/>
          </a:xfrm>
          <a:prstGeom prst="line">
            <a:avLst/>
          </a:prstGeom>
          <a:ln w="127000">
            <a:solidFill>
              <a:srgbClr val="00B050"/>
            </a:solidFill>
          </a:ln>
        </p:spPr>
        <p:style>
          <a:lnRef idx="1">
            <a:schemeClr val="accent3"/>
          </a:lnRef>
          <a:fillRef idx="0">
            <a:schemeClr val="accent3"/>
          </a:fillRef>
          <a:effectRef idx="0">
            <a:schemeClr val="accent3"/>
          </a:effectRef>
          <a:fontRef idx="minor">
            <a:schemeClr val="tx1"/>
          </a:fontRef>
        </p:style>
      </p:cxnSp>
      <p:pic>
        <p:nvPicPr>
          <p:cNvPr id="13" name="Picture 2" descr="\\fozzie\public\engpub\books (in progress)\Markel, Technical Communication, 11e\Text Permissions\Replacement figures\Figure 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752850"/>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68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t>Recommendation Report Outline</a:t>
            </a:r>
          </a:p>
        </p:txBody>
      </p:sp>
      <p:sp>
        <p:nvSpPr>
          <p:cNvPr id="3" name="Content Placeholder 2"/>
          <p:cNvSpPr>
            <a:spLocks noGrp="1"/>
          </p:cNvSpPr>
          <p:nvPr>
            <p:ph idx="1"/>
          </p:nvPr>
        </p:nvSpPr>
        <p:spPr>
          <a:xfrm>
            <a:off x="990600" y="1828801"/>
            <a:ext cx="7696200" cy="4525963"/>
          </a:xfrm>
        </p:spPr>
        <p:txBody>
          <a:bodyPr>
            <a:normAutofit/>
          </a:bodyPr>
          <a:lstStyle/>
          <a:p>
            <a:pPr marL="514350" indent="-514350" eaLnBrk="1" hangingPunct="1">
              <a:lnSpc>
                <a:spcPct val="80000"/>
              </a:lnSpc>
              <a:buFont typeface="Calibri" pitchFamily="34" charset="0"/>
              <a:buAutoNum type="arabicPeriod"/>
            </a:pPr>
            <a:r>
              <a:rPr lang="en-US" sz="3600" dirty="0" smtClean="0"/>
              <a:t>Introduction</a:t>
            </a:r>
          </a:p>
          <a:p>
            <a:pPr marL="514350" indent="-514350" eaLnBrk="1" hangingPunct="1">
              <a:lnSpc>
                <a:spcPct val="80000"/>
              </a:lnSpc>
              <a:buFont typeface="Calibri" pitchFamily="34" charset="0"/>
              <a:buAutoNum type="arabicPeriod"/>
            </a:pPr>
            <a:r>
              <a:rPr lang="en-US" sz="3600" dirty="0" smtClean="0"/>
              <a:t>Major Results</a:t>
            </a:r>
          </a:p>
          <a:p>
            <a:pPr marL="914400" lvl="1" indent="-514350" eaLnBrk="1" hangingPunct="1">
              <a:lnSpc>
                <a:spcPct val="80000"/>
              </a:lnSpc>
              <a:buFont typeface="Arial" charset="0"/>
              <a:buNone/>
            </a:pPr>
            <a:r>
              <a:rPr lang="en-US" sz="3200" dirty="0" smtClean="0"/>
              <a:t>2.1 Clinical-staff knowledge and attitudes</a:t>
            </a:r>
          </a:p>
          <a:p>
            <a:pPr marL="914400" lvl="1" indent="-514350" eaLnBrk="1" hangingPunct="1">
              <a:lnSpc>
                <a:spcPct val="80000"/>
              </a:lnSpc>
              <a:buFont typeface="Arial" charset="0"/>
              <a:buNone/>
            </a:pPr>
            <a:r>
              <a:rPr lang="en-US" sz="3200" dirty="0" smtClean="0"/>
              <a:t>2.2 BYOD v. hospital-owned model</a:t>
            </a:r>
          </a:p>
          <a:p>
            <a:pPr marL="914400" lvl="1" indent="-514350" eaLnBrk="1" hangingPunct="1">
              <a:lnSpc>
                <a:spcPct val="80000"/>
              </a:lnSpc>
              <a:buFont typeface="Arial" charset="0"/>
              <a:buNone/>
            </a:pPr>
            <a:r>
              <a:rPr lang="en-US" sz="3200" dirty="0" smtClean="0"/>
              <a:t>2.3 Determining criteria</a:t>
            </a:r>
          </a:p>
          <a:p>
            <a:pPr marL="914400" lvl="1" indent="-514350" eaLnBrk="1" hangingPunct="1">
              <a:lnSpc>
                <a:spcPct val="80000"/>
              </a:lnSpc>
              <a:buFont typeface="Arial" charset="0"/>
              <a:buNone/>
            </a:pPr>
            <a:r>
              <a:rPr lang="en-US" sz="3200" dirty="0" smtClean="0"/>
              <a:t>2.4 Assessing tablets</a:t>
            </a:r>
          </a:p>
          <a:p>
            <a:pPr marL="514350" indent="-514350" eaLnBrk="1" hangingPunct="1">
              <a:lnSpc>
                <a:spcPct val="80000"/>
              </a:lnSpc>
              <a:buFont typeface="Calibri" pitchFamily="34" charset="0"/>
              <a:buAutoNum type="arabicPeriod"/>
            </a:pPr>
            <a:r>
              <a:rPr lang="en-US" sz="3600" dirty="0" smtClean="0"/>
              <a:t>Conclusions</a:t>
            </a:r>
          </a:p>
          <a:p>
            <a:pPr marL="514350" indent="-514350" eaLnBrk="1" hangingPunct="1">
              <a:lnSpc>
                <a:spcPct val="80000"/>
              </a:lnSpc>
              <a:buFont typeface="Calibri" pitchFamily="34" charset="0"/>
              <a:buAutoNum type="arabicPeriod"/>
            </a:pPr>
            <a:r>
              <a:rPr lang="en-US" sz="3600" dirty="0" smtClean="0"/>
              <a:t>Recommendation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24</a:t>
            </a:fld>
            <a:endParaRPr lang="en-US" dirty="0"/>
          </a:p>
        </p:txBody>
      </p:sp>
      <p:sp>
        <p:nvSpPr>
          <p:cNvPr id="8" name="Pentagon 7"/>
          <p:cNvSpPr/>
          <p:nvPr/>
        </p:nvSpPr>
        <p:spPr>
          <a:xfrm>
            <a:off x="342900" y="5486400"/>
            <a:ext cx="685800" cy="381000"/>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51857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4</a:t>
            </a:r>
            <a:r>
              <a:rPr lang="en-US" sz="3600" dirty="0" smtClean="0">
                <a:solidFill>
                  <a:srgbClr val="4F6228"/>
                </a:solidFill>
              </a:rPr>
              <a:t>. Recommendation: </a:t>
            </a:r>
            <a:r>
              <a:rPr lang="en-US" sz="3600" dirty="0" smtClean="0">
                <a:solidFill>
                  <a:srgbClr val="0070C0"/>
                </a:solidFill>
              </a:rPr>
              <a:t>We recommend one of two options</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25</a:t>
            </a:fld>
            <a:endParaRPr lang="en-US" dirty="0"/>
          </a:p>
        </p:txBody>
      </p:sp>
      <p:sp>
        <p:nvSpPr>
          <p:cNvPr id="2" name="Content Placeholder 1"/>
          <p:cNvSpPr>
            <a:spLocks noGrp="1"/>
          </p:cNvSpPr>
          <p:nvPr>
            <p:ph idx="1"/>
          </p:nvPr>
        </p:nvSpPr>
        <p:spPr>
          <a:xfrm>
            <a:off x="381000" y="1744331"/>
            <a:ext cx="7391400" cy="4297364"/>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a:p>
            <a:pPr marL="0" indent="0">
              <a:buNone/>
            </a:pPr>
            <a:endParaRPr lang="en-US" sz="1800" dirty="0"/>
          </a:p>
        </p:txBody>
      </p:sp>
      <p:sp>
        <p:nvSpPr>
          <p:cNvPr id="9" name="TextBox 8"/>
          <p:cNvSpPr txBox="1"/>
          <p:nvPr/>
        </p:nvSpPr>
        <p:spPr>
          <a:xfrm>
            <a:off x="457200" y="1891552"/>
            <a:ext cx="4527782" cy="4524315"/>
          </a:xfrm>
          <a:prstGeom prst="rect">
            <a:avLst/>
          </a:prstGeom>
          <a:noFill/>
        </p:spPr>
        <p:txBody>
          <a:bodyPr wrap="square" rtlCol="0">
            <a:spAutoFit/>
          </a:bodyPr>
          <a:lstStyle/>
          <a:p>
            <a:pPr marL="573088" indent="-573088">
              <a:buFont typeface="+mj-lt"/>
              <a:buAutoNum type="arabicPeriod"/>
            </a:pPr>
            <a:r>
              <a:rPr lang="en-US" sz="3600" dirty="0" smtClean="0"/>
              <a:t>Reconsider budget, study medical-grade tablets.</a:t>
            </a:r>
          </a:p>
          <a:p>
            <a:pPr marL="573088" indent="-573088">
              <a:buFont typeface="+mj-lt"/>
              <a:buAutoNum type="arabicPeriod"/>
            </a:pPr>
            <a:endParaRPr lang="en-US" sz="3600" dirty="0"/>
          </a:p>
          <a:p>
            <a:pPr marL="573088" indent="-573088">
              <a:buFont typeface="+mj-lt"/>
              <a:buAutoNum type="arabicPeriod"/>
            </a:pPr>
            <a:r>
              <a:rPr lang="en-US" sz="3600" dirty="0" smtClean="0"/>
              <a:t>Test general-purpose tablets on-site.</a:t>
            </a:r>
            <a:endParaRPr lang="en-US" sz="3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40" y="1752600"/>
            <a:ext cx="2462060" cy="1850790"/>
          </a:xfrm>
          <a:prstGeom prst="rect">
            <a:avLst/>
          </a:prstGeom>
        </p:spPr>
      </p:pic>
      <p:pic>
        <p:nvPicPr>
          <p:cNvPr id="12" name="Picture 2" descr="\\fozzie\public\engpub\books (in progress)\Markel, Technical Communication, 11e\Text Permissions\Replacement figures\Figure 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868" y="3829050"/>
            <a:ext cx="3134732"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4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1. Introduction: </a:t>
            </a:r>
            <a:r>
              <a:rPr lang="en-US" sz="3600" dirty="0" smtClean="0"/>
              <a:t>IT expenses for tablet maintenance are rising sharply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88251594"/>
              </p:ext>
            </p:extLst>
          </p:nvPr>
        </p:nvGraphicFramePr>
        <p:xfrm>
          <a:off x="990600" y="1828800"/>
          <a:ext cx="769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3</a:t>
            </a:fld>
            <a:endParaRPr lang="en-US" dirty="0"/>
          </a:p>
        </p:txBody>
      </p:sp>
    </p:spTree>
    <p:extLst>
      <p:ext uri="{BB962C8B-B14F-4D97-AF65-F5344CB8AC3E}">
        <p14:creationId xmlns:p14="http://schemas.microsoft.com/office/powerpoint/2010/main" val="3823993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1. </a:t>
            </a:r>
            <a:r>
              <a:rPr lang="en-US" sz="3600" dirty="0" smtClean="0">
                <a:solidFill>
                  <a:srgbClr val="4F6228"/>
                </a:solidFill>
              </a:rPr>
              <a:t>Introduction </a:t>
            </a:r>
            <a:r>
              <a:rPr lang="en-US" sz="2400" dirty="0" smtClean="0">
                <a:solidFill>
                  <a:srgbClr val="4F6228"/>
                </a:solidFill>
              </a:rPr>
              <a:t>(cont’d)</a:t>
            </a:r>
            <a:r>
              <a:rPr lang="en-US" sz="3600" dirty="0" smtClean="0">
                <a:solidFill>
                  <a:srgbClr val="4F6228"/>
                </a:solidFill>
              </a:rPr>
              <a:t>:</a:t>
            </a:r>
            <a:r>
              <a:rPr lang="en-US" dirty="0" smtClean="0">
                <a:solidFill>
                  <a:srgbClr val="4F6228"/>
                </a:solidFill>
              </a:rPr>
              <a:t> </a:t>
            </a:r>
            <a:r>
              <a:rPr lang="en-US" sz="3600" dirty="0"/>
              <a:t>W</a:t>
            </a:r>
            <a:r>
              <a:rPr lang="en-US" sz="3600" dirty="0" smtClean="0"/>
              <a:t>e cannot certify our tablets for disinfection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4</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133600"/>
            <a:ext cx="5372101" cy="3581400"/>
          </a:xfrm>
        </p:spPr>
      </p:pic>
    </p:spTree>
    <p:extLst>
      <p:ext uri="{BB962C8B-B14F-4D97-AF65-F5344CB8AC3E}">
        <p14:creationId xmlns:p14="http://schemas.microsoft.com/office/powerpoint/2010/main" val="48208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1. </a:t>
            </a:r>
            <a:r>
              <a:rPr lang="en-US" sz="3600" dirty="0" smtClean="0">
                <a:solidFill>
                  <a:srgbClr val="4F6228"/>
                </a:solidFill>
              </a:rPr>
              <a:t>Introduction </a:t>
            </a:r>
            <a:r>
              <a:rPr lang="en-US" sz="2400" dirty="0" smtClean="0">
                <a:solidFill>
                  <a:srgbClr val="4F6228"/>
                </a:solidFill>
              </a:rPr>
              <a:t>(cont’d)</a:t>
            </a:r>
            <a:r>
              <a:rPr lang="en-US" sz="3600" dirty="0" smtClean="0">
                <a:solidFill>
                  <a:srgbClr val="4F6228"/>
                </a:solidFill>
              </a:rPr>
              <a:t>: </a:t>
            </a:r>
            <a:r>
              <a:rPr lang="en-US" sz="3600" dirty="0"/>
              <a:t>W</a:t>
            </a:r>
            <a:r>
              <a:rPr lang="en-US" sz="3600" dirty="0" smtClean="0"/>
              <a:t>e lack a policy for making tablets available</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5</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209800"/>
            <a:ext cx="5748421" cy="3276600"/>
          </a:xfrm>
        </p:spPr>
      </p:pic>
    </p:spTree>
    <p:extLst>
      <p:ext uri="{BB962C8B-B14F-4D97-AF65-F5344CB8AC3E}">
        <p14:creationId xmlns:p14="http://schemas.microsoft.com/office/powerpoint/2010/main" val="58382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t>Recommendation Report Outline</a:t>
            </a:r>
          </a:p>
        </p:txBody>
      </p:sp>
      <p:sp>
        <p:nvSpPr>
          <p:cNvPr id="3" name="Content Placeholder 2"/>
          <p:cNvSpPr>
            <a:spLocks noGrp="1"/>
          </p:cNvSpPr>
          <p:nvPr>
            <p:ph idx="1"/>
          </p:nvPr>
        </p:nvSpPr>
        <p:spPr>
          <a:xfrm>
            <a:off x="990600" y="1828801"/>
            <a:ext cx="7696200" cy="4525963"/>
          </a:xfrm>
        </p:spPr>
        <p:txBody>
          <a:bodyPr>
            <a:normAutofit/>
          </a:bodyPr>
          <a:lstStyle/>
          <a:p>
            <a:pPr marL="514350" indent="-514350" eaLnBrk="1" hangingPunct="1">
              <a:lnSpc>
                <a:spcPct val="80000"/>
              </a:lnSpc>
              <a:buFont typeface="Calibri" pitchFamily="34" charset="0"/>
              <a:buAutoNum type="arabicPeriod"/>
            </a:pPr>
            <a:r>
              <a:rPr lang="en-US" sz="3600" dirty="0" smtClean="0"/>
              <a:t>Introduction</a:t>
            </a:r>
          </a:p>
          <a:p>
            <a:pPr marL="514350" indent="-514350" eaLnBrk="1" hangingPunct="1">
              <a:lnSpc>
                <a:spcPct val="80000"/>
              </a:lnSpc>
              <a:buFont typeface="Calibri" pitchFamily="34" charset="0"/>
              <a:buAutoNum type="arabicPeriod"/>
            </a:pPr>
            <a:r>
              <a:rPr lang="en-US" sz="3600" dirty="0" smtClean="0"/>
              <a:t>Major Results</a:t>
            </a:r>
          </a:p>
          <a:p>
            <a:pPr marL="914400" lvl="1" indent="-514350" eaLnBrk="1" hangingPunct="1">
              <a:lnSpc>
                <a:spcPct val="80000"/>
              </a:lnSpc>
              <a:buFont typeface="Arial" charset="0"/>
              <a:buNone/>
            </a:pPr>
            <a:r>
              <a:rPr lang="en-US" sz="3200" dirty="0" smtClean="0"/>
              <a:t>2.1 Clinical-staff knowledge and attitudes</a:t>
            </a:r>
          </a:p>
          <a:p>
            <a:pPr marL="914400" lvl="1" indent="-514350" eaLnBrk="1" hangingPunct="1">
              <a:lnSpc>
                <a:spcPct val="80000"/>
              </a:lnSpc>
              <a:buFont typeface="Arial" charset="0"/>
              <a:buNone/>
            </a:pPr>
            <a:r>
              <a:rPr lang="en-US" sz="3200" dirty="0" smtClean="0"/>
              <a:t>2.2 BYOD v. hospital-owned model</a:t>
            </a:r>
          </a:p>
          <a:p>
            <a:pPr marL="914400" lvl="1" indent="-514350" eaLnBrk="1" hangingPunct="1">
              <a:lnSpc>
                <a:spcPct val="80000"/>
              </a:lnSpc>
              <a:buFont typeface="Arial" charset="0"/>
              <a:buNone/>
            </a:pPr>
            <a:r>
              <a:rPr lang="en-US" sz="3200" dirty="0" smtClean="0"/>
              <a:t>2.3 Determining criteria</a:t>
            </a:r>
          </a:p>
          <a:p>
            <a:pPr marL="914400" lvl="1" indent="-514350" eaLnBrk="1" hangingPunct="1">
              <a:lnSpc>
                <a:spcPct val="80000"/>
              </a:lnSpc>
              <a:buFont typeface="Arial" charset="0"/>
              <a:buNone/>
            </a:pPr>
            <a:r>
              <a:rPr lang="en-US" sz="3200" dirty="0" smtClean="0"/>
              <a:t>2.4 Assessing tablets</a:t>
            </a:r>
          </a:p>
          <a:p>
            <a:pPr marL="514350" indent="-514350" eaLnBrk="1" hangingPunct="1">
              <a:lnSpc>
                <a:spcPct val="80000"/>
              </a:lnSpc>
              <a:buFont typeface="Calibri" pitchFamily="34" charset="0"/>
              <a:buAutoNum type="arabicPeriod"/>
            </a:pPr>
            <a:r>
              <a:rPr lang="en-US" sz="3600" dirty="0" smtClean="0"/>
              <a:t>Conclusions</a:t>
            </a:r>
          </a:p>
          <a:p>
            <a:pPr marL="514350" indent="-514350" eaLnBrk="1" hangingPunct="1">
              <a:lnSpc>
                <a:spcPct val="80000"/>
              </a:lnSpc>
              <a:buFont typeface="Calibri" pitchFamily="34" charset="0"/>
              <a:buAutoNum type="arabicPeriod"/>
            </a:pPr>
            <a:r>
              <a:rPr lang="en-US" sz="3600" dirty="0" smtClean="0"/>
              <a:t>Recommendation</a:t>
            </a:r>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6</a:t>
            </a:fld>
            <a:endParaRPr lang="en-US" dirty="0"/>
          </a:p>
        </p:txBody>
      </p:sp>
      <p:sp>
        <p:nvSpPr>
          <p:cNvPr id="7" name="Pentagon 6"/>
          <p:cNvSpPr/>
          <p:nvPr/>
        </p:nvSpPr>
        <p:spPr>
          <a:xfrm>
            <a:off x="304800" y="2438400"/>
            <a:ext cx="685800" cy="381000"/>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77537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2.1 Results: </a:t>
            </a:r>
            <a:r>
              <a:rPr lang="en-US" sz="3600" dirty="0" smtClean="0"/>
              <a:t>Clinical staff own </a:t>
            </a:r>
            <a:r>
              <a:rPr lang="en-US" sz="3600" dirty="0" err="1" smtClean="0"/>
              <a:t>iPads</a:t>
            </a:r>
            <a:r>
              <a:rPr lang="en-US" sz="3600" dirty="0" smtClean="0"/>
              <a:t> and Androids</a:t>
            </a:r>
          </a:p>
        </p:txBody>
      </p:sp>
      <p:sp>
        <p:nvSpPr>
          <p:cNvPr id="3" name="Content Placeholder 2"/>
          <p:cNvSpPr>
            <a:spLocks noGrp="1"/>
          </p:cNvSpPr>
          <p:nvPr>
            <p:ph idx="1"/>
          </p:nvPr>
        </p:nvSpPr>
        <p:spPr>
          <a:xfrm>
            <a:off x="990600" y="1828801"/>
            <a:ext cx="7696200" cy="4525963"/>
          </a:xfrm>
        </p:spPr>
        <p:txBody>
          <a:bodyPr>
            <a:normAutofit/>
          </a:bodyPr>
          <a:lstStyle/>
          <a:p>
            <a:pPr marL="0" indent="0" eaLnBrk="1" hangingPunct="1">
              <a:lnSpc>
                <a:spcPct val="80000"/>
              </a:lnSpc>
              <a:buNone/>
            </a:pPr>
            <a:endParaRPr lang="en-US" sz="3600" dirty="0" smtClean="0"/>
          </a:p>
          <a:p>
            <a:pPr marL="0" indent="0" eaLnBrk="1" hangingPunct="1">
              <a:lnSpc>
                <a:spcPct val="80000"/>
              </a:lnSpc>
              <a:buNone/>
            </a:pPr>
            <a:endParaRPr lang="en-US" sz="3600" dirty="0" smtClean="0"/>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7</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974333365"/>
              </p:ext>
            </p:extLst>
          </p:nvPr>
        </p:nvGraphicFramePr>
        <p:xfrm>
          <a:off x="914400" y="2057400"/>
          <a:ext cx="73914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39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2.1 </a:t>
            </a:r>
            <a:r>
              <a:rPr lang="en-US" sz="3600" dirty="0" smtClean="0">
                <a:solidFill>
                  <a:srgbClr val="4F6228"/>
                </a:solidFill>
              </a:rPr>
              <a:t>Results </a:t>
            </a:r>
            <a:r>
              <a:rPr lang="en-US" sz="2400" dirty="0" smtClean="0">
                <a:solidFill>
                  <a:srgbClr val="4F6228"/>
                </a:solidFill>
              </a:rPr>
              <a:t>(cont’d)</a:t>
            </a:r>
            <a:r>
              <a:rPr lang="en-US" sz="3600" dirty="0" smtClean="0">
                <a:solidFill>
                  <a:srgbClr val="4F6228"/>
                </a:solidFill>
              </a:rPr>
              <a:t>: </a:t>
            </a:r>
            <a:r>
              <a:rPr lang="en-US" sz="3600" dirty="0" smtClean="0"/>
              <a:t>Clinical staff with tablets consider themselves expert users</a:t>
            </a:r>
          </a:p>
        </p:txBody>
      </p:sp>
      <p:sp>
        <p:nvSpPr>
          <p:cNvPr id="3" name="Content Placeholder 2"/>
          <p:cNvSpPr>
            <a:spLocks noGrp="1"/>
          </p:cNvSpPr>
          <p:nvPr>
            <p:ph idx="1"/>
          </p:nvPr>
        </p:nvSpPr>
        <p:spPr>
          <a:xfrm>
            <a:off x="990600" y="1828801"/>
            <a:ext cx="7696200" cy="4525963"/>
          </a:xfrm>
        </p:spPr>
        <p:txBody>
          <a:bodyPr>
            <a:normAutofit/>
          </a:bodyPr>
          <a:lstStyle/>
          <a:p>
            <a:pPr marL="0" indent="0" eaLnBrk="1" hangingPunct="1">
              <a:lnSpc>
                <a:spcPct val="80000"/>
              </a:lnSpc>
              <a:buNone/>
            </a:pPr>
            <a:r>
              <a:rPr lang="en-US" sz="3600" dirty="0" smtClean="0"/>
              <a:t>“I’m an expert user”</a:t>
            </a:r>
          </a:p>
          <a:p>
            <a:pPr marL="0" indent="0" eaLnBrk="1" hangingPunct="1">
              <a:lnSpc>
                <a:spcPct val="80000"/>
              </a:lnSpc>
              <a:buNone/>
            </a:pPr>
            <a:endParaRPr lang="en-US" sz="3600" dirty="0" smtClean="0"/>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8</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2474879349"/>
              </p:ext>
            </p:extLst>
          </p:nvPr>
        </p:nvGraphicFramePr>
        <p:xfrm>
          <a:off x="1828800" y="2362200"/>
          <a:ext cx="6858000" cy="3992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2875628676"/>
              </p:ext>
            </p:extLst>
          </p:nvPr>
        </p:nvGraphicFramePr>
        <p:xfrm>
          <a:off x="1600200" y="2362200"/>
          <a:ext cx="64770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854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a:solidFill>
                  <a:srgbClr val="4F6228"/>
                </a:solidFill>
              </a:rPr>
              <a:t>2.1 </a:t>
            </a:r>
            <a:r>
              <a:rPr lang="en-US" sz="3600" dirty="0" smtClean="0">
                <a:solidFill>
                  <a:srgbClr val="4F6228"/>
                </a:solidFill>
              </a:rPr>
              <a:t>Results </a:t>
            </a:r>
            <a:r>
              <a:rPr lang="en-US" sz="2400" dirty="0" smtClean="0">
                <a:solidFill>
                  <a:srgbClr val="4F6228"/>
                </a:solidFill>
              </a:rPr>
              <a:t>(cont’d)</a:t>
            </a:r>
            <a:r>
              <a:rPr lang="en-US" sz="3600" dirty="0" smtClean="0">
                <a:solidFill>
                  <a:srgbClr val="4F6228"/>
                </a:solidFill>
              </a:rPr>
              <a:t>: </a:t>
            </a:r>
            <a:r>
              <a:rPr lang="en-US" sz="3600" dirty="0" smtClean="0"/>
              <a:t>Most clinical staff with tablets use them clinically</a:t>
            </a:r>
          </a:p>
        </p:txBody>
      </p:sp>
      <p:sp>
        <p:nvSpPr>
          <p:cNvPr id="3" name="Content Placeholder 2"/>
          <p:cNvSpPr>
            <a:spLocks noGrp="1"/>
          </p:cNvSpPr>
          <p:nvPr>
            <p:ph idx="1"/>
          </p:nvPr>
        </p:nvSpPr>
        <p:spPr>
          <a:xfrm>
            <a:off x="990600" y="1828801"/>
            <a:ext cx="7696200" cy="4525963"/>
          </a:xfrm>
        </p:spPr>
        <p:txBody>
          <a:bodyPr>
            <a:normAutofit/>
          </a:bodyPr>
          <a:lstStyle/>
          <a:p>
            <a:pPr marL="0" indent="0" eaLnBrk="1" hangingPunct="1">
              <a:lnSpc>
                <a:spcPct val="80000"/>
              </a:lnSpc>
              <a:buNone/>
            </a:pPr>
            <a:endParaRPr lang="en-US" sz="3600" dirty="0" smtClean="0"/>
          </a:p>
          <a:p>
            <a:pPr marL="0" indent="0" eaLnBrk="1" hangingPunct="1">
              <a:lnSpc>
                <a:spcPct val="80000"/>
              </a:lnSpc>
              <a:buNone/>
            </a:pPr>
            <a:endParaRPr lang="en-US" sz="3600" dirty="0" smtClean="0"/>
          </a:p>
        </p:txBody>
      </p:sp>
      <p:sp>
        <p:nvSpPr>
          <p:cNvPr id="4" name="Date Placeholder 3"/>
          <p:cNvSpPr>
            <a:spLocks noGrp="1"/>
          </p:cNvSpPr>
          <p:nvPr>
            <p:ph type="dt" sz="quarter" idx="10"/>
          </p:nvPr>
        </p:nvSpPr>
        <p:spPr/>
        <p:txBody>
          <a:bodyPr/>
          <a:lstStyle/>
          <a:p>
            <a:pPr>
              <a:defRPr/>
            </a:pPr>
            <a:r>
              <a:rPr lang="en-US" smtClean="0"/>
              <a:t>December 15, 2013</a:t>
            </a:r>
            <a:endParaRPr lang="en-US" dirty="0"/>
          </a:p>
        </p:txBody>
      </p:sp>
      <p:sp>
        <p:nvSpPr>
          <p:cNvPr id="5" name="Footer Placeholder 4"/>
          <p:cNvSpPr>
            <a:spLocks noGrp="1"/>
          </p:cNvSpPr>
          <p:nvPr>
            <p:ph type="ftr" sz="quarter" idx="11"/>
          </p:nvPr>
        </p:nvSpPr>
        <p:spPr/>
        <p:txBody>
          <a:bodyPr/>
          <a:lstStyle/>
          <a:p>
            <a:pPr>
              <a:defRPr/>
            </a:pPr>
            <a:r>
              <a:rPr lang="en-US" smtClean="0"/>
              <a:t>Tablet-Use Recommendation Report</a:t>
            </a:r>
            <a:endParaRPr lang="en-US"/>
          </a:p>
        </p:txBody>
      </p:sp>
      <p:sp>
        <p:nvSpPr>
          <p:cNvPr id="6" name="Slide Number Placeholder 5"/>
          <p:cNvSpPr>
            <a:spLocks noGrp="1"/>
          </p:cNvSpPr>
          <p:nvPr>
            <p:ph type="sldNum" sz="quarter" idx="12"/>
          </p:nvPr>
        </p:nvSpPr>
        <p:spPr/>
        <p:txBody>
          <a:bodyPr/>
          <a:lstStyle/>
          <a:p>
            <a:pPr>
              <a:defRPr/>
            </a:pPr>
            <a:fld id="{D3F0E5EE-6422-4C12-9E4A-B0F18EB2170F}" type="slidenum">
              <a:rPr lang="en-US"/>
              <a:pPr>
                <a:defRPr/>
              </a:pPr>
              <a:t>9</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2572555794"/>
              </p:ext>
            </p:extLst>
          </p:nvPr>
        </p:nvGraphicFramePr>
        <p:xfrm>
          <a:off x="1828800" y="2362200"/>
          <a:ext cx="5867400" cy="3992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1002666151"/>
              </p:ext>
            </p:extLst>
          </p:nvPr>
        </p:nvGraphicFramePr>
        <p:xfrm>
          <a:off x="1219200" y="2057400"/>
          <a:ext cx="6248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524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1479</Words>
  <Application>Microsoft Office PowerPoint</Application>
  <PresentationFormat>Letter Paper (8.5x11 in)</PresentationFormat>
  <Paragraphs>250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Selecting a Tablet Computer for the Clinical Staff at Rawlings Regional Medical Center:  A Recommendation Report</vt:lpstr>
      <vt:lpstr>Recommendation Report Outline</vt:lpstr>
      <vt:lpstr>1. Introduction: IT expenses for tablet maintenance are rising sharply</vt:lpstr>
      <vt:lpstr>1. Introduction (cont’d): We cannot certify our tablets for disinfection</vt:lpstr>
      <vt:lpstr>1. Introduction (cont’d): We lack a policy for making tablets available</vt:lpstr>
      <vt:lpstr>Recommendation Report Outline</vt:lpstr>
      <vt:lpstr>2.1 Results: Clinical staff own iPads and Androids</vt:lpstr>
      <vt:lpstr>2.1 Results (cont’d): Clinical staff with tablets consider themselves expert users</vt:lpstr>
      <vt:lpstr>2.1 Results (cont’d): Most clinical staff with tablets use them clinically</vt:lpstr>
      <vt:lpstr>2.1 Results (cont’d): Clinical staff with tablets prefer a hospital-owned model to BYOD</vt:lpstr>
      <vt:lpstr>2.2 Results: Hospital-supplied model slightly preferable to BYOD </vt:lpstr>
      <vt:lpstr>2.3 Results: We set four necessary criteria for tablet study</vt:lpstr>
      <vt:lpstr>2.3 Results (cont’d): We set two desirable criteria for tablet study</vt:lpstr>
      <vt:lpstr>2.4 Results: Medical-grade tablets are too expensive</vt:lpstr>
      <vt:lpstr>2.4 Results (cont’d): General-purpose tablets meet our data-privacy criterion</vt:lpstr>
      <vt:lpstr>2.4 Results (cont’d): General-purpose tablets meet our other security criteria</vt:lpstr>
      <vt:lpstr>2.4 Results (cont’d): General-purpose tablets might meet our disinfection criterion</vt:lpstr>
      <vt:lpstr>2.4 Results (cont’d): General-purpose tablets might meet our durability criterion</vt:lpstr>
      <vt:lpstr>2.4 Results (cont’d): General-purpose tablets might meet our battery criterion</vt:lpstr>
      <vt:lpstr>Recommendation Report Outline</vt:lpstr>
      <vt:lpstr>3. Conclusions: Clinical staff who own tablets want to use tablets at work</vt:lpstr>
      <vt:lpstr>3. Conclusions (cont’d): The hospital-supplied model is preferable to BYOD</vt:lpstr>
      <vt:lpstr>3. Conclusions Medical-grade tablets would work; general-purpose ones might</vt:lpstr>
      <vt:lpstr>Recommendation Report Outline</vt:lpstr>
      <vt:lpstr>4. Recommendation: We recommend one of two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Study on Music Options: A Completion Report</dc:title>
  <dc:creator>rmunger</dc:creator>
  <cp:lastModifiedBy>Regina Tavani</cp:lastModifiedBy>
  <cp:revision>145</cp:revision>
  <dcterms:created xsi:type="dcterms:W3CDTF">2008-04-08T21:26:31Z</dcterms:created>
  <dcterms:modified xsi:type="dcterms:W3CDTF">2014-06-23T15:11:03Z</dcterms:modified>
</cp:coreProperties>
</file>